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270"/>
  </p:notesMasterIdLst>
  <p:sldIdLst>
    <p:sldId id="947" r:id="rId3"/>
    <p:sldId id="1038" r:id="rId4"/>
    <p:sldId id="942" r:id="rId5"/>
    <p:sldId id="268" r:id="rId6"/>
    <p:sldId id="267" r:id="rId7"/>
    <p:sldId id="644" r:id="rId8"/>
    <p:sldId id="944" r:id="rId9"/>
    <p:sldId id="945" r:id="rId10"/>
    <p:sldId id="1097" r:id="rId11"/>
    <p:sldId id="1098" r:id="rId12"/>
    <p:sldId id="1099" r:id="rId13"/>
    <p:sldId id="1100" r:id="rId14"/>
    <p:sldId id="1101" r:id="rId15"/>
    <p:sldId id="946" r:id="rId16"/>
    <p:sldId id="1222" r:id="rId17"/>
    <p:sldId id="1223" r:id="rId18"/>
    <p:sldId id="1219" r:id="rId19"/>
    <p:sldId id="1220" r:id="rId20"/>
    <p:sldId id="1221" r:id="rId21"/>
    <p:sldId id="1102" r:id="rId22"/>
    <p:sldId id="1117" r:id="rId23"/>
    <p:sldId id="948" r:id="rId24"/>
    <p:sldId id="949" r:id="rId25"/>
    <p:sldId id="950" r:id="rId26"/>
    <p:sldId id="951" r:id="rId27"/>
    <p:sldId id="954" r:id="rId28"/>
    <p:sldId id="955" r:id="rId29"/>
    <p:sldId id="1118" r:id="rId30"/>
    <p:sldId id="1119" r:id="rId31"/>
    <p:sldId id="956" r:id="rId32"/>
    <p:sldId id="957" r:id="rId33"/>
    <p:sldId id="1120" r:id="rId34"/>
    <p:sldId id="1121" r:id="rId35"/>
    <p:sldId id="958" r:id="rId36"/>
    <p:sldId id="959" r:id="rId37"/>
    <p:sldId id="1122" r:id="rId38"/>
    <p:sldId id="1123" r:id="rId39"/>
    <p:sldId id="960" r:id="rId40"/>
    <p:sldId id="961" r:id="rId41"/>
    <p:sldId id="1124" r:id="rId42"/>
    <p:sldId id="1125" r:id="rId43"/>
    <p:sldId id="1093" r:id="rId44"/>
    <p:sldId id="962" r:id="rId45"/>
    <p:sldId id="963" r:id="rId46"/>
    <p:sldId id="964" r:id="rId47"/>
    <p:sldId id="967" r:id="rId48"/>
    <p:sldId id="968" r:id="rId49"/>
    <p:sldId id="1126" r:id="rId50"/>
    <p:sldId id="1127" r:id="rId51"/>
    <p:sldId id="969" r:id="rId52"/>
    <p:sldId id="970" r:id="rId53"/>
    <p:sldId id="1128" r:id="rId54"/>
    <p:sldId id="1129" r:id="rId55"/>
    <p:sldId id="971" r:id="rId56"/>
    <p:sldId id="972" r:id="rId57"/>
    <p:sldId id="1130" r:id="rId58"/>
    <p:sldId id="1131" r:id="rId59"/>
    <p:sldId id="973" r:id="rId60"/>
    <p:sldId id="974" r:id="rId61"/>
    <p:sldId id="1134" r:id="rId62"/>
    <p:sldId id="1135" r:id="rId63"/>
    <p:sldId id="1132" r:id="rId64"/>
    <p:sldId id="1133" r:id="rId65"/>
    <p:sldId id="1136" r:id="rId66"/>
    <p:sldId id="1094" r:id="rId67"/>
    <p:sldId id="1137" r:id="rId68"/>
    <p:sldId id="1139" r:id="rId69"/>
    <p:sldId id="1140" r:id="rId70"/>
    <p:sldId id="1141" r:id="rId71"/>
    <p:sldId id="1142" r:id="rId72"/>
    <p:sldId id="1143" r:id="rId73"/>
    <p:sldId id="1144" r:id="rId74"/>
    <p:sldId id="1145" r:id="rId75"/>
    <p:sldId id="1146" r:id="rId76"/>
    <p:sldId id="1147" r:id="rId77"/>
    <p:sldId id="975" r:id="rId78"/>
    <p:sldId id="976" r:id="rId79"/>
    <p:sldId id="977" r:id="rId80"/>
    <p:sldId id="978" r:id="rId81"/>
    <p:sldId id="981" r:id="rId82"/>
    <p:sldId id="982" r:id="rId83"/>
    <p:sldId id="983" r:id="rId84"/>
    <p:sldId id="1148" r:id="rId85"/>
    <p:sldId id="1149" r:id="rId86"/>
    <p:sldId id="984" r:id="rId87"/>
    <p:sldId id="985" r:id="rId88"/>
    <p:sldId id="1150" r:id="rId89"/>
    <p:sldId id="1151" r:id="rId90"/>
    <p:sldId id="986" r:id="rId91"/>
    <p:sldId id="987" r:id="rId92"/>
    <p:sldId id="1152" r:id="rId93"/>
    <p:sldId id="1153" r:id="rId94"/>
    <p:sldId id="1154" r:id="rId95"/>
    <p:sldId id="988" r:id="rId96"/>
    <p:sldId id="989" r:id="rId97"/>
    <p:sldId id="1155" r:id="rId98"/>
    <p:sldId id="1156" r:id="rId99"/>
    <p:sldId id="1095" r:id="rId100"/>
    <p:sldId id="990" r:id="rId101"/>
    <p:sldId id="993" r:id="rId102"/>
    <p:sldId id="1157" r:id="rId103"/>
    <p:sldId id="1158" r:id="rId104"/>
    <p:sldId id="1159" r:id="rId105"/>
    <p:sldId id="1160" r:id="rId106"/>
    <p:sldId id="994" r:id="rId107"/>
    <p:sldId id="995" r:id="rId108"/>
    <p:sldId id="996" r:id="rId109"/>
    <p:sldId id="997" r:id="rId110"/>
    <p:sldId id="1161" r:id="rId111"/>
    <p:sldId id="1162" r:id="rId112"/>
    <p:sldId id="998" r:id="rId113"/>
    <p:sldId id="999" r:id="rId114"/>
    <p:sldId id="1163" r:id="rId115"/>
    <p:sldId id="1164" r:id="rId116"/>
    <p:sldId id="1096" r:id="rId117"/>
    <p:sldId id="1002" r:id="rId118"/>
    <p:sldId id="1003" r:id="rId119"/>
    <p:sldId id="1165" r:id="rId120"/>
    <p:sldId id="1166" r:id="rId121"/>
    <p:sldId id="1004" r:id="rId122"/>
    <p:sldId id="1005" r:id="rId123"/>
    <p:sldId id="1167" r:id="rId124"/>
    <p:sldId id="1168" r:id="rId125"/>
    <p:sldId id="1006" r:id="rId126"/>
    <p:sldId id="1007" r:id="rId127"/>
    <p:sldId id="1169" r:id="rId128"/>
    <p:sldId id="1008" r:id="rId129"/>
    <p:sldId id="1009" r:id="rId130"/>
    <p:sldId id="1103" r:id="rId131"/>
    <p:sldId id="1010" r:id="rId132"/>
    <p:sldId id="1011" r:id="rId133"/>
    <p:sldId id="1012" r:id="rId134"/>
    <p:sldId id="1020" r:id="rId135"/>
    <p:sldId id="1021" r:id="rId136"/>
    <p:sldId id="1022" r:id="rId137"/>
    <p:sldId id="1023" r:id="rId138"/>
    <p:sldId id="1225" r:id="rId139"/>
    <p:sldId id="1104" r:id="rId140"/>
    <p:sldId id="1016" r:id="rId141"/>
    <p:sldId id="1017" r:id="rId142"/>
    <p:sldId id="1018" r:id="rId143"/>
    <p:sldId id="1019" r:id="rId144"/>
    <p:sldId id="1105" r:id="rId145"/>
    <p:sldId id="1024" r:id="rId146"/>
    <p:sldId id="1025" r:id="rId147"/>
    <p:sldId id="1026" r:id="rId148"/>
    <p:sldId id="1027" r:id="rId149"/>
    <p:sldId id="1028" r:id="rId150"/>
    <p:sldId id="1029" r:id="rId151"/>
    <p:sldId id="1036" r:id="rId152"/>
    <p:sldId id="1170" r:id="rId153"/>
    <p:sldId id="1171" r:id="rId154"/>
    <p:sldId id="1106" r:id="rId155"/>
    <p:sldId id="1030" r:id="rId156"/>
    <p:sldId id="1031" r:id="rId157"/>
    <p:sldId id="1032" r:id="rId158"/>
    <p:sldId id="1037" r:id="rId159"/>
    <p:sldId id="1172" r:id="rId160"/>
    <p:sldId id="1173" r:id="rId161"/>
    <p:sldId id="1107" r:id="rId162"/>
    <p:sldId id="1033" r:id="rId163"/>
    <p:sldId id="1034" r:id="rId164"/>
    <p:sldId id="1035" r:id="rId165"/>
    <p:sldId id="1108" r:id="rId166"/>
    <p:sldId id="1039" r:id="rId167"/>
    <p:sldId id="1040" r:id="rId168"/>
    <p:sldId id="1041" r:id="rId169"/>
    <p:sldId id="1042" r:id="rId170"/>
    <p:sldId id="1043" r:id="rId171"/>
    <p:sldId id="1044" r:id="rId172"/>
    <p:sldId id="1174" r:id="rId173"/>
    <p:sldId id="1175" r:id="rId174"/>
    <p:sldId id="1045" r:id="rId175"/>
    <p:sldId id="1046" r:id="rId176"/>
    <p:sldId id="1047" r:id="rId177"/>
    <p:sldId id="1176" r:id="rId178"/>
    <p:sldId id="1177" r:id="rId179"/>
    <p:sldId id="1178" r:id="rId180"/>
    <p:sldId id="1181" r:id="rId181"/>
    <p:sldId id="1179" r:id="rId182"/>
    <p:sldId id="1180" r:id="rId183"/>
    <p:sldId id="1109" r:id="rId184"/>
    <p:sldId id="1048" r:id="rId185"/>
    <p:sldId id="1049" r:id="rId186"/>
    <p:sldId id="1182" r:id="rId187"/>
    <p:sldId id="1050" r:id="rId188"/>
    <p:sldId id="1051" r:id="rId189"/>
    <p:sldId id="1183" r:id="rId190"/>
    <p:sldId id="1052" r:id="rId191"/>
    <p:sldId id="1053" r:id="rId192"/>
    <p:sldId id="1184" r:id="rId193"/>
    <p:sldId id="1054" r:id="rId194"/>
    <p:sldId id="1055" r:id="rId195"/>
    <p:sldId id="1185" r:id="rId196"/>
    <p:sldId id="1056" r:id="rId197"/>
    <p:sldId id="1057" r:id="rId198"/>
    <p:sldId id="1186" r:id="rId199"/>
    <p:sldId id="1110" r:id="rId200"/>
    <p:sldId id="1060" r:id="rId201"/>
    <p:sldId id="1061" r:id="rId202"/>
    <p:sldId id="1062" r:id="rId203"/>
    <p:sldId id="1063" r:id="rId204"/>
    <p:sldId id="1187" r:id="rId205"/>
    <p:sldId id="1064" r:id="rId206"/>
    <p:sldId id="1065" r:id="rId207"/>
    <p:sldId id="1188" r:id="rId208"/>
    <p:sldId id="1190" r:id="rId209"/>
    <p:sldId id="1191" r:id="rId210"/>
    <p:sldId id="1192" r:id="rId211"/>
    <p:sldId id="1111" r:id="rId212"/>
    <p:sldId id="1066" r:id="rId213"/>
    <p:sldId id="1067" r:id="rId214"/>
    <p:sldId id="1193" r:id="rId215"/>
    <p:sldId id="1194" r:id="rId216"/>
    <p:sldId id="1068" r:id="rId217"/>
    <p:sldId id="1069" r:id="rId218"/>
    <p:sldId id="1196" r:id="rId219"/>
    <p:sldId id="1197" r:id="rId220"/>
    <p:sldId id="1070" r:id="rId221"/>
    <p:sldId id="1202" r:id="rId222"/>
    <p:sldId id="1195" r:id="rId223"/>
    <p:sldId id="1198" r:id="rId224"/>
    <p:sldId id="1199" r:id="rId225"/>
    <p:sldId id="1200" r:id="rId226"/>
    <p:sldId id="1201" r:id="rId227"/>
    <p:sldId id="1112" r:id="rId228"/>
    <p:sldId id="1072" r:id="rId229"/>
    <p:sldId id="1073" r:id="rId230"/>
    <p:sldId id="1074" r:id="rId231"/>
    <p:sldId id="1075" r:id="rId232"/>
    <p:sldId id="1076" r:id="rId233"/>
    <p:sldId id="1077" r:id="rId234"/>
    <p:sldId id="1203" r:id="rId235"/>
    <p:sldId id="1204" r:id="rId236"/>
    <p:sldId id="1078" r:id="rId237"/>
    <p:sldId id="1079" r:id="rId238"/>
    <p:sldId id="1205" r:id="rId239"/>
    <p:sldId id="1206" r:id="rId240"/>
    <p:sldId id="1080" r:id="rId241"/>
    <p:sldId id="1081" r:id="rId242"/>
    <p:sldId id="1082" r:id="rId243"/>
    <p:sldId id="1207" r:id="rId244"/>
    <p:sldId id="1208" r:id="rId245"/>
    <p:sldId id="1083" r:id="rId246"/>
    <p:sldId id="1084" r:id="rId247"/>
    <p:sldId id="1209" r:id="rId248"/>
    <p:sldId id="1210" r:id="rId249"/>
    <p:sldId id="1113" r:id="rId250"/>
    <p:sldId id="1114" r:id="rId251"/>
    <p:sldId id="1085" r:id="rId252"/>
    <p:sldId id="1086" r:id="rId253"/>
    <p:sldId id="1087" r:id="rId254"/>
    <p:sldId id="1088" r:id="rId255"/>
    <p:sldId id="1089" r:id="rId256"/>
    <p:sldId id="1211" r:id="rId257"/>
    <p:sldId id="1212" r:id="rId258"/>
    <p:sldId id="1090" r:id="rId259"/>
    <p:sldId id="1213" r:id="rId260"/>
    <p:sldId id="1091" r:id="rId261"/>
    <p:sldId id="1214" r:id="rId262"/>
    <p:sldId id="1092" r:id="rId263"/>
    <p:sldId id="1215" r:id="rId264"/>
    <p:sldId id="1115" r:id="rId265"/>
    <p:sldId id="1116" r:id="rId266"/>
    <p:sldId id="1216" r:id="rId267"/>
    <p:sldId id="1217" r:id="rId268"/>
    <p:sldId id="1218" r:id="rId269"/>
  </p:sldIdLst>
  <p:sldSz cx="9144000" cy="6858000" type="screen4x3"/>
  <p:notesSz cx="6888163" cy="10018713"/>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C8FDD"/>
    <a:srgbClr val="F8C0F5"/>
    <a:srgbClr val="FEF8F4"/>
    <a:srgbClr val="F07CEA"/>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Stile medio 2 - Colore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1E171933-4619-4E11-9A3F-F7608DF75F80}" styleName="Stile medio 1 - Colore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ED083AE6-46FA-4A59-8FB0-9F97EB10719F}" styleName="Stile chiaro 3 - Colore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779" autoAdjust="0"/>
    <p:restoredTop sz="94660"/>
  </p:normalViewPr>
  <p:slideViewPr>
    <p:cSldViewPr snapToGrid="0">
      <p:cViewPr varScale="1">
        <p:scale>
          <a:sx n="71" d="100"/>
          <a:sy n="71" d="100"/>
        </p:scale>
        <p:origin x="1512" y="60"/>
      </p:cViewPr>
      <p:guideLst/>
    </p:cSldViewPr>
  </p:slideViewPr>
  <p:notesTextViewPr>
    <p:cViewPr>
      <p:scale>
        <a:sx n="1" d="1"/>
        <a:sy n="1" d="1"/>
      </p:scale>
      <p:origin x="0" y="0"/>
    </p:cViewPr>
  </p:notesTextViewPr>
  <p:sorterViewPr>
    <p:cViewPr>
      <p:scale>
        <a:sx n="200" d="100"/>
        <a:sy n="200" d="100"/>
      </p:scale>
      <p:origin x="0" y="-1740"/>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5.xml"/><Relationship Id="rId21" Type="http://schemas.openxmlformats.org/officeDocument/2006/relationships/slide" Target="slides/slide19.xml"/><Relationship Id="rId63" Type="http://schemas.openxmlformats.org/officeDocument/2006/relationships/slide" Target="slides/slide61.xml"/><Relationship Id="rId159" Type="http://schemas.openxmlformats.org/officeDocument/2006/relationships/slide" Target="slides/slide157.xml"/><Relationship Id="rId170" Type="http://schemas.openxmlformats.org/officeDocument/2006/relationships/slide" Target="slides/slide168.xml"/><Relationship Id="rId226" Type="http://schemas.openxmlformats.org/officeDocument/2006/relationships/slide" Target="slides/slide224.xml"/><Relationship Id="rId268" Type="http://schemas.openxmlformats.org/officeDocument/2006/relationships/slide" Target="slides/slide266.xml"/><Relationship Id="rId32" Type="http://schemas.openxmlformats.org/officeDocument/2006/relationships/slide" Target="slides/slide30.xml"/><Relationship Id="rId74" Type="http://schemas.openxmlformats.org/officeDocument/2006/relationships/slide" Target="slides/slide72.xml"/><Relationship Id="rId128" Type="http://schemas.openxmlformats.org/officeDocument/2006/relationships/slide" Target="slides/slide126.xml"/><Relationship Id="rId5" Type="http://schemas.openxmlformats.org/officeDocument/2006/relationships/slide" Target="slides/slide3.xml"/><Relationship Id="rId95" Type="http://schemas.openxmlformats.org/officeDocument/2006/relationships/slide" Target="slides/slide93.xml"/><Relationship Id="rId160" Type="http://schemas.openxmlformats.org/officeDocument/2006/relationships/slide" Target="slides/slide158.xml"/><Relationship Id="rId181" Type="http://schemas.openxmlformats.org/officeDocument/2006/relationships/slide" Target="slides/slide179.xml"/><Relationship Id="rId216" Type="http://schemas.openxmlformats.org/officeDocument/2006/relationships/slide" Target="slides/slide214.xml"/><Relationship Id="rId237" Type="http://schemas.openxmlformats.org/officeDocument/2006/relationships/slide" Target="slides/slide235.xml"/><Relationship Id="rId258" Type="http://schemas.openxmlformats.org/officeDocument/2006/relationships/slide" Target="slides/slide256.xml"/><Relationship Id="rId22" Type="http://schemas.openxmlformats.org/officeDocument/2006/relationships/slide" Target="slides/slide20.xml"/><Relationship Id="rId43" Type="http://schemas.openxmlformats.org/officeDocument/2006/relationships/slide" Target="slides/slide41.xml"/><Relationship Id="rId64" Type="http://schemas.openxmlformats.org/officeDocument/2006/relationships/slide" Target="slides/slide62.xml"/><Relationship Id="rId118" Type="http://schemas.openxmlformats.org/officeDocument/2006/relationships/slide" Target="slides/slide116.xml"/><Relationship Id="rId139" Type="http://schemas.openxmlformats.org/officeDocument/2006/relationships/slide" Target="slides/slide137.xml"/><Relationship Id="rId85" Type="http://schemas.openxmlformats.org/officeDocument/2006/relationships/slide" Target="slides/slide83.xml"/><Relationship Id="rId150" Type="http://schemas.openxmlformats.org/officeDocument/2006/relationships/slide" Target="slides/slide148.xml"/><Relationship Id="rId171" Type="http://schemas.openxmlformats.org/officeDocument/2006/relationships/slide" Target="slides/slide169.xml"/><Relationship Id="rId192" Type="http://schemas.openxmlformats.org/officeDocument/2006/relationships/slide" Target="slides/slide190.xml"/><Relationship Id="rId206" Type="http://schemas.openxmlformats.org/officeDocument/2006/relationships/slide" Target="slides/slide204.xml"/><Relationship Id="rId227" Type="http://schemas.openxmlformats.org/officeDocument/2006/relationships/slide" Target="slides/slide225.xml"/><Relationship Id="rId248" Type="http://schemas.openxmlformats.org/officeDocument/2006/relationships/slide" Target="slides/slide246.xml"/><Relationship Id="rId269" Type="http://schemas.openxmlformats.org/officeDocument/2006/relationships/slide" Target="slides/slide267.xml"/><Relationship Id="rId12" Type="http://schemas.openxmlformats.org/officeDocument/2006/relationships/slide" Target="slides/slide10.xml"/><Relationship Id="rId33" Type="http://schemas.openxmlformats.org/officeDocument/2006/relationships/slide" Target="slides/slide31.xml"/><Relationship Id="rId108" Type="http://schemas.openxmlformats.org/officeDocument/2006/relationships/slide" Target="slides/slide106.xml"/><Relationship Id="rId129" Type="http://schemas.openxmlformats.org/officeDocument/2006/relationships/slide" Target="slides/slide127.xml"/><Relationship Id="rId54" Type="http://schemas.openxmlformats.org/officeDocument/2006/relationships/slide" Target="slides/slide52.xml"/><Relationship Id="rId75" Type="http://schemas.openxmlformats.org/officeDocument/2006/relationships/slide" Target="slides/slide73.xml"/><Relationship Id="rId96" Type="http://schemas.openxmlformats.org/officeDocument/2006/relationships/slide" Target="slides/slide94.xml"/><Relationship Id="rId140" Type="http://schemas.openxmlformats.org/officeDocument/2006/relationships/slide" Target="slides/slide138.xml"/><Relationship Id="rId161" Type="http://schemas.openxmlformats.org/officeDocument/2006/relationships/slide" Target="slides/slide159.xml"/><Relationship Id="rId182" Type="http://schemas.openxmlformats.org/officeDocument/2006/relationships/slide" Target="slides/slide180.xml"/><Relationship Id="rId217" Type="http://schemas.openxmlformats.org/officeDocument/2006/relationships/slide" Target="slides/slide215.xml"/><Relationship Id="rId6" Type="http://schemas.openxmlformats.org/officeDocument/2006/relationships/slide" Target="slides/slide4.xml"/><Relationship Id="rId238" Type="http://schemas.openxmlformats.org/officeDocument/2006/relationships/slide" Target="slides/slide236.xml"/><Relationship Id="rId259" Type="http://schemas.openxmlformats.org/officeDocument/2006/relationships/slide" Target="slides/slide257.xml"/><Relationship Id="rId23" Type="http://schemas.openxmlformats.org/officeDocument/2006/relationships/slide" Target="slides/slide21.xml"/><Relationship Id="rId119" Type="http://schemas.openxmlformats.org/officeDocument/2006/relationships/slide" Target="slides/slide117.xml"/><Relationship Id="rId270" Type="http://schemas.openxmlformats.org/officeDocument/2006/relationships/notesMaster" Target="notesMasters/notesMaster1.xml"/><Relationship Id="rId44" Type="http://schemas.openxmlformats.org/officeDocument/2006/relationships/slide" Target="slides/slide42.xml"/><Relationship Id="rId65" Type="http://schemas.openxmlformats.org/officeDocument/2006/relationships/slide" Target="slides/slide63.xml"/><Relationship Id="rId86" Type="http://schemas.openxmlformats.org/officeDocument/2006/relationships/slide" Target="slides/slide84.xml"/><Relationship Id="rId130" Type="http://schemas.openxmlformats.org/officeDocument/2006/relationships/slide" Target="slides/slide128.xml"/><Relationship Id="rId151" Type="http://schemas.openxmlformats.org/officeDocument/2006/relationships/slide" Target="slides/slide149.xml"/><Relationship Id="rId172" Type="http://schemas.openxmlformats.org/officeDocument/2006/relationships/slide" Target="slides/slide170.xml"/><Relationship Id="rId193" Type="http://schemas.openxmlformats.org/officeDocument/2006/relationships/slide" Target="slides/slide191.xml"/><Relationship Id="rId207" Type="http://schemas.openxmlformats.org/officeDocument/2006/relationships/slide" Target="slides/slide205.xml"/><Relationship Id="rId228" Type="http://schemas.openxmlformats.org/officeDocument/2006/relationships/slide" Target="slides/slide226.xml"/><Relationship Id="rId249" Type="http://schemas.openxmlformats.org/officeDocument/2006/relationships/slide" Target="slides/slide247.xml"/><Relationship Id="rId13" Type="http://schemas.openxmlformats.org/officeDocument/2006/relationships/slide" Target="slides/slide11.xml"/><Relationship Id="rId109" Type="http://schemas.openxmlformats.org/officeDocument/2006/relationships/slide" Target="slides/slide107.xml"/><Relationship Id="rId260" Type="http://schemas.openxmlformats.org/officeDocument/2006/relationships/slide" Target="slides/slide258.xml"/><Relationship Id="rId34" Type="http://schemas.openxmlformats.org/officeDocument/2006/relationships/slide" Target="slides/slide32.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20" Type="http://schemas.openxmlformats.org/officeDocument/2006/relationships/slide" Target="slides/slide118.xml"/><Relationship Id="rId141" Type="http://schemas.openxmlformats.org/officeDocument/2006/relationships/slide" Target="slides/slide139.xml"/><Relationship Id="rId7" Type="http://schemas.openxmlformats.org/officeDocument/2006/relationships/slide" Target="slides/slide5.xml"/><Relationship Id="rId162" Type="http://schemas.openxmlformats.org/officeDocument/2006/relationships/slide" Target="slides/slide160.xml"/><Relationship Id="rId183" Type="http://schemas.openxmlformats.org/officeDocument/2006/relationships/slide" Target="slides/slide181.xml"/><Relationship Id="rId218" Type="http://schemas.openxmlformats.org/officeDocument/2006/relationships/slide" Target="slides/slide216.xml"/><Relationship Id="rId239" Type="http://schemas.openxmlformats.org/officeDocument/2006/relationships/slide" Target="slides/slide237.xml"/><Relationship Id="rId250" Type="http://schemas.openxmlformats.org/officeDocument/2006/relationships/slide" Target="slides/slide248.xml"/><Relationship Id="rId271" Type="http://schemas.openxmlformats.org/officeDocument/2006/relationships/presProps" Target="presProps.xml"/><Relationship Id="rId24" Type="http://schemas.openxmlformats.org/officeDocument/2006/relationships/slide" Target="slides/slide22.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31" Type="http://schemas.openxmlformats.org/officeDocument/2006/relationships/slide" Target="slides/slide129.xml"/><Relationship Id="rId152" Type="http://schemas.openxmlformats.org/officeDocument/2006/relationships/slide" Target="slides/slide150.xml"/><Relationship Id="rId173" Type="http://schemas.openxmlformats.org/officeDocument/2006/relationships/slide" Target="slides/slide171.xml"/><Relationship Id="rId194" Type="http://schemas.openxmlformats.org/officeDocument/2006/relationships/slide" Target="slides/slide192.xml"/><Relationship Id="rId208" Type="http://schemas.openxmlformats.org/officeDocument/2006/relationships/slide" Target="slides/slide206.xml"/><Relationship Id="rId229" Type="http://schemas.openxmlformats.org/officeDocument/2006/relationships/slide" Target="slides/slide227.xml"/><Relationship Id="rId240" Type="http://schemas.openxmlformats.org/officeDocument/2006/relationships/slide" Target="slides/slide238.xml"/><Relationship Id="rId261" Type="http://schemas.openxmlformats.org/officeDocument/2006/relationships/slide" Target="slides/slide259.xml"/><Relationship Id="rId14" Type="http://schemas.openxmlformats.org/officeDocument/2006/relationships/slide" Target="slides/slide12.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8" Type="http://schemas.openxmlformats.org/officeDocument/2006/relationships/slide" Target="slides/slide6.xml"/><Relationship Id="rId98" Type="http://schemas.openxmlformats.org/officeDocument/2006/relationships/slide" Target="slides/slide96.xml"/><Relationship Id="rId121" Type="http://schemas.openxmlformats.org/officeDocument/2006/relationships/slide" Target="slides/slide119.xml"/><Relationship Id="rId142" Type="http://schemas.openxmlformats.org/officeDocument/2006/relationships/slide" Target="slides/slide140.xml"/><Relationship Id="rId163" Type="http://schemas.openxmlformats.org/officeDocument/2006/relationships/slide" Target="slides/slide161.xml"/><Relationship Id="rId184" Type="http://schemas.openxmlformats.org/officeDocument/2006/relationships/slide" Target="slides/slide182.xml"/><Relationship Id="rId219" Type="http://schemas.openxmlformats.org/officeDocument/2006/relationships/slide" Target="slides/slide217.xml"/><Relationship Id="rId230" Type="http://schemas.openxmlformats.org/officeDocument/2006/relationships/slide" Target="slides/slide228.xml"/><Relationship Id="rId251" Type="http://schemas.openxmlformats.org/officeDocument/2006/relationships/slide" Target="slides/slide249.xml"/><Relationship Id="rId25" Type="http://schemas.openxmlformats.org/officeDocument/2006/relationships/slide" Target="slides/slide23.xml"/><Relationship Id="rId46" Type="http://schemas.openxmlformats.org/officeDocument/2006/relationships/slide" Target="slides/slide44.xml"/><Relationship Id="rId67" Type="http://schemas.openxmlformats.org/officeDocument/2006/relationships/slide" Target="slides/slide65.xml"/><Relationship Id="rId272" Type="http://schemas.openxmlformats.org/officeDocument/2006/relationships/viewProps" Target="viewProps.xml"/><Relationship Id="rId88" Type="http://schemas.openxmlformats.org/officeDocument/2006/relationships/slide" Target="slides/slide86.xml"/><Relationship Id="rId111" Type="http://schemas.openxmlformats.org/officeDocument/2006/relationships/slide" Target="slides/slide109.xml"/><Relationship Id="rId132" Type="http://schemas.openxmlformats.org/officeDocument/2006/relationships/slide" Target="slides/slide130.xml"/><Relationship Id="rId153" Type="http://schemas.openxmlformats.org/officeDocument/2006/relationships/slide" Target="slides/slide151.xml"/><Relationship Id="rId174" Type="http://schemas.openxmlformats.org/officeDocument/2006/relationships/slide" Target="slides/slide172.xml"/><Relationship Id="rId195" Type="http://schemas.openxmlformats.org/officeDocument/2006/relationships/slide" Target="slides/slide193.xml"/><Relationship Id="rId209" Type="http://schemas.openxmlformats.org/officeDocument/2006/relationships/slide" Target="slides/slide207.xml"/><Relationship Id="rId220" Type="http://schemas.openxmlformats.org/officeDocument/2006/relationships/slide" Target="slides/slide218.xml"/><Relationship Id="rId241" Type="http://schemas.openxmlformats.org/officeDocument/2006/relationships/slide" Target="slides/slide239.xml"/><Relationship Id="rId15" Type="http://schemas.openxmlformats.org/officeDocument/2006/relationships/slide" Target="slides/slide13.xml"/><Relationship Id="rId36" Type="http://schemas.openxmlformats.org/officeDocument/2006/relationships/slide" Target="slides/slide34.xml"/><Relationship Id="rId57" Type="http://schemas.openxmlformats.org/officeDocument/2006/relationships/slide" Target="slides/slide55.xml"/><Relationship Id="rId262" Type="http://schemas.openxmlformats.org/officeDocument/2006/relationships/slide" Target="slides/slide260.xml"/><Relationship Id="rId78" Type="http://schemas.openxmlformats.org/officeDocument/2006/relationships/slide" Target="slides/slide76.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43" Type="http://schemas.openxmlformats.org/officeDocument/2006/relationships/slide" Target="slides/slide141.xml"/><Relationship Id="rId164" Type="http://schemas.openxmlformats.org/officeDocument/2006/relationships/slide" Target="slides/slide162.xml"/><Relationship Id="rId185" Type="http://schemas.openxmlformats.org/officeDocument/2006/relationships/slide" Target="slides/slide183.xml"/><Relationship Id="rId9" Type="http://schemas.openxmlformats.org/officeDocument/2006/relationships/slide" Target="slides/slide7.xml"/><Relationship Id="rId210" Type="http://schemas.openxmlformats.org/officeDocument/2006/relationships/slide" Target="slides/slide208.xml"/><Relationship Id="rId26" Type="http://schemas.openxmlformats.org/officeDocument/2006/relationships/slide" Target="slides/slide24.xml"/><Relationship Id="rId231" Type="http://schemas.openxmlformats.org/officeDocument/2006/relationships/slide" Target="slides/slide229.xml"/><Relationship Id="rId252" Type="http://schemas.openxmlformats.org/officeDocument/2006/relationships/slide" Target="slides/slide250.xml"/><Relationship Id="rId273" Type="http://schemas.openxmlformats.org/officeDocument/2006/relationships/theme" Target="theme/theme1.xml"/><Relationship Id="rId47" Type="http://schemas.openxmlformats.org/officeDocument/2006/relationships/slide" Target="slides/slide45.xml"/><Relationship Id="rId68" Type="http://schemas.openxmlformats.org/officeDocument/2006/relationships/slide" Target="slides/slide66.xml"/><Relationship Id="rId89" Type="http://schemas.openxmlformats.org/officeDocument/2006/relationships/slide" Target="slides/slide87.xml"/><Relationship Id="rId112" Type="http://schemas.openxmlformats.org/officeDocument/2006/relationships/slide" Target="slides/slide110.xml"/><Relationship Id="rId133" Type="http://schemas.openxmlformats.org/officeDocument/2006/relationships/slide" Target="slides/slide131.xml"/><Relationship Id="rId154" Type="http://schemas.openxmlformats.org/officeDocument/2006/relationships/slide" Target="slides/slide152.xml"/><Relationship Id="rId175" Type="http://schemas.openxmlformats.org/officeDocument/2006/relationships/slide" Target="slides/slide173.xml"/><Relationship Id="rId196" Type="http://schemas.openxmlformats.org/officeDocument/2006/relationships/slide" Target="slides/slide194.xml"/><Relationship Id="rId200" Type="http://schemas.openxmlformats.org/officeDocument/2006/relationships/slide" Target="slides/slide198.xml"/><Relationship Id="rId16" Type="http://schemas.openxmlformats.org/officeDocument/2006/relationships/slide" Target="slides/slide14.xml"/><Relationship Id="rId221" Type="http://schemas.openxmlformats.org/officeDocument/2006/relationships/slide" Target="slides/slide219.xml"/><Relationship Id="rId242" Type="http://schemas.openxmlformats.org/officeDocument/2006/relationships/slide" Target="slides/slide240.xml"/><Relationship Id="rId263" Type="http://schemas.openxmlformats.org/officeDocument/2006/relationships/slide" Target="slides/slide261.xml"/><Relationship Id="rId37" Type="http://schemas.openxmlformats.org/officeDocument/2006/relationships/slide" Target="slides/slide35.xml"/><Relationship Id="rId58" Type="http://schemas.openxmlformats.org/officeDocument/2006/relationships/slide" Target="slides/slide56.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44" Type="http://schemas.openxmlformats.org/officeDocument/2006/relationships/slide" Target="slides/slide142.xml"/><Relationship Id="rId90" Type="http://schemas.openxmlformats.org/officeDocument/2006/relationships/slide" Target="slides/slide88.xml"/><Relationship Id="rId165" Type="http://schemas.openxmlformats.org/officeDocument/2006/relationships/slide" Target="slides/slide163.xml"/><Relationship Id="rId186" Type="http://schemas.openxmlformats.org/officeDocument/2006/relationships/slide" Target="slides/slide184.xml"/><Relationship Id="rId211" Type="http://schemas.openxmlformats.org/officeDocument/2006/relationships/slide" Target="slides/slide209.xml"/><Relationship Id="rId232" Type="http://schemas.openxmlformats.org/officeDocument/2006/relationships/slide" Target="slides/slide230.xml"/><Relationship Id="rId253" Type="http://schemas.openxmlformats.org/officeDocument/2006/relationships/slide" Target="slides/slide251.xml"/><Relationship Id="rId274" Type="http://schemas.openxmlformats.org/officeDocument/2006/relationships/tableStyles" Target="tableStyles.xml"/><Relationship Id="rId27" Type="http://schemas.openxmlformats.org/officeDocument/2006/relationships/slide" Target="slides/slide25.xml"/><Relationship Id="rId48" Type="http://schemas.openxmlformats.org/officeDocument/2006/relationships/slide" Target="slides/slide46.xml"/><Relationship Id="rId69" Type="http://schemas.openxmlformats.org/officeDocument/2006/relationships/slide" Target="slides/slide67.xml"/><Relationship Id="rId113" Type="http://schemas.openxmlformats.org/officeDocument/2006/relationships/slide" Target="slides/slide111.xml"/><Relationship Id="rId134" Type="http://schemas.openxmlformats.org/officeDocument/2006/relationships/slide" Target="slides/slide132.xml"/><Relationship Id="rId80" Type="http://schemas.openxmlformats.org/officeDocument/2006/relationships/slide" Target="slides/slide78.xml"/><Relationship Id="rId155" Type="http://schemas.openxmlformats.org/officeDocument/2006/relationships/slide" Target="slides/slide153.xml"/><Relationship Id="rId176" Type="http://schemas.openxmlformats.org/officeDocument/2006/relationships/slide" Target="slides/slide174.xml"/><Relationship Id="rId197" Type="http://schemas.openxmlformats.org/officeDocument/2006/relationships/slide" Target="slides/slide195.xml"/><Relationship Id="rId201" Type="http://schemas.openxmlformats.org/officeDocument/2006/relationships/slide" Target="slides/slide199.xml"/><Relationship Id="rId222" Type="http://schemas.openxmlformats.org/officeDocument/2006/relationships/slide" Target="slides/slide220.xml"/><Relationship Id="rId243" Type="http://schemas.openxmlformats.org/officeDocument/2006/relationships/slide" Target="slides/slide241.xml"/><Relationship Id="rId264" Type="http://schemas.openxmlformats.org/officeDocument/2006/relationships/slide" Target="slides/slide262.xml"/><Relationship Id="rId17" Type="http://schemas.openxmlformats.org/officeDocument/2006/relationships/slide" Target="slides/slide15.xml"/><Relationship Id="rId38" Type="http://schemas.openxmlformats.org/officeDocument/2006/relationships/slide" Target="slides/slide36.xml"/><Relationship Id="rId59" Type="http://schemas.openxmlformats.org/officeDocument/2006/relationships/slide" Target="slides/slide57.xml"/><Relationship Id="rId103" Type="http://schemas.openxmlformats.org/officeDocument/2006/relationships/slide" Target="slides/slide101.xml"/><Relationship Id="rId124" Type="http://schemas.openxmlformats.org/officeDocument/2006/relationships/slide" Target="slides/slide122.xml"/><Relationship Id="rId70" Type="http://schemas.openxmlformats.org/officeDocument/2006/relationships/slide" Target="slides/slide68.xml"/><Relationship Id="rId91" Type="http://schemas.openxmlformats.org/officeDocument/2006/relationships/slide" Target="slides/slide89.xml"/><Relationship Id="rId145" Type="http://schemas.openxmlformats.org/officeDocument/2006/relationships/slide" Target="slides/slide143.xml"/><Relationship Id="rId166" Type="http://schemas.openxmlformats.org/officeDocument/2006/relationships/slide" Target="slides/slide164.xml"/><Relationship Id="rId187" Type="http://schemas.openxmlformats.org/officeDocument/2006/relationships/slide" Target="slides/slide185.xml"/><Relationship Id="rId1" Type="http://schemas.openxmlformats.org/officeDocument/2006/relationships/slideMaster" Target="slideMasters/slideMaster1.xml"/><Relationship Id="rId212" Type="http://schemas.openxmlformats.org/officeDocument/2006/relationships/slide" Target="slides/slide210.xml"/><Relationship Id="rId233" Type="http://schemas.openxmlformats.org/officeDocument/2006/relationships/slide" Target="slides/slide231.xml"/><Relationship Id="rId254" Type="http://schemas.openxmlformats.org/officeDocument/2006/relationships/slide" Target="slides/slide252.xml"/><Relationship Id="rId28" Type="http://schemas.openxmlformats.org/officeDocument/2006/relationships/slide" Target="slides/slide26.xml"/><Relationship Id="rId49" Type="http://schemas.openxmlformats.org/officeDocument/2006/relationships/slide" Target="slides/slide47.xml"/><Relationship Id="rId114" Type="http://schemas.openxmlformats.org/officeDocument/2006/relationships/slide" Target="slides/slide112.xml"/><Relationship Id="rId60" Type="http://schemas.openxmlformats.org/officeDocument/2006/relationships/slide" Target="slides/slide58.xml"/><Relationship Id="rId81" Type="http://schemas.openxmlformats.org/officeDocument/2006/relationships/slide" Target="slides/slide79.xml"/><Relationship Id="rId135" Type="http://schemas.openxmlformats.org/officeDocument/2006/relationships/slide" Target="slides/slide133.xml"/><Relationship Id="rId156" Type="http://schemas.openxmlformats.org/officeDocument/2006/relationships/slide" Target="slides/slide154.xml"/><Relationship Id="rId177" Type="http://schemas.openxmlformats.org/officeDocument/2006/relationships/slide" Target="slides/slide175.xml"/><Relationship Id="rId198" Type="http://schemas.openxmlformats.org/officeDocument/2006/relationships/slide" Target="slides/slide196.xml"/><Relationship Id="rId202" Type="http://schemas.openxmlformats.org/officeDocument/2006/relationships/slide" Target="slides/slide200.xml"/><Relationship Id="rId223" Type="http://schemas.openxmlformats.org/officeDocument/2006/relationships/slide" Target="slides/slide221.xml"/><Relationship Id="rId244" Type="http://schemas.openxmlformats.org/officeDocument/2006/relationships/slide" Target="slides/slide242.xml"/><Relationship Id="rId18" Type="http://schemas.openxmlformats.org/officeDocument/2006/relationships/slide" Target="slides/slide16.xml"/><Relationship Id="rId39" Type="http://schemas.openxmlformats.org/officeDocument/2006/relationships/slide" Target="slides/slide37.xml"/><Relationship Id="rId265" Type="http://schemas.openxmlformats.org/officeDocument/2006/relationships/slide" Target="slides/slide263.xml"/><Relationship Id="rId50" Type="http://schemas.openxmlformats.org/officeDocument/2006/relationships/slide" Target="slides/slide48.xml"/><Relationship Id="rId104" Type="http://schemas.openxmlformats.org/officeDocument/2006/relationships/slide" Target="slides/slide102.xml"/><Relationship Id="rId125" Type="http://schemas.openxmlformats.org/officeDocument/2006/relationships/slide" Target="slides/slide123.xml"/><Relationship Id="rId146" Type="http://schemas.openxmlformats.org/officeDocument/2006/relationships/slide" Target="slides/slide144.xml"/><Relationship Id="rId167" Type="http://schemas.openxmlformats.org/officeDocument/2006/relationships/slide" Target="slides/slide165.xml"/><Relationship Id="rId188" Type="http://schemas.openxmlformats.org/officeDocument/2006/relationships/slide" Target="slides/slide186.xml"/><Relationship Id="rId71" Type="http://schemas.openxmlformats.org/officeDocument/2006/relationships/slide" Target="slides/slide69.xml"/><Relationship Id="rId92" Type="http://schemas.openxmlformats.org/officeDocument/2006/relationships/slide" Target="slides/slide90.xml"/><Relationship Id="rId213" Type="http://schemas.openxmlformats.org/officeDocument/2006/relationships/slide" Target="slides/slide211.xml"/><Relationship Id="rId234" Type="http://schemas.openxmlformats.org/officeDocument/2006/relationships/slide" Target="slides/slide232.xml"/><Relationship Id="rId2" Type="http://schemas.openxmlformats.org/officeDocument/2006/relationships/slideMaster" Target="slideMasters/slideMaster2.xml"/><Relationship Id="rId29" Type="http://schemas.openxmlformats.org/officeDocument/2006/relationships/slide" Target="slides/slide27.xml"/><Relationship Id="rId255" Type="http://schemas.openxmlformats.org/officeDocument/2006/relationships/slide" Target="slides/slide253.xml"/><Relationship Id="rId40" Type="http://schemas.openxmlformats.org/officeDocument/2006/relationships/slide" Target="slides/slide38.xml"/><Relationship Id="rId115" Type="http://schemas.openxmlformats.org/officeDocument/2006/relationships/slide" Target="slides/slide113.xml"/><Relationship Id="rId136" Type="http://schemas.openxmlformats.org/officeDocument/2006/relationships/slide" Target="slides/slide134.xml"/><Relationship Id="rId157" Type="http://schemas.openxmlformats.org/officeDocument/2006/relationships/slide" Target="slides/slide155.xml"/><Relationship Id="rId178" Type="http://schemas.openxmlformats.org/officeDocument/2006/relationships/slide" Target="slides/slide176.xml"/><Relationship Id="rId61" Type="http://schemas.openxmlformats.org/officeDocument/2006/relationships/slide" Target="slides/slide59.xml"/><Relationship Id="rId82" Type="http://schemas.openxmlformats.org/officeDocument/2006/relationships/slide" Target="slides/slide80.xml"/><Relationship Id="rId199" Type="http://schemas.openxmlformats.org/officeDocument/2006/relationships/slide" Target="slides/slide197.xml"/><Relationship Id="rId203" Type="http://schemas.openxmlformats.org/officeDocument/2006/relationships/slide" Target="slides/slide201.xml"/><Relationship Id="rId19" Type="http://schemas.openxmlformats.org/officeDocument/2006/relationships/slide" Target="slides/slide17.xml"/><Relationship Id="rId224" Type="http://schemas.openxmlformats.org/officeDocument/2006/relationships/slide" Target="slides/slide222.xml"/><Relationship Id="rId245" Type="http://schemas.openxmlformats.org/officeDocument/2006/relationships/slide" Target="slides/slide243.xml"/><Relationship Id="rId266" Type="http://schemas.openxmlformats.org/officeDocument/2006/relationships/slide" Target="slides/slide264.xml"/><Relationship Id="rId30" Type="http://schemas.openxmlformats.org/officeDocument/2006/relationships/slide" Target="slides/slide28.xml"/><Relationship Id="rId105" Type="http://schemas.openxmlformats.org/officeDocument/2006/relationships/slide" Target="slides/slide103.xml"/><Relationship Id="rId126" Type="http://schemas.openxmlformats.org/officeDocument/2006/relationships/slide" Target="slides/slide124.xml"/><Relationship Id="rId147" Type="http://schemas.openxmlformats.org/officeDocument/2006/relationships/slide" Target="slides/slide145.xml"/><Relationship Id="rId168" Type="http://schemas.openxmlformats.org/officeDocument/2006/relationships/slide" Target="slides/slide16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189" Type="http://schemas.openxmlformats.org/officeDocument/2006/relationships/slide" Target="slides/slide187.xml"/><Relationship Id="rId3" Type="http://schemas.openxmlformats.org/officeDocument/2006/relationships/slide" Target="slides/slide1.xml"/><Relationship Id="rId214" Type="http://schemas.openxmlformats.org/officeDocument/2006/relationships/slide" Target="slides/slide212.xml"/><Relationship Id="rId235" Type="http://schemas.openxmlformats.org/officeDocument/2006/relationships/slide" Target="slides/slide233.xml"/><Relationship Id="rId256" Type="http://schemas.openxmlformats.org/officeDocument/2006/relationships/slide" Target="slides/slide254.xml"/><Relationship Id="rId116" Type="http://schemas.openxmlformats.org/officeDocument/2006/relationships/slide" Target="slides/slide114.xml"/><Relationship Id="rId137" Type="http://schemas.openxmlformats.org/officeDocument/2006/relationships/slide" Target="slides/slide135.xml"/><Relationship Id="rId158" Type="http://schemas.openxmlformats.org/officeDocument/2006/relationships/slide" Target="slides/slide156.xml"/><Relationship Id="rId20" Type="http://schemas.openxmlformats.org/officeDocument/2006/relationships/slide" Target="slides/slide18.xml"/><Relationship Id="rId41" Type="http://schemas.openxmlformats.org/officeDocument/2006/relationships/slide" Target="slides/slide39.xml"/><Relationship Id="rId62" Type="http://schemas.openxmlformats.org/officeDocument/2006/relationships/slide" Target="slides/slide60.xml"/><Relationship Id="rId83" Type="http://schemas.openxmlformats.org/officeDocument/2006/relationships/slide" Target="slides/slide81.xml"/><Relationship Id="rId179" Type="http://schemas.openxmlformats.org/officeDocument/2006/relationships/slide" Target="slides/slide177.xml"/><Relationship Id="rId190" Type="http://schemas.openxmlformats.org/officeDocument/2006/relationships/slide" Target="slides/slide188.xml"/><Relationship Id="rId204" Type="http://schemas.openxmlformats.org/officeDocument/2006/relationships/slide" Target="slides/slide202.xml"/><Relationship Id="rId225" Type="http://schemas.openxmlformats.org/officeDocument/2006/relationships/slide" Target="slides/slide223.xml"/><Relationship Id="rId246" Type="http://schemas.openxmlformats.org/officeDocument/2006/relationships/slide" Target="slides/slide244.xml"/><Relationship Id="rId267" Type="http://schemas.openxmlformats.org/officeDocument/2006/relationships/slide" Target="slides/slide265.xml"/><Relationship Id="rId106" Type="http://schemas.openxmlformats.org/officeDocument/2006/relationships/slide" Target="slides/slide104.xml"/><Relationship Id="rId127" Type="http://schemas.openxmlformats.org/officeDocument/2006/relationships/slide" Target="slides/slide125.xml"/><Relationship Id="rId10" Type="http://schemas.openxmlformats.org/officeDocument/2006/relationships/slide" Target="slides/slide8.xml"/><Relationship Id="rId31" Type="http://schemas.openxmlformats.org/officeDocument/2006/relationships/slide" Target="slides/slide29.xml"/><Relationship Id="rId52" Type="http://schemas.openxmlformats.org/officeDocument/2006/relationships/slide" Target="slides/slide50.xml"/><Relationship Id="rId73" Type="http://schemas.openxmlformats.org/officeDocument/2006/relationships/slide" Target="slides/slide71.xml"/><Relationship Id="rId94" Type="http://schemas.openxmlformats.org/officeDocument/2006/relationships/slide" Target="slides/slide92.xml"/><Relationship Id="rId148" Type="http://schemas.openxmlformats.org/officeDocument/2006/relationships/slide" Target="slides/slide146.xml"/><Relationship Id="rId169" Type="http://schemas.openxmlformats.org/officeDocument/2006/relationships/slide" Target="slides/slide167.xml"/><Relationship Id="rId4" Type="http://schemas.openxmlformats.org/officeDocument/2006/relationships/slide" Target="slides/slide2.xml"/><Relationship Id="rId180" Type="http://schemas.openxmlformats.org/officeDocument/2006/relationships/slide" Target="slides/slide178.xml"/><Relationship Id="rId215" Type="http://schemas.openxmlformats.org/officeDocument/2006/relationships/slide" Target="slides/slide213.xml"/><Relationship Id="rId236" Type="http://schemas.openxmlformats.org/officeDocument/2006/relationships/slide" Target="slides/slide234.xml"/><Relationship Id="rId257" Type="http://schemas.openxmlformats.org/officeDocument/2006/relationships/slide" Target="slides/slide255.xml"/><Relationship Id="rId42" Type="http://schemas.openxmlformats.org/officeDocument/2006/relationships/slide" Target="slides/slide40.xml"/><Relationship Id="rId84" Type="http://schemas.openxmlformats.org/officeDocument/2006/relationships/slide" Target="slides/slide82.xml"/><Relationship Id="rId138" Type="http://schemas.openxmlformats.org/officeDocument/2006/relationships/slide" Target="slides/slide136.xml"/><Relationship Id="rId191" Type="http://schemas.openxmlformats.org/officeDocument/2006/relationships/slide" Target="slides/slide189.xml"/><Relationship Id="rId205" Type="http://schemas.openxmlformats.org/officeDocument/2006/relationships/slide" Target="slides/slide203.xml"/><Relationship Id="rId247" Type="http://schemas.openxmlformats.org/officeDocument/2006/relationships/slide" Target="slides/slide245.xml"/><Relationship Id="rId107" Type="http://schemas.openxmlformats.org/officeDocument/2006/relationships/slide" Target="slides/slide105.xml"/><Relationship Id="rId11" Type="http://schemas.openxmlformats.org/officeDocument/2006/relationships/slide" Target="slides/slide9.xml"/><Relationship Id="rId53" Type="http://schemas.openxmlformats.org/officeDocument/2006/relationships/slide" Target="slides/slide51.xml"/><Relationship Id="rId149" Type="http://schemas.openxmlformats.org/officeDocument/2006/relationships/slide" Target="slides/slide1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84500" cy="501650"/>
          </a:xfrm>
          <a:prstGeom prst="rect">
            <a:avLst/>
          </a:prstGeom>
        </p:spPr>
        <p:txBody>
          <a:bodyPr vert="horz" lIns="91440" tIns="45720" rIns="91440" bIns="45720" rtlCol="0"/>
          <a:lstStyle>
            <a:lvl1pPr algn="l">
              <a:defRPr sz="1200"/>
            </a:lvl1pPr>
          </a:lstStyle>
          <a:p>
            <a:endParaRPr lang="it-IT" dirty="0"/>
          </a:p>
        </p:txBody>
      </p:sp>
      <p:sp>
        <p:nvSpPr>
          <p:cNvPr id="3" name="Segnaposto data 2"/>
          <p:cNvSpPr>
            <a:spLocks noGrp="1"/>
          </p:cNvSpPr>
          <p:nvPr>
            <p:ph type="dt" idx="1"/>
          </p:nvPr>
        </p:nvSpPr>
        <p:spPr>
          <a:xfrm>
            <a:off x="3902075" y="0"/>
            <a:ext cx="2984500" cy="501650"/>
          </a:xfrm>
          <a:prstGeom prst="rect">
            <a:avLst/>
          </a:prstGeom>
        </p:spPr>
        <p:txBody>
          <a:bodyPr vert="horz" lIns="91440" tIns="45720" rIns="91440" bIns="45720" rtlCol="0"/>
          <a:lstStyle>
            <a:lvl1pPr algn="r">
              <a:defRPr sz="1200"/>
            </a:lvl1pPr>
          </a:lstStyle>
          <a:p>
            <a:fld id="{4D41874E-B9BC-4D25-8D40-1392237CE398}" type="datetimeFigureOut">
              <a:rPr lang="it-IT" smtClean="0"/>
              <a:t>10/07/2026</a:t>
            </a:fld>
            <a:endParaRPr lang="it-IT" dirty="0"/>
          </a:p>
        </p:txBody>
      </p:sp>
      <p:sp>
        <p:nvSpPr>
          <p:cNvPr id="4" name="Segnaposto immagine diapositiva 3"/>
          <p:cNvSpPr>
            <a:spLocks noGrp="1" noRot="1" noChangeAspect="1"/>
          </p:cNvSpPr>
          <p:nvPr>
            <p:ph type="sldImg" idx="2"/>
          </p:nvPr>
        </p:nvSpPr>
        <p:spPr>
          <a:xfrm>
            <a:off x="1189038" y="1252538"/>
            <a:ext cx="4510087" cy="3381375"/>
          </a:xfrm>
          <a:prstGeom prst="rect">
            <a:avLst/>
          </a:prstGeom>
          <a:noFill/>
          <a:ln w="12700">
            <a:solidFill>
              <a:prstClr val="black"/>
            </a:solidFill>
          </a:ln>
        </p:spPr>
        <p:txBody>
          <a:bodyPr vert="horz" lIns="91440" tIns="45720" rIns="91440" bIns="45720" rtlCol="0" anchor="ctr"/>
          <a:lstStyle/>
          <a:p>
            <a:endParaRPr lang="it-IT" dirty="0"/>
          </a:p>
        </p:txBody>
      </p:sp>
      <p:sp>
        <p:nvSpPr>
          <p:cNvPr id="5" name="Segnaposto note 4"/>
          <p:cNvSpPr>
            <a:spLocks noGrp="1"/>
          </p:cNvSpPr>
          <p:nvPr>
            <p:ph type="body" sz="quarter" idx="3"/>
          </p:nvPr>
        </p:nvSpPr>
        <p:spPr>
          <a:xfrm>
            <a:off x="688975" y="4821238"/>
            <a:ext cx="5510213" cy="3944937"/>
          </a:xfrm>
          <a:prstGeom prst="rect">
            <a:avLst/>
          </a:prstGeom>
        </p:spPr>
        <p:txBody>
          <a:bodyPr vert="horz" lIns="91440" tIns="45720" rIns="91440" bIns="45720" rtlCol="0"/>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9517063"/>
            <a:ext cx="2984500" cy="501650"/>
          </a:xfrm>
          <a:prstGeom prst="rect">
            <a:avLst/>
          </a:prstGeom>
        </p:spPr>
        <p:txBody>
          <a:bodyPr vert="horz" lIns="91440" tIns="45720" rIns="91440" bIns="45720" rtlCol="0" anchor="b"/>
          <a:lstStyle>
            <a:lvl1pPr algn="l">
              <a:defRPr sz="1200"/>
            </a:lvl1pPr>
          </a:lstStyle>
          <a:p>
            <a:endParaRPr lang="it-IT" dirty="0"/>
          </a:p>
        </p:txBody>
      </p:sp>
      <p:sp>
        <p:nvSpPr>
          <p:cNvPr id="7" name="Segnaposto numero diapositiva 6"/>
          <p:cNvSpPr>
            <a:spLocks noGrp="1"/>
          </p:cNvSpPr>
          <p:nvPr>
            <p:ph type="sldNum" sz="quarter" idx="5"/>
          </p:nvPr>
        </p:nvSpPr>
        <p:spPr>
          <a:xfrm>
            <a:off x="3902075" y="9517063"/>
            <a:ext cx="2984500" cy="501650"/>
          </a:xfrm>
          <a:prstGeom prst="rect">
            <a:avLst/>
          </a:prstGeom>
        </p:spPr>
        <p:txBody>
          <a:bodyPr vert="horz" lIns="91440" tIns="45720" rIns="91440" bIns="45720" rtlCol="0" anchor="b"/>
          <a:lstStyle>
            <a:lvl1pPr algn="r">
              <a:defRPr sz="1200"/>
            </a:lvl1pPr>
          </a:lstStyle>
          <a:p>
            <a:fld id="{667F7A9F-A4E6-4B8D-B383-9F82A29B7CDC}" type="slidenum">
              <a:rPr lang="it-IT" smtClean="0"/>
              <a:t>‹N›</a:t>
            </a:fld>
            <a:endParaRPr lang="it-IT" dirty="0"/>
          </a:p>
        </p:txBody>
      </p:sp>
    </p:spTree>
    <p:extLst>
      <p:ext uri="{BB962C8B-B14F-4D97-AF65-F5344CB8AC3E}">
        <p14:creationId xmlns:p14="http://schemas.microsoft.com/office/powerpoint/2010/main" val="832763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it-IT" smtClean="0"/>
              <a:t>Fare clic per modificare lo stile del titolo</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2F115AB1-83EB-43D9-86D1-D53ED540541B}" type="datetimeFigureOut">
              <a:rPr lang="it-IT" smtClean="0"/>
              <a:t>10/07/2026</a:t>
            </a:fld>
            <a:endParaRPr lang="it-IT" dirty="0"/>
          </a:p>
        </p:txBody>
      </p:sp>
      <p:sp>
        <p:nvSpPr>
          <p:cNvPr id="5" name="Footer Placeholder 4"/>
          <p:cNvSpPr>
            <a:spLocks noGrp="1"/>
          </p:cNvSpPr>
          <p:nvPr>
            <p:ph type="ftr" sz="quarter" idx="11"/>
          </p:nvPr>
        </p:nvSpPr>
        <p:spPr/>
        <p:txBody>
          <a:bodyPr/>
          <a:lstStyle/>
          <a:p>
            <a:endParaRPr lang="it-IT" dirty="0"/>
          </a:p>
        </p:txBody>
      </p:sp>
      <p:sp>
        <p:nvSpPr>
          <p:cNvPr id="6" name="Slide Number Placeholder 5"/>
          <p:cNvSpPr>
            <a:spLocks noGrp="1"/>
          </p:cNvSpPr>
          <p:nvPr>
            <p:ph type="sldNum" sz="quarter" idx="12"/>
          </p:nvPr>
        </p:nvSpPr>
        <p:spPr/>
        <p:txBody>
          <a:bodyPr/>
          <a:lstStyle/>
          <a:p>
            <a:fld id="{544E4115-61EC-4568-897E-85264736FE42}" type="slidenum">
              <a:rPr lang="it-IT" smtClean="0"/>
              <a:t>‹N›</a:t>
            </a:fld>
            <a:endParaRPr lang="it-IT" dirty="0"/>
          </a:p>
        </p:txBody>
      </p:sp>
    </p:spTree>
    <p:extLst>
      <p:ext uri="{BB962C8B-B14F-4D97-AF65-F5344CB8AC3E}">
        <p14:creationId xmlns:p14="http://schemas.microsoft.com/office/powerpoint/2010/main" val="16979197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dirty="0"/>
          </a:p>
        </p:txBody>
      </p:sp>
      <p:sp>
        <p:nvSpPr>
          <p:cNvPr id="3" name="Content Placeholder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p>
            <a:fld id="{2F115AB1-83EB-43D9-86D1-D53ED540541B}" type="datetimeFigureOut">
              <a:rPr lang="it-IT" smtClean="0"/>
              <a:t>10/07/2026</a:t>
            </a:fld>
            <a:endParaRPr lang="it-IT" dirty="0"/>
          </a:p>
        </p:txBody>
      </p:sp>
      <p:sp>
        <p:nvSpPr>
          <p:cNvPr id="5" name="Footer Placeholder 4"/>
          <p:cNvSpPr>
            <a:spLocks noGrp="1"/>
          </p:cNvSpPr>
          <p:nvPr>
            <p:ph type="ftr" sz="quarter" idx="11"/>
          </p:nvPr>
        </p:nvSpPr>
        <p:spPr/>
        <p:txBody>
          <a:bodyPr/>
          <a:lstStyle/>
          <a:p>
            <a:endParaRPr lang="it-IT" dirty="0"/>
          </a:p>
        </p:txBody>
      </p:sp>
      <p:sp>
        <p:nvSpPr>
          <p:cNvPr id="6" name="Slide Number Placeholder 5"/>
          <p:cNvSpPr>
            <a:spLocks noGrp="1"/>
          </p:cNvSpPr>
          <p:nvPr>
            <p:ph type="sldNum" sz="quarter" idx="12"/>
          </p:nvPr>
        </p:nvSpPr>
        <p:spPr/>
        <p:txBody>
          <a:bodyPr/>
          <a:lstStyle/>
          <a:p>
            <a:fld id="{544E4115-61EC-4568-897E-85264736FE42}" type="slidenum">
              <a:rPr lang="it-IT" smtClean="0"/>
              <a:t>‹N›</a:t>
            </a:fld>
            <a:endParaRPr lang="it-IT" dirty="0"/>
          </a:p>
        </p:txBody>
      </p:sp>
    </p:spTree>
    <p:extLst>
      <p:ext uri="{BB962C8B-B14F-4D97-AF65-F5344CB8AC3E}">
        <p14:creationId xmlns:p14="http://schemas.microsoft.com/office/powerpoint/2010/main" val="29657365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Fare clic per modificare stili del testo dello schema</a:t>
            </a:r>
          </a:p>
        </p:txBody>
      </p:sp>
      <p:sp>
        <p:nvSpPr>
          <p:cNvPr id="4" name="Date Placeholder 3"/>
          <p:cNvSpPr>
            <a:spLocks noGrp="1"/>
          </p:cNvSpPr>
          <p:nvPr>
            <p:ph type="dt" sz="half" idx="10"/>
          </p:nvPr>
        </p:nvSpPr>
        <p:spPr/>
        <p:txBody>
          <a:bodyPr/>
          <a:lstStyle/>
          <a:p>
            <a:fld id="{2F115AB1-83EB-43D9-86D1-D53ED540541B}" type="datetimeFigureOut">
              <a:rPr lang="it-IT" smtClean="0"/>
              <a:t>10/07/2026</a:t>
            </a:fld>
            <a:endParaRPr lang="it-IT" dirty="0"/>
          </a:p>
        </p:txBody>
      </p:sp>
      <p:sp>
        <p:nvSpPr>
          <p:cNvPr id="5" name="Footer Placeholder 4"/>
          <p:cNvSpPr>
            <a:spLocks noGrp="1"/>
          </p:cNvSpPr>
          <p:nvPr>
            <p:ph type="ftr" sz="quarter" idx="11"/>
          </p:nvPr>
        </p:nvSpPr>
        <p:spPr/>
        <p:txBody>
          <a:bodyPr/>
          <a:lstStyle/>
          <a:p>
            <a:endParaRPr lang="it-IT" dirty="0"/>
          </a:p>
        </p:txBody>
      </p:sp>
      <p:sp>
        <p:nvSpPr>
          <p:cNvPr id="6" name="Slide Number Placeholder 5"/>
          <p:cNvSpPr>
            <a:spLocks noGrp="1"/>
          </p:cNvSpPr>
          <p:nvPr>
            <p:ph type="sldNum" sz="quarter" idx="12"/>
          </p:nvPr>
        </p:nvSpPr>
        <p:spPr/>
        <p:txBody>
          <a:bodyPr/>
          <a:lstStyle/>
          <a:p>
            <a:fld id="{544E4115-61EC-4568-897E-85264736FE42}" type="slidenum">
              <a:rPr lang="it-IT" smtClean="0"/>
              <a:t>‹N›</a:t>
            </a:fld>
            <a:endParaRPr lang="it-IT" dirty="0"/>
          </a:p>
        </p:txBody>
      </p:sp>
    </p:spTree>
    <p:extLst>
      <p:ext uri="{BB962C8B-B14F-4D97-AF65-F5344CB8AC3E}">
        <p14:creationId xmlns:p14="http://schemas.microsoft.com/office/powerpoint/2010/main" val="1189959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5" name="Date Placeholder 4"/>
          <p:cNvSpPr>
            <a:spLocks noGrp="1"/>
          </p:cNvSpPr>
          <p:nvPr>
            <p:ph type="dt" sz="half" idx="10"/>
          </p:nvPr>
        </p:nvSpPr>
        <p:spPr/>
        <p:txBody>
          <a:bodyPr/>
          <a:lstStyle/>
          <a:p>
            <a:fld id="{2F115AB1-83EB-43D9-86D1-D53ED540541B}" type="datetimeFigureOut">
              <a:rPr lang="it-IT" smtClean="0"/>
              <a:t>10/07/2026</a:t>
            </a:fld>
            <a:endParaRPr lang="it-IT" dirty="0"/>
          </a:p>
        </p:txBody>
      </p:sp>
      <p:sp>
        <p:nvSpPr>
          <p:cNvPr id="6" name="Footer Placeholder 5"/>
          <p:cNvSpPr>
            <a:spLocks noGrp="1"/>
          </p:cNvSpPr>
          <p:nvPr>
            <p:ph type="ftr" sz="quarter" idx="11"/>
          </p:nvPr>
        </p:nvSpPr>
        <p:spPr/>
        <p:txBody>
          <a:bodyPr/>
          <a:lstStyle/>
          <a:p>
            <a:endParaRPr lang="it-IT" dirty="0"/>
          </a:p>
        </p:txBody>
      </p:sp>
      <p:sp>
        <p:nvSpPr>
          <p:cNvPr id="7" name="Slide Number Placeholder 6"/>
          <p:cNvSpPr>
            <a:spLocks noGrp="1"/>
          </p:cNvSpPr>
          <p:nvPr>
            <p:ph type="sldNum" sz="quarter" idx="12"/>
          </p:nvPr>
        </p:nvSpPr>
        <p:spPr/>
        <p:txBody>
          <a:bodyPr/>
          <a:lstStyle/>
          <a:p>
            <a:fld id="{544E4115-61EC-4568-897E-85264736FE42}" type="slidenum">
              <a:rPr lang="it-IT" smtClean="0"/>
              <a:t>‹N›</a:t>
            </a:fld>
            <a:endParaRPr lang="it-IT" dirty="0"/>
          </a:p>
        </p:txBody>
      </p:sp>
    </p:spTree>
    <p:extLst>
      <p:ext uri="{BB962C8B-B14F-4D97-AF65-F5344CB8AC3E}">
        <p14:creationId xmlns:p14="http://schemas.microsoft.com/office/powerpoint/2010/main" val="18959721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it-IT" smtClean="0"/>
              <a:t>Fare clic per modificare lo stile del titolo</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Content Placeholder 3"/>
          <p:cNvSpPr>
            <a:spLocks noGrp="1"/>
          </p:cNvSpPr>
          <p:nvPr>
            <p:ph sz="half" idx="2"/>
          </p:nvPr>
        </p:nvSpPr>
        <p:spPr>
          <a:xfrm>
            <a:off x="629842" y="2505075"/>
            <a:ext cx="3868340"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Content Placeholder 5"/>
          <p:cNvSpPr>
            <a:spLocks noGrp="1"/>
          </p:cNvSpPr>
          <p:nvPr>
            <p:ph sz="quarter" idx="4"/>
          </p:nvPr>
        </p:nvSpPr>
        <p:spPr>
          <a:xfrm>
            <a:off x="4629150" y="2505075"/>
            <a:ext cx="3887391"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7" name="Date Placeholder 6"/>
          <p:cNvSpPr>
            <a:spLocks noGrp="1"/>
          </p:cNvSpPr>
          <p:nvPr>
            <p:ph type="dt" sz="half" idx="10"/>
          </p:nvPr>
        </p:nvSpPr>
        <p:spPr/>
        <p:txBody>
          <a:bodyPr/>
          <a:lstStyle/>
          <a:p>
            <a:fld id="{2F115AB1-83EB-43D9-86D1-D53ED540541B}" type="datetimeFigureOut">
              <a:rPr lang="it-IT" smtClean="0"/>
              <a:t>10/07/2026</a:t>
            </a:fld>
            <a:endParaRPr lang="it-IT" dirty="0"/>
          </a:p>
        </p:txBody>
      </p:sp>
      <p:sp>
        <p:nvSpPr>
          <p:cNvPr id="8" name="Footer Placeholder 7"/>
          <p:cNvSpPr>
            <a:spLocks noGrp="1"/>
          </p:cNvSpPr>
          <p:nvPr>
            <p:ph type="ftr" sz="quarter" idx="11"/>
          </p:nvPr>
        </p:nvSpPr>
        <p:spPr/>
        <p:txBody>
          <a:bodyPr/>
          <a:lstStyle/>
          <a:p>
            <a:endParaRPr lang="it-IT" dirty="0"/>
          </a:p>
        </p:txBody>
      </p:sp>
      <p:sp>
        <p:nvSpPr>
          <p:cNvPr id="9" name="Slide Number Placeholder 8"/>
          <p:cNvSpPr>
            <a:spLocks noGrp="1"/>
          </p:cNvSpPr>
          <p:nvPr>
            <p:ph type="sldNum" sz="quarter" idx="12"/>
          </p:nvPr>
        </p:nvSpPr>
        <p:spPr/>
        <p:txBody>
          <a:bodyPr/>
          <a:lstStyle/>
          <a:p>
            <a:fld id="{544E4115-61EC-4568-897E-85264736FE42}" type="slidenum">
              <a:rPr lang="it-IT" smtClean="0"/>
              <a:t>‹N›</a:t>
            </a:fld>
            <a:endParaRPr lang="it-IT" dirty="0"/>
          </a:p>
        </p:txBody>
      </p:sp>
    </p:spTree>
    <p:extLst>
      <p:ext uri="{BB962C8B-B14F-4D97-AF65-F5344CB8AC3E}">
        <p14:creationId xmlns:p14="http://schemas.microsoft.com/office/powerpoint/2010/main" val="17894701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dirty="0"/>
          </a:p>
        </p:txBody>
      </p:sp>
      <p:sp>
        <p:nvSpPr>
          <p:cNvPr id="3" name="Date Placeholder 2"/>
          <p:cNvSpPr>
            <a:spLocks noGrp="1"/>
          </p:cNvSpPr>
          <p:nvPr>
            <p:ph type="dt" sz="half" idx="10"/>
          </p:nvPr>
        </p:nvSpPr>
        <p:spPr/>
        <p:txBody>
          <a:bodyPr/>
          <a:lstStyle/>
          <a:p>
            <a:fld id="{2F115AB1-83EB-43D9-86D1-D53ED540541B}" type="datetimeFigureOut">
              <a:rPr lang="it-IT" smtClean="0"/>
              <a:t>10/07/2026</a:t>
            </a:fld>
            <a:endParaRPr lang="it-IT" dirty="0"/>
          </a:p>
        </p:txBody>
      </p:sp>
      <p:sp>
        <p:nvSpPr>
          <p:cNvPr id="4" name="Footer Placeholder 3"/>
          <p:cNvSpPr>
            <a:spLocks noGrp="1"/>
          </p:cNvSpPr>
          <p:nvPr>
            <p:ph type="ftr" sz="quarter" idx="11"/>
          </p:nvPr>
        </p:nvSpPr>
        <p:spPr/>
        <p:txBody>
          <a:bodyPr/>
          <a:lstStyle/>
          <a:p>
            <a:endParaRPr lang="it-IT" dirty="0"/>
          </a:p>
        </p:txBody>
      </p:sp>
      <p:sp>
        <p:nvSpPr>
          <p:cNvPr id="5" name="Slide Number Placeholder 4"/>
          <p:cNvSpPr>
            <a:spLocks noGrp="1"/>
          </p:cNvSpPr>
          <p:nvPr>
            <p:ph type="sldNum" sz="quarter" idx="12"/>
          </p:nvPr>
        </p:nvSpPr>
        <p:spPr/>
        <p:txBody>
          <a:bodyPr/>
          <a:lstStyle/>
          <a:p>
            <a:fld id="{544E4115-61EC-4568-897E-85264736FE42}" type="slidenum">
              <a:rPr lang="it-IT" smtClean="0"/>
              <a:t>‹N›</a:t>
            </a:fld>
            <a:endParaRPr lang="it-IT" dirty="0"/>
          </a:p>
        </p:txBody>
      </p:sp>
    </p:spTree>
    <p:extLst>
      <p:ext uri="{BB962C8B-B14F-4D97-AF65-F5344CB8AC3E}">
        <p14:creationId xmlns:p14="http://schemas.microsoft.com/office/powerpoint/2010/main" val="29488987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F115AB1-83EB-43D9-86D1-D53ED540541B}" type="datetimeFigureOut">
              <a:rPr lang="it-IT" smtClean="0"/>
              <a:t>10/07/2026</a:t>
            </a:fld>
            <a:endParaRPr lang="it-IT" dirty="0"/>
          </a:p>
        </p:txBody>
      </p:sp>
      <p:sp>
        <p:nvSpPr>
          <p:cNvPr id="3" name="Footer Placeholder 2"/>
          <p:cNvSpPr>
            <a:spLocks noGrp="1"/>
          </p:cNvSpPr>
          <p:nvPr>
            <p:ph type="ftr" sz="quarter" idx="11"/>
          </p:nvPr>
        </p:nvSpPr>
        <p:spPr/>
        <p:txBody>
          <a:bodyPr/>
          <a:lstStyle/>
          <a:p>
            <a:endParaRPr lang="it-IT" dirty="0"/>
          </a:p>
        </p:txBody>
      </p:sp>
      <p:sp>
        <p:nvSpPr>
          <p:cNvPr id="4" name="Slide Number Placeholder 3"/>
          <p:cNvSpPr>
            <a:spLocks noGrp="1"/>
          </p:cNvSpPr>
          <p:nvPr>
            <p:ph type="sldNum" sz="quarter" idx="12"/>
          </p:nvPr>
        </p:nvSpPr>
        <p:spPr/>
        <p:txBody>
          <a:bodyPr/>
          <a:lstStyle/>
          <a:p>
            <a:fld id="{544E4115-61EC-4568-897E-85264736FE42}" type="slidenum">
              <a:rPr lang="it-IT" smtClean="0"/>
              <a:t>‹N›</a:t>
            </a:fld>
            <a:endParaRPr lang="it-IT" dirty="0"/>
          </a:p>
        </p:txBody>
      </p:sp>
    </p:spTree>
    <p:extLst>
      <p:ext uri="{BB962C8B-B14F-4D97-AF65-F5344CB8AC3E}">
        <p14:creationId xmlns:p14="http://schemas.microsoft.com/office/powerpoint/2010/main" val="40571764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it-IT" smtClean="0"/>
              <a:t>Fare clic per modificare lo stile del titolo</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Date Placeholder 4"/>
          <p:cNvSpPr>
            <a:spLocks noGrp="1"/>
          </p:cNvSpPr>
          <p:nvPr>
            <p:ph type="dt" sz="half" idx="10"/>
          </p:nvPr>
        </p:nvSpPr>
        <p:spPr/>
        <p:txBody>
          <a:bodyPr/>
          <a:lstStyle/>
          <a:p>
            <a:fld id="{2F115AB1-83EB-43D9-86D1-D53ED540541B}" type="datetimeFigureOut">
              <a:rPr lang="it-IT" smtClean="0"/>
              <a:t>10/07/2026</a:t>
            </a:fld>
            <a:endParaRPr lang="it-IT" dirty="0"/>
          </a:p>
        </p:txBody>
      </p:sp>
      <p:sp>
        <p:nvSpPr>
          <p:cNvPr id="6" name="Footer Placeholder 5"/>
          <p:cNvSpPr>
            <a:spLocks noGrp="1"/>
          </p:cNvSpPr>
          <p:nvPr>
            <p:ph type="ftr" sz="quarter" idx="11"/>
          </p:nvPr>
        </p:nvSpPr>
        <p:spPr/>
        <p:txBody>
          <a:bodyPr/>
          <a:lstStyle/>
          <a:p>
            <a:endParaRPr lang="it-IT" dirty="0"/>
          </a:p>
        </p:txBody>
      </p:sp>
      <p:sp>
        <p:nvSpPr>
          <p:cNvPr id="7" name="Slide Number Placeholder 6"/>
          <p:cNvSpPr>
            <a:spLocks noGrp="1"/>
          </p:cNvSpPr>
          <p:nvPr>
            <p:ph type="sldNum" sz="quarter" idx="12"/>
          </p:nvPr>
        </p:nvSpPr>
        <p:spPr/>
        <p:txBody>
          <a:bodyPr/>
          <a:lstStyle/>
          <a:p>
            <a:fld id="{544E4115-61EC-4568-897E-85264736FE42}" type="slidenum">
              <a:rPr lang="it-IT" smtClean="0"/>
              <a:t>‹N›</a:t>
            </a:fld>
            <a:endParaRPr lang="it-IT" dirty="0"/>
          </a:p>
        </p:txBody>
      </p:sp>
    </p:spTree>
    <p:extLst>
      <p:ext uri="{BB962C8B-B14F-4D97-AF65-F5344CB8AC3E}">
        <p14:creationId xmlns:p14="http://schemas.microsoft.com/office/powerpoint/2010/main" val="31346395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it-IT" smtClean="0"/>
              <a:t>Fare clic per modificare lo stile del titolo</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dirty="0" smtClean="0"/>
              <a:t>Fare clic sull'icona per inserire un'immagine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Date Placeholder 4"/>
          <p:cNvSpPr>
            <a:spLocks noGrp="1"/>
          </p:cNvSpPr>
          <p:nvPr>
            <p:ph type="dt" sz="half" idx="10"/>
          </p:nvPr>
        </p:nvSpPr>
        <p:spPr/>
        <p:txBody>
          <a:bodyPr/>
          <a:lstStyle/>
          <a:p>
            <a:fld id="{2F115AB1-83EB-43D9-86D1-D53ED540541B}" type="datetimeFigureOut">
              <a:rPr lang="it-IT" smtClean="0"/>
              <a:t>10/07/2026</a:t>
            </a:fld>
            <a:endParaRPr lang="it-IT" dirty="0"/>
          </a:p>
        </p:txBody>
      </p:sp>
      <p:sp>
        <p:nvSpPr>
          <p:cNvPr id="6" name="Footer Placeholder 5"/>
          <p:cNvSpPr>
            <a:spLocks noGrp="1"/>
          </p:cNvSpPr>
          <p:nvPr>
            <p:ph type="ftr" sz="quarter" idx="11"/>
          </p:nvPr>
        </p:nvSpPr>
        <p:spPr/>
        <p:txBody>
          <a:bodyPr/>
          <a:lstStyle/>
          <a:p>
            <a:endParaRPr lang="it-IT" dirty="0"/>
          </a:p>
        </p:txBody>
      </p:sp>
      <p:sp>
        <p:nvSpPr>
          <p:cNvPr id="7" name="Slide Number Placeholder 6"/>
          <p:cNvSpPr>
            <a:spLocks noGrp="1"/>
          </p:cNvSpPr>
          <p:nvPr>
            <p:ph type="sldNum" sz="quarter" idx="12"/>
          </p:nvPr>
        </p:nvSpPr>
        <p:spPr/>
        <p:txBody>
          <a:bodyPr/>
          <a:lstStyle/>
          <a:p>
            <a:fld id="{544E4115-61EC-4568-897E-85264736FE42}" type="slidenum">
              <a:rPr lang="it-IT" smtClean="0"/>
              <a:t>‹N›</a:t>
            </a:fld>
            <a:endParaRPr lang="it-IT" dirty="0"/>
          </a:p>
        </p:txBody>
      </p:sp>
    </p:spTree>
    <p:extLst>
      <p:ext uri="{BB962C8B-B14F-4D97-AF65-F5344CB8AC3E}">
        <p14:creationId xmlns:p14="http://schemas.microsoft.com/office/powerpoint/2010/main" val="28483734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dirty="0"/>
          </a:p>
        </p:txBody>
      </p:sp>
      <p:sp>
        <p:nvSpPr>
          <p:cNvPr id="3" name="Vertical Text Placeholder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p>
            <a:fld id="{2F115AB1-83EB-43D9-86D1-D53ED540541B}" type="datetimeFigureOut">
              <a:rPr lang="it-IT" smtClean="0"/>
              <a:t>10/07/2026</a:t>
            </a:fld>
            <a:endParaRPr lang="it-IT" dirty="0"/>
          </a:p>
        </p:txBody>
      </p:sp>
      <p:sp>
        <p:nvSpPr>
          <p:cNvPr id="5" name="Footer Placeholder 4"/>
          <p:cNvSpPr>
            <a:spLocks noGrp="1"/>
          </p:cNvSpPr>
          <p:nvPr>
            <p:ph type="ftr" sz="quarter" idx="11"/>
          </p:nvPr>
        </p:nvSpPr>
        <p:spPr/>
        <p:txBody>
          <a:bodyPr/>
          <a:lstStyle/>
          <a:p>
            <a:endParaRPr lang="it-IT" dirty="0"/>
          </a:p>
        </p:txBody>
      </p:sp>
      <p:sp>
        <p:nvSpPr>
          <p:cNvPr id="6" name="Slide Number Placeholder 5"/>
          <p:cNvSpPr>
            <a:spLocks noGrp="1"/>
          </p:cNvSpPr>
          <p:nvPr>
            <p:ph type="sldNum" sz="quarter" idx="12"/>
          </p:nvPr>
        </p:nvSpPr>
        <p:spPr/>
        <p:txBody>
          <a:bodyPr/>
          <a:lstStyle/>
          <a:p>
            <a:fld id="{544E4115-61EC-4568-897E-85264736FE42}" type="slidenum">
              <a:rPr lang="it-IT" smtClean="0"/>
              <a:t>‹N›</a:t>
            </a:fld>
            <a:endParaRPr lang="it-IT" dirty="0"/>
          </a:p>
        </p:txBody>
      </p:sp>
    </p:spTree>
    <p:extLst>
      <p:ext uri="{BB962C8B-B14F-4D97-AF65-F5344CB8AC3E}">
        <p14:creationId xmlns:p14="http://schemas.microsoft.com/office/powerpoint/2010/main" val="38268480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it-IT" smtClean="0"/>
              <a:t>Fare clic per modificare lo stile del titolo</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p>
            <a:fld id="{2F115AB1-83EB-43D9-86D1-D53ED540541B}" type="datetimeFigureOut">
              <a:rPr lang="it-IT" smtClean="0"/>
              <a:t>10/07/2026</a:t>
            </a:fld>
            <a:endParaRPr lang="it-IT" dirty="0"/>
          </a:p>
        </p:txBody>
      </p:sp>
      <p:sp>
        <p:nvSpPr>
          <p:cNvPr id="5" name="Footer Placeholder 4"/>
          <p:cNvSpPr>
            <a:spLocks noGrp="1"/>
          </p:cNvSpPr>
          <p:nvPr>
            <p:ph type="ftr" sz="quarter" idx="11"/>
          </p:nvPr>
        </p:nvSpPr>
        <p:spPr/>
        <p:txBody>
          <a:bodyPr/>
          <a:lstStyle/>
          <a:p>
            <a:endParaRPr lang="it-IT" dirty="0"/>
          </a:p>
        </p:txBody>
      </p:sp>
      <p:sp>
        <p:nvSpPr>
          <p:cNvPr id="6" name="Slide Number Placeholder 5"/>
          <p:cNvSpPr>
            <a:spLocks noGrp="1"/>
          </p:cNvSpPr>
          <p:nvPr>
            <p:ph type="sldNum" sz="quarter" idx="12"/>
          </p:nvPr>
        </p:nvSpPr>
        <p:spPr/>
        <p:txBody>
          <a:bodyPr/>
          <a:lstStyle/>
          <a:p>
            <a:fld id="{544E4115-61EC-4568-897E-85264736FE42}" type="slidenum">
              <a:rPr lang="it-IT" smtClean="0"/>
              <a:t>‹N›</a:t>
            </a:fld>
            <a:endParaRPr lang="it-IT" dirty="0"/>
          </a:p>
        </p:txBody>
      </p:sp>
    </p:spTree>
    <p:extLst>
      <p:ext uri="{BB962C8B-B14F-4D97-AF65-F5344CB8AC3E}">
        <p14:creationId xmlns:p14="http://schemas.microsoft.com/office/powerpoint/2010/main" val="41209011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143000" y="1122363"/>
            <a:ext cx="6858000" cy="2387600"/>
          </a:xfrm>
        </p:spPr>
        <p:txBody>
          <a:bodyPr anchor="b"/>
          <a:lstStyle>
            <a:lvl1pPr algn="ctr">
              <a:defRPr sz="4500"/>
            </a:lvl1pPr>
          </a:lstStyle>
          <a:p>
            <a:r>
              <a:rPr lang="it-IT" smtClean="0"/>
              <a:t>Fare clic per modificare lo stile del titolo</a:t>
            </a:r>
            <a:endParaRPr lang="it-IT"/>
          </a:p>
        </p:txBody>
      </p:sp>
      <p:sp>
        <p:nvSpPr>
          <p:cNvPr id="3" name="Sottotitolo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CEBB2FC6-224F-4801-8B4F-292A316CF5FD}" type="datetimeFigureOut">
              <a:rPr lang="it-IT" smtClean="0">
                <a:solidFill>
                  <a:prstClr val="black">
                    <a:tint val="75000"/>
                  </a:prstClr>
                </a:solidFill>
              </a:rPr>
              <a:pPr/>
              <a:t>10/07/2026</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3045BB26-32F9-4E0F-88A2-1A0ECCBC2BA1}"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3437917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CEBB2FC6-224F-4801-8B4F-292A316CF5FD}" type="datetimeFigureOut">
              <a:rPr lang="it-IT" smtClean="0">
                <a:solidFill>
                  <a:prstClr val="black">
                    <a:tint val="75000"/>
                  </a:prstClr>
                </a:solidFill>
              </a:rPr>
              <a:pPr/>
              <a:t>10/07/2026</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3045BB26-32F9-4E0F-88A2-1A0ECCBC2BA1}"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6379509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623888" y="1709739"/>
            <a:ext cx="7886700" cy="2852737"/>
          </a:xfrm>
        </p:spPr>
        <p:txBody>
          <a:bodyPr anchor="b"/>
          <a:lstStyle>
            <a:lvl1pPr>
              <a:defRPr sz="4500"/>
            </a:lvl1pPr>
          </a:lstStyle>
          <a:p>
            <a:r>
              <a:rPr lang="it-IT" smtClean="0"/>
              <a:t>Fare clic per modificare lo stile del titolo</a:t>
            </a:r>
            <a:endParaRPr lang="it-IT"/>
          </a:p>
        </p:txBody>
      </p:sp>
      <p:sp>
        <p:nvSpPr>
          <p:cNvPr id="3" name="Segnaposto testo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CEBB2FC6-224F-4801-8B4F-292A316CF5FD}" type="datetimeFigureOut">
              <a:rPr lang="it-IT" smtClean="0">
                <a:solidFill>
                  <a:prstClr val="black">
                    <a:tint val="75000"/>
                  </a:prstClr>
                </a:solidFill>
              </a:rPr>
              <a:pPr/>
              <a:t>10/07/2026</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3045BB26-32F9-4E0F-88A2-1A0ECCBC2BA1}"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6713864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71487" y="1825625"/>
            <a:ext cx="2900363"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3486150" y="1825625"/>
            <a:ext cx="2900363"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CEBB2FC6-224F-4801-8B4F-292A316CF5FD}" type="datetimeFigureOut">
              <a:rPr lang="it-IT" smtClean="0">
                <a:solidFill>
                  <a:prstClr val="black">
                    <a:tint val="75000"/>
                  </a:prstClr>
                </a:solidFill>
              </a:rPr>
              <a:pPr/>
              <a:t>10/07/2026</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3045BB26-32F9-4E0F-88A2-1A0ECCBC2BA1}"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9518641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629841" y="365126"/>
            <a:ext cx="78867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it-IT" smtClean="0"/>
              <a:t>Fare clic per modificare stili del testo dello schema</a:t>
            </a:r>
          </a:p>
        </p:txBody>
      </p:sp>
      <p:sp>
        <p:nvSpPr>
          <p:cNvPr id="4" name="Segnaposto contenuto 3"/>
          <p:cNvSpPr>
            <a:spLocks noGrp="1"/>
          </p:cNvSpPr>
          <p:nvPr>
            <p:ph sz="half" idx="2"/>
          </p:nvPr>
        </p:nvSpPr>
        <p:spPr>
          <a:xfrm>
            <a:off x="629842" y="2505075"/>
            <a:ext cx="3868340"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29150" y="2505075"/>
            <a:ext cx="3887391"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CEBB2FC6-224F-4801-8B4F-292A316CF5FD}" type="datetimeFigureOut">
              <a:rPr lang="it-IT" smtClean="0">
                <a:solidFill>
                  <a:prstClr val="black">
                    <a:tint val="75000"/>
                  </a:prstClr>
                </a:solidFill>
              </a:rPr>
              <a:pPr/>
              <a:t>10/07/2026</a:t>
            </a:fld>
            <a:endParaRPr lang="it-IT">
              <a:solidFill>
                <a:prstClr val="black">
                  <a:tint val="75000"/>
                </a:prstClr>
              </a:solidFill>
            </a:endParaRPr>
          </a:p>
        </p:txBody>
      </p:sp>
      <p:sp>
        <p:nvSpPr>
          <p:cNvPr id="8" name="Segnaposto piè di pagina 7"/>
          <p:cNvSpPr>
            <a:spLocks noGrp="1"/>
          </p:cNvSpPr>
          <p:nvPr>
            <p:ph type="ftr" sz="quarter" idx="11"/>
          </p:nvPr>
        </p:nvSpPr>
        <p:spPr/>
        <p:txBody>
          <a:bodyPr/>
          <a:lstStyle/>
          <a:p>
            <a:endParaRPr lang="it-IT">
              <a:solidFill>
                <a:prstClr val="black">
                  <a:tint val="75000"/>
                </a:prstClr>
              </a:solidFill>
            </a:endParaRPr>
          </a:p>
        </p:txBody>
      </p:sp>
      <p:sp>
        <p:nvSpPr>
          <p:cNvPr id="9" name="Segnaposto numero diapositiva 8"/>
          <p:cNvSpPr>
            <a:spLocks noGrp="1"/>
          </p:cNvSpPr>
          <p:nvPr>
            <p:ph type="sldNum" sz="quarter" idx="12"/>
          </p:nvPr>
        </p:nvSpPr>
        <p:spPr/>
        <p:txBody>
          <a:bodyPr/>
          <a:lstStyle/>
          <a:p>
            <a:fld id="{3045BB26-32F9-4E0F-88A2-1A0ECCBC2BA1}"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29177468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CEBB2FC6-224F-4801-8B4F-292A316CF5FD}" type="datetimeFigureOut">
              <a:rPr lang="it-IT" smtClean="0">
                <a:solidFill>
                  <a:prstClr val="black">
                    <a:tint val="75000"/>
                  </a:prstClr>
                </a:solidFill>
              </a:rPr>
              <a:pPr/>
              <a:t>10/07/2026</a:t>
            </a:fld>
            <a:endParaRPr lang="it-IT">
              <a:solidFill>
                <a:prstClr val="black">
                  <a:tint val="75000"/>
                </a:prstClr>
              </a:solidFill>
            </a:endParaRPr>
          </a:p>
        </p:txBody>
      </p:sp>
      <p:sp>
        <p:nvSpPr>
          <p:cNvPr id="4" name="Segnaposto piè di pagina 3"/>
          <p:cNvSpPr>
            <a:spLocks noGrp="1"/>
          </p:cNvSpPr>
          <p:nvPr>
            <p:ph type="ftr" sz="quarter" idx="11"/>
          </p:nvPr>
        </p:nvSpPr>
        <p:spPr/>
        <p:txBody>
          <a:bodyPr/>
          <a:lstStyle/>
          <a:p>
            <a:endParaRPr lang="it-IT">
              <a:solidFill>
                <a:prstClr val="black">
                  <a:tint val="75000"/>
                </a:prstClr>
              </a:solidFill>
            </a:endParaRPr>
          </a:p>
        </p:txBody>
      </p:sp>
      <p:sp>
        <p:nvSpPr>
          <p:cNvPr id="5" name="Segnaposto numero diapositiva 4"/>
          <p:cNvSpPr>
            <a:spLocks noGrp="1"/>
          </p:cNvSpPr>
          <p:nvPr>
            <p:ph type="sldNum" sz="quarter" idx="12"/>
          </p:nvPr>
        </p:nvSpPr>
        <p:spPr/>
        <p:txBody>
          <a:bodyPr/>
          <a:lstStyle/>
          <a:p>
            <a:fld id="{3045BB26-32F9-4E0F-88A2-1A0ECCBC2BA1}"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2565207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CEBB2FC6-224F-4801-8B4F-292A316CF5FD}" type="datetimeFigureOut">
              <a:rPr lang="it-IT" smtClean="0">
                <a:solidFill>
                  <a:prstClr val="black">
                    <a:tint val="75000"/>
                  </a:prstClr>
                </a:solidFill>
              </a:rPr>
              <a:pPr/>
              <a:t>10/07/2026</a:t>
            </a:fld>
            <a:endParaRPr lang="it-IT">
              <a:solidFill>
                <a:prstClr val="black">
                  <a:tint val="75000"/>
                </a:prstClr>
              </a:solidFill>
            </a:endParaRPr>
          </a:p>
        </p:txBody>
      </p:sp>
      <p:sp>
        <p:nvSpPr>
          <p:cNvPr id="3" name="Segnaposto piè di pagina 2"/>
          <p:cNvSpPr>
            <a:spLocks noGrp="1"/>
          </p:cNvSpPr>
          <p:nvPr>
            <p:ph type="ftr" sz="quarter" idx="11"/>
          </p:nvPr>
        </p:nvSpPr>
        <p:spPr/>
        <p:txBody>
          <a:bodyPr/>
          <a:lstStyle/>
          <a:p>
            <a:endParaRPr lang="it-IT">
              <a:solidFill>
                <a:prstClr val="black">
                  <a:tint val="75000"/>
                </a:prstClr>
              </a:solidFill>
            </a:endParaRPr>
          </a:p>
        </p:txBody>
      </p:sp>
      <p:sp>
        <p:nvSpPr>
          <p:cNvPr id="4" name="Segnaposto numero diapositiva 3"/>
          <p:cNvSpPr>
            <a:spLocks noGrp="1"/>
          </p:cNvSpPr>
          <p:nvPr>
            <p:ph type="sldNum" sz="quarter" idx="12"/>
          </p:nvPr>
        </p:nvSpPr>
        <p:spPr/>
        <p:txBody>
          <a:bodyPr/>
          <a:lstStyle/>
          <a:p>
            <a:fld id="{3045BB26-32F9-4E0F-88A2-1A0ECCBC2BA1}"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91674864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29841" y="457200"/>
            <a:ext cx="2949178" cy="1600200"/>
          </a:xfrm>
        </p:spPr>
        <p:txBody>
          <a:bodyPr anchor="b"/>
          <a:lstStyle>
            <a:lvl1pPr>
              <a:defRPr sz="2400"/>
            </a:lvl1pPr>
          </a:lstStyle>
          <a:p>
            <a:r>
              <a:rPr lang="it-IT" smtClean="0"/>
              <a:t>Fare clic per modificare lo stile del titolo</a:t>
            </a:r>
            <a:endParaRPr lang="it-IT"/>
          </a:p>
        </p:txBody>
      </p:sp>
      <p:sp>
        <p:nvSpPr>
          <p:cNvPr id="3" name="Segnaposto contenuto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CEBB2FC6-224F-4801-8B4F-292A316CF5FD}" type="datetimeFigureOut">
              <a:rPr lang="it-IT" smtClean="0">
                <a:solidFill>
                  <a:prstClr val="black">
                    <a:tint val="75000"/>
                  </a:prstClr>
                </a:solidFill>
              </a:rPr>
              <a:pPr/>
              <a:t>10/07/2026</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3045BB26-32F9-4E0F-88A2-1A0ECCBC2BA1}"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63802493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29841" y="457200"/>
            <a:ext cx="2949178" cy="1600200"/>
          </a:xfrm>
        </p:spPr>
        <p:txBody>
          <a:bodyPr anchor="b"/>
          <a:lstStyle>
            <a:lvl1pPr>
              <a:defRPr sz="2400"/>
            </a:lvl1pPr>
          </a:lstStyle>
          <a:p>
            <a:r>
              <a:rPr lang="it-IT" smtClean="0"/>
              <a:t>Fare clic per modificare lo stile del titolo</a:t>
            </a:r>
            <a:endParaRPr lang="it-IT"/>
          </a:p>
        </p:txBody>
      </p:sp>
      <p:sp>
        <p:nvSpPr>
          <p:cNvPr id="3" name="Segnaposto immagine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it-IT"/>
          </a:p>
        </p:txBody>
      </p:sp>
      <p:sp>
        <p:nvSpPr>
          <p:cNvPr id="4" name="Segnaposto testo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CEBB2FC6-224F-4801-8B4F-292A316CF5FD}" type="datetimeFigureOut">
              <a:rPr lang="it-IT" smtClean="0">
                <a:solidFill>
                  <a:prstClr val="black">
                    <a:tint val="75000"/>
                  </a:prstClr>
                </a:solidFill>
              </a:rPr>
              <a:pPr/>
              <a:t>10/07/2026</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3045BB26-32F9-4E0F-88A2-1A0ECCBC2BA1}"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8671300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CEBB2FC6-224F-4801-8B4F-292A316CF5FD}" type="datetimeFigureOut">
              <a:rPr lang="it-IT" smtClean="0">
                <a:solidFill>
                  <a:prstClr val="black">
                    <a:tint val="75000"/>
                  </a:prstClr>
                </a:solidFill>
              </a:rPr>
              <a:pPr/>
              <a:t>10/07/2026</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3045BB26-32F9-4E0F-88A2-1A0ECCBC2BA1}"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22760173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4907757" y="365125"/>
            <a:ext cx="1478756"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71488" y="365125"/>
            <a:ext cx="4321969" cy="58118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CEBB2FC6-224F-4801-8B4F-292A316CF5FD}" type="datetimeFigureOut">
              <a:rPr lang="it-IT" smtClean="0">
                <a:solidFill>
                  <a:prstClr val="black">
                    <a:tint val="75000"/>
                  </a:prstClr>
                </a:solidFill>
              </a:rPr>
              <a:pPr/>
              <a:t>10/07/2026</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3045BB26-32F9-4E0F-88A2-1A0ECCBC2BA1}"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8921136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it-IT" smtClean="0"/>
              <a:t>Fare clic per modificare lo stile del titolo</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115AB1-83EB-43D9-86D1-D53ED540541B}" type="datetimeFigureOut">
              <a:rPr lang="it-IT" smtClean="0"/>
              <a:t>10/07/2026</a:t>
            </a:fld>
            <a:endParaRPr lang="it-IT"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4E4115-61EC-4568-897E-85264736FE42}" type="slidenum">
              <a:rPr lang="it-IT" smtClean="0"/>
              <a:t>‹N›</a:t>
            </a:fld>
            <a:endParaRPr lang="it-IT" dirty="0"/>
          </a:p>
        </p:txBody>
      </p:sp>
    </p:spTree>
    <p:extLst>
      <p:ext uri="{BB962C8B-B14F-4D97-AF65-F5344CB8AC3E}">
        <p14:creationId xmlns:p14="http://schemas.microsoft.com/office/powerpoint/2010/main" val="257078342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CEBB2FC6-224F-4801-8B4F-292A316CF5FD}" type="datetimeFigureOut">
              <a:rPr lang="it-IT" smtClean="0">
                <a:solidFill>
                  <a:prstClr val="black">
                    <a:tint val="75000"/>
                  </a:prstClr>
                </a:solidFill>
              </a:rPr>
              <a:pPr/>
              <a:t>10/07/2026</a:t>
            </a:fld>
            <a:endParaRPr lang="it-IT">
              <a:solidFill>
                <a:prstClr val="black">
                  <a:tint val="75000"/>
                </a:prstClr>
              </a:solidFill>
            </a:endParaRPr>
          </a:p>
        </p:txBody>
      </p:sp>
      <p:sp>
        <p:nvSpPr>
          <p:cNvPr id="5" name="Segnaposto piè di pagina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it-IT">
              <a:solidFill>
                <a:prstClr val="black">
                  <a:tint val="75000"/>
                </a:prstClr>
              </a:solidFill>
            </a:endParaRPr>
          </a:p>
        </p:txBody>
      </p:sp>
      <p:sp>
        <p:nvSpPr>
          <p:cNvPr id="6" name="Segnaposto numero diapositiva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045BB26-32F9-4E0F-88A2-1A0ECCBC2BA1}"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23282768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it-IT"/>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BTIC89300B@pec.istruzione.it" TargetMode="External"/><Relationship Id="rId7" Type="http://schemas.openxmlformats.org/officeDocument/2006/relationships/image" Target="../media/image3.png"/><Relationship Id="rId2" Type="http://schemas.openxmlformats.org/officeDocument/2006/relationships/hyperlink" Target="mailto:BTIC89300B@istruzione.it" TargetMode="Externa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png"/><Relationship Id="rId4" Type="http://schemas.openxmlformats.org/officeDocument/2006/relationships/hyperlink" Target="http://www.imbrianisalvemini.edu.it/" TargetMode="External"/></Relationships>
</file>

<file path=ppt/slides/_rels/slide2.xml.rels><?xml version="1.0" encoding="UTF-8" standalone="yes"?>
<Relationships xmlns="http://schemas.openxmlformats.org/package/2006/relationships"><Relationship Id="rId8" Type="http://schemas.openxmlformats.org/officeDocument/2006/relationships/slide" Target="slide12.xml"/><Relationship Id="rId3" Type="http://schemas.openxmlformats.org/officeDocument/2006/relationships/slide" Target="slide4.xml"/><Relationship Id="rId7" Type="http://schemas.openxmlformats.org/officeDocument/2006/relationships/slide" Target="slide9.xml"/><Relationship Id="rId2" Type="http://schemas.openxmlformats.org/officeDocument/2006/relationships/slide" Target="slide3.xml"/><Relationship Id="rId1" Type="http://schemas.openxmlformats.org/officeDocument/2006/relationships/slideLayout" Target="../slideLayouts/slideLayout7.xml"/><Relationship Id="rId6" Type="http://schemas.openxmlformats.org/officeDocument/2006/relationships/slide" Target="slide7.xml"/><Relationship Id="rId11" Type="http://schemas.openxmlformats.org/officeDocument/2006/relationships/slide" Target="slide265.xml"/><Relationship Id="rId5" Type="http://schemas.openxmlformats.org/officeDocument/2006/relationships/slide" Target="slide6.xml"/><Relationship Id="rId10" Type="http://schemas.openxmlformats.org/officeDocument/2006/relationships/slide" Target="slide20.xml"/><Relationship Id="rId4" Type="http://schemas.openxmlformats.org/officeDocument/2006/relationships/slide" Target="slide5.xml"/><Relationship Id="rId9" Type="http://schemas.openxmlformats.org/officeDocument/2006/relationships/slide" Target="slide1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2.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hyperlink" Target="mailto:BTIC89300B@pec.istruzione.it" TargetMode="External"/><Relationship Id="rId7" Type="http://schemas.openxmlformats.org/officeDocument/2006/relationships/image" Target="../media/image3.png"/><Relationship Id="rId2" Type="http://schemas.openxmlformats.org/officeDocument/2006/relationships/hyperlink" Target="mailto:BTIC89300B@istruzione.it" TargetMode="Externa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png"/><Relationship Id="rId4" Type="http://schemas.openxmlformats.org/officeDocument/2006/relationships/hyperlink" Target="http://www.imbrianisalvemini.edu.it/" TargetMode="External"/></Relationships>
</file>

<file path=ppt/slides/_rels/slide21.xml.rels><?xml version="1.0" encoding="UTF-8" standalone="yes"?>
<Relationships xmlns="http://schemas.openxmlformats.org/package/2006/relationships"><Relationship Id="rId8" Type="http://schemas.openxmlformats.org/officeDocument/2006/relationships/slide" Target="slide130.xml"/><Relationship Id="rId3" Type="http://schemas.openxmlformats.org/officeDocument/2006/relationships/slide" Target="slide144.xml"/><Relationship Id="rId7" Type="http://schemas.openxmlformats.org/officeDocument/2006/relationships/slide" Target="slide76.xml"/><Relationship Id="rId2" Type="http://schemas.openxmlformats.org/officeDocument/2006/relationships/slide" Target="slide22.xml"/><Relationship Id="rId1" Type="http://schemas.openxmlformats.org/officeDocument/2006/relationships/slideLayout" Target="../slideLayouts/slideLayout7.xml"/><Relationship Id="rId6" Type="http://schemas.openxmlformats.org/officeDocument/2006/relationships/slide" Target="slide165.xml"/><Relationship Id="rId5" Type="http://schemas.openxmlformats.org/officeDocument/2006/relationships/slide" Target="slide43.xml"/><Relationship Id="rId4" Type="http://schemas.openxmlformats.org/officeDocument/2006/relationships/slide" Target="slide161.xml"/><Relationship Id="rId9" Type="http://schemas.openxmlformats.org/officeDocument/2006/relationships/slide" Target="slide13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21.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21.xml"/><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21.xml"/><Relationship Id="rId1" Type="http://schemas.openxmlformats.org/officeDocument/2006/relationships/slideLayout" Target="../slideLayouts/slideLayout7.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21.xml"/><Relationship Id="rId1" Type="http://schemas.openxmlformats.org/officeDocument/2006/relationships/slideLayout" Target="../slideLayouts/slideLayout7.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21.xml"/><Relationship Id="rId1" Type="http://schemas.openxmlformats.org/officeDocument/2006/relationships/slideLayout" Target="../slideLayouts/slideLayout7.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21.xml"/><Relationship Id="rId1" Type="http://schemas.openxmlformats.org/officeDocument/2006/relationships/slideLayout" Target="../slideLayouts/slideLayout7.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6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6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6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6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6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1.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gradFill>
          <a:gsLst>
            <a:gs pos="38000">
              <a:schemeClr val="bg1"/>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olo 1"/>
          <p:cNvSpPr>
            <a:spLocks noGrp="1"/>
          </p:cNvSpPr>
          <p:nvPr>
            <p:ph type="ctrTitle"/>
          </p:nvPr>
        </p:nvSpPr>
        <p:spPr>
          <a:xfrm>
            <a:off x="201706" y="336176"/>
            <a:ext cx="8834718" cy="3335151"/>
          </a:xfrm>
        </p:spPr>
        <p:txBody>
          <a:bodyPr>
            <a:noAutofit/>
          </a:bodyPr>
          <a:lstStyle/>
          <a:p>
            <a:pPr lvl="0">
              <a:lnSpc>
                <a:spcPct val="100000"/>
              </a:lnSpc>
              <a:spcBef>
                <a:spcPts val="0"/>
              </a:spcBef>
            </a:pPr>
            <a:r>
              <a:rPr lang="it-IT" sz="3200" dirty="0" smtClean="0">
                <a:solidFill>
                  <a:prstClr val="black"/>
                </a:solidFill>
                <a:latin typeface="Georgia" panose="02040502050405020303" pitchFamily="18" charset="0"/>
                <a:ea typeface="+mn-ea"/>
                <a:cs typeface="+mn-cs"/>
              </a:rPr>
              <a:t/>
            </a:r>
            <a:br>
              <a:rPr lang="it-IT" sz="3200" dirty="0" smtClean="0">
                <a:solidFill>
                  <a:prstClr val="black"/>
                </a:solidFill>
                <a:latin typeface="Georgia" panose="02040502050405020303" pitchFamily="18" charset="0"/>
                <a:ea typeface="+mn-ea"/>
                <a:cs typeface="+mn-cs"/>
              </a:rPr>
            </a:br>
            <a:r>
              <a:rPr lang="it-IT" sz="3200" dirty="0">
                <a:solidFill>
                  <a:prstClr val="black"/>
                </a:solidFill>
                <a:latin typeface="Georgia" panose="02040502050405020303" pitchFamily="18" charset="0"/>
                <a:ea typeface="+mn-ea"/>
                <a:cs typeface="+mn-cs"/>
              </a:rPr>
              <a:t/>
            </a:r>
            <a:br>
              <a:rPr lang="it-IT" sz="3200" dirty="0">
                <a:solidFill>
                  <a:prstClr val="black"/>
                </a:solidFill>
                <a:latin typeface="Georgia" panose="02040502050405020303" pitchFamily="18" charset="0"/>
                <a:ea typeface="+mn-ea"/>
                <a:cs typeface="+mn-cs"/>
              </a:rPr>
            </a:br>
            <a:r>
              <a:rPr lang="it-IT" sz="3200" dirty="0" smtClean="0">
                <a:solidFill>
                  <a:prstClr val="black"/>
                </a:solidFill>
                <a:latin typeface="Georgia" panose="02040502050405020303" pitchFamily="18" charset="0"/>
                <a:ea typeface="+mn-ea"/>
                <a:cs typeface="+mn-cs"/>
              </a:rPr>
              <a:t/>
            </a:r>
            <a:br>
              <a:rPr lang="it-IT" sz="3200" dirty="0" smtClean="0">
                <a:solidFill>
                  <a:prstClr val="black"/>
                </a:solidFill>
                <a:latin typeface="Georgia" panose="02040502050405020303" pitchFamily="18" charset="0"/>
                <a:ea typeface="+mn-ea"/>
                <a:cs typeface="+mn-cs"/>
              </a:rPr>
            </a:br>
            <a:endParaRPr lang="it-IT" sz="2000" dirty="0">
              <a:solidFill>
                <a:srgbClr val="FF9900"/>
              </a:solidFill>
              <a:effectLst>
                <a:outerShdw blurRad="38100" dist="38100" dir="2700000" algn="tl">
                  <a:srgbClr val="000000">
                    <a:alpha val="43137"/>
                  </a:srgbClr>
                </a:outerShdw>
              </a:effectLst>
            </a:endParaRPr>
          </a:p>
        </p:txBody>
      </p:sp>
      <p:sp>
        <p:nvSpPr>
          <p:cNvPr id="4" name="Rettangolo 3"/>
          <p:cNvSpPr/>
          <p:nvPr/>
        </p:nvSpPr>
        <p:spPr>
          <a:xfrm>
            <a:off x="201706" y="3191096"/>
            <a:ext cx="8444752" cy="3277820"/>
          </a:xfrm>
          <a:prstGeom prst="rect">
            <a:avLst/>
          </a:prstGeom>
        </p:spPr>
        <p:txBody>
          <a:bodyPr wrap="square">
            <a:spAutoFit/>
          </a:bodyPr>
          <a:lstStyle/>
          <a:p>
            <a:pPr algn="ctr">
              <a:lnSpc>
                <a:spcPct val="150000"/>
              </a:lnSpc>
            </a:pPr>
            <a:r>
              <a:rPr lang="it-IT" sz="2400" b="1" dirty="0" smtClean="0">
                <a:solidFill>
                  <a:prstClr val="black"/>
                </a:solidFill>
                <a:latin typeface="Georgia" panose="02040502050405020303" pitchFamily="18" charset="0"/>
              </a:rPr>
              <a:t/>
            </a:r>
            <a:br>
              <a:rPr lang="it-IT" sz="2400" b="1" dirty="0" smtClean="0">
                <a:solidFill>
                  <a:prstClr val="black"/>
                </a:solidFill>
                <a:latin typeface="Georgia" panose="02040502050405020303" pitchFamily="18" charset="0"/>
              </a:rPr>
            </a:br>
            <a:r>
              <a:rPr lang="it-IT" sz="2400" b="1" dirty="0">
                <a:solidFill>
                  <a:prstClr val="black"/>
                </a:solidFill>
                <a:latin typeface="Georgia" panose="02040502050405020303" pitchFamily="18" charset="0"/>
              </a:rPr>
              <a:t> CURRICOLO </a:t>
            </a:r>
            <a:r>
              <a:rPr lang="it-IT" sz="2400" b="1" dirty="0" smtClean="0">
                <a:solidFill>
                  <a:prstClr val="black"/>
                </a:solidFill>
                <a:latin typeface="Georgia" panose="02040502050405020303" pitchFamily="18" charset="0"/>
              </a:rPr>
              <a:t>VERTICALE </a:t>
            </a:r>
            <a:r>
              <a:rPr lang="it-IT" sz="2400" b="1" dirty="0">
                <a:solidFill>
                  <a:prstClr val="black"/>
                </a:solidFill>
                <a:latin typeface="Georgia" panose="02040502050405020303" pitchFamily="18" charset="0"/>
              </a:rPr>
              <a:t>PER </a:t>
            </a:r>
            <a:r>
              <a:rPr lang="it-IT" sz="2400" b="1" dirty="0" smtClean="0">
                <a:solidFill>
                  <a:prstClr val="black"/>
                </a:solidFill>
                <a:latin typeface="Georgia" panose="02040502050405020303" pitchFamily="18" charset="0"/>
              </a:rPr>
              <a:t>COMPETENZE    della Scuola dell’Infanzia e </a:t>
            </a:r>
            <a:r>
              <a:rPr lang="it-IT" sz="2400" b="1" dirty="0">
                <a:solidFill>
                  <a:prstClr val="black"/>
                </a:solidFill>
                <a:latin typeface="Georgia" panose="02040502050405020303" pitchFamily="18" charset="0"/>
              </a:rPr>
              <a:t>del </a:t>
            </a:r>
            <a:r>
              <a:rPr lang="it-IT" sz="2400" b="1" dirty="0" smtClean="0">
                <a:solidFill>
                  <a:prstClr val="black"/>
                </a:solidFill>
                <a:latin typeface="Georgia" panose="02040502050405020303" pitchFamily="18" charset="0"/>
              </a:rPr>
              <a:t>Primo Ciclo </a:t>
            </a:r>
          </a:p>
          <a:p>
            <a:pPr algn="ctr">
              <a:lnSpc>
                <a:spcPct val="150000"/>
              </a:lnSpc>
            </a:pPr>
            <a:r>
              <a:rPr lang="it-IT" sz="2400" b="1" dirty="0" smtClean="0">
                <a:solidFill>
                  <a:prstClr val="black"/>
                </a:solidFill>
                <a:latin typeface="Georgia" panose="02040502050405020303" pitchFamily="18" charset="0"/>
              </a:rPr>
              <a:t> </a:t>
            </a:r>
            <a:endParaRPr lang="it-IT" sz="2400" b="1" dirty="0">
              <a:solidFill>
                <a:prstClr val="black"/>
              </a:solidFill>
              <a:latin typeface="Georgia" panose="02040502050405020303" pitchFamily="18" charset="0"/>
            </a:endParaRPr>
          </a:p>
          <a:p>
            <a:pPr algn="ctr">
              <a:lnSpc>
                <a:spcPct val="150000"/>
              </a:lnSpc>
            </a:pPr>
            <a:r>
              <a:rPr lang="it-IT" sz="2400" b="1" dirty="0" smtClean="0">
                <a:solidFill>
                  <a:prstClr val="black"/>
                </a:solidFill>
                <a:latin typeface="Georgia" panose="02040502050405020303" pitchFamily="18" charset="0"/>
              </a:rPr>
              <a:t>con </a:t>
            </a:r>
            <a:r>
              <a:rPr lang="it-IT" sz="2400" b="1" dirty="0">
                <a:solidFill>
                  <a:prstClr val="black"/>
                </a:solidFill>
                <a:latin typeface="Georgia" panose="02040502050405020303" pitchFamily="18" charset="0"/>
              </a:rPr>
              <a:t>le Nuove Indicazioni Nazionali </a:t>
            </a:r>
            <a:endParaRPr lang="it-IT" sz="2400" b="1" dirty="0" smtClean="0">
              <a:solidFill>
                <a:prstClr val="black"/>
              </a:solidFill>
              <a:latin typeface="Georgia" panose="02040502050405020303" pitchFamily="18" charset="0"/>
            </a:endParaRPr>
          </a:p>
          <a:p>
            <a:pPr algn="ctr">
              <a:lnSpc>
                <a:spcPct val="150000"/>
              </a:lnSpc>
            </a:pPr>
            <a:r>
              <a:rPr lang="it-IT" b="1" dirty="0" smtClean="0">
                <a:solidFill>
                  <a:prstClr val="black"/>
                </a:solidFill>
                <a:latin typeface="Georgia" panose="02040502050405020303" pitchFamily="18" charset="0"/>
              </a:rPr>
              <a:t>D.M</a:t>
            </a:r>
            <a:r>
              <a:rPr lang="it-IT" b="1" dirty="0">
                <a:solidFill>
                  <a:prstClr val="black"/>
                </a:solidFill>
                <a:latin typeface="Georgia" panose="02040502050405020303" pitchFamily="18" charset="0"/>
              </a:rPr>
              <a:t>. </a:t>
            </a:r>
            <a:r>
              <a:rPr lang="it-IT" b="1" dirty="0" smtClean="0">
                <a:solidFill>
                  <a:prstClr val="black"/>
                </a:solidFill>
                <a:latin typeface="Georgia" panose="02040502050405020303" pitchFamily="18" charset="0"/>
              </a:rPr>
              <a:t>n. 221 del 9 dicembre 2025</a:t>
            </a:r>
            <a:endParaRPr lang="it-IT" sz="2400" b="1" dirty="0">
              <a:solidFill>
                <a:prstClr val="black"/>
              </a:solidFill>
            </a:endParaRPr>
          </a:p>
        </p:txBody>
      </p:sp>
      <p:sp>
        <p:nvSpPr>
          <p:cNvPr id="10" name="Rettangolo 9"/>
          <p:cNvSpPr/>
          <p:nvPr/>
        </p:nvSpPr>
        <p:spPr>
          <a:xfrm>
            <a:off x="0" y="1404722"/>
            <a:ext cx="9036424" cy="1591718"/>
          </a:xfrm>
          <a:prstGeom prst="rect">
            <a:avLst/>
          </a:prstGeom>
        </p:spPr>
        <p:txBody>
          <a:bodyPr wrap="square">
            <a:spAutoFit/>
          </a:bodyPr>
          <a:lstStyle/>
          <a:p>
            <a:pPr marL="826135" marR="793750" algn="ctr">
              <a:lnSpc>
                <a:spcPct val="115000"/>
              </a:lnSpc>
            </a:pPr>
            <a:r>
              <a:rPr lang="it-IT" sz="2400" b="1" dirty="0">
                <a:solidFill>
                  <a:prstClr val="black"/>
                </a:solidFill>
                <a:latin typeface="Times New Roman" panose="02020603050405020304" pitchFamily="18" charset="0"/>
                <a:ea typeface="Times New Roman" panose="02020603050405020304" pitchFamily="18" charset="0"/>
              </a:rPr>
              <a:t>Istituto</a:t>
            </a:r>
            <a:r>
              <a:rPr lang="it-IT" sz="2400" b="1" spc="-5" dirty="0">
                <a:solidFill>
                  <a:prstClr val="black"/>
                </a:solidFill>
                <a:latin typeface="Times New Roman" panose="02020603050405020304" pitchFamily="18" charset="0"/>
                <a:ea typeface="Times New Roman" panose="02020603050405020304" pitchFamily="18" charset="0"/>
              </a:rPr>
              <a:t> </a:t>
            </a:r>
            <a:r>
              <a:rPr lang="it-IT" sz="2400" b="1" dirty="0">
                <a:solidFill>
                  <a:prstClr val="black"/>
                </a:solidFill>
                <a:latin typeface="Times New Roman" panose="02020603050405020304" pitchFamily="18" charset="0"/>
                <a:ea typeface="Times New Roman" panose="02020603050405020304" pitchFamily="18" charset="0"/>
              </a:rPr>
              <a:t>Comprensivo “IMBRIANI</a:t>
            </a:r>
            <a:r>
              <a:rPr lang="it-IT" sz="2400" b="1" spc="-10" dirty="0">
                <a:solidFill>
                  <a:prstClr val="black"/>
                </a:solidFill>
                <a:latin typeface="Times New Roman" panose="02020603050405020304" pitchFamily="18" charset="0"/>
                <a:ea typeface="Times New Roman" panose="02020603050405020304" pitchFamily="18" charset="0"/>
              </a:rPr>
              <a:t> </a:t>
            </a:r>
            <a:r>
              <a:rPr lang="it-IT" sz="2400" b="1" dirty="0">
                <a:solidFill>
                  <a:prstClr val="black"/>
                </a:solidFill>
                <a:latin typeface="Times New Roman" panose="02020603050405020304" pitchFamily="18" charset="0"/>
                <a:ea typeface="Times New Roman" panose="02020603050405020304" pitchFamily="18" charset="0"/>
              </a:rPr>
              <a:t>- SALVEMINI”</a:t>
            </a:r>
            <a:endParaRPr lang="it-IT" sz="2400" dirty="0">
              <a:solidFill>
                <a:prstClr val="black"/>
              </a:solidFill>
              <a:ea typeface="Calibri" panose="020F0502020204030204" pitchFamily="34" charset="0"/>
            </a:endParaRPr>
          </a:p>
          <a:p>
            <a:pPr marL="825500" marR="793750" algn="ctr">
              <a:lnSpc>
                <a:spcPct val="115000"/>
              </a:lnSpc>
              <a:spcBef>
                <a:spcPts val="10"/>
              </a:spcBef>
            </a:pP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Scuola</a:t>
            </a:r>
            <a:r>
              <a:rPr lang="it-IT" sz="1200" spc="-15"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dell’Infanzia,</a:t>
            </a:r>
            <a:r>
              <a:rPr lang="it-IT" sz="1200" spc="-15"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Primaria</a:t>
            </a:r>
            <a:r>
              <a:rPr lang="it-IT" sz="1200" spc="-1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e</a:t>
            </a:r>
            <a:r>
              <a:rPr lang="it-IT" sz="1200" spc="-15"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Secondaria</a:t>
            </a:r>
            <a:r>
              <a:rPr lang="it-IT" sz="1200" spc="-15"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di</a:t>
            </a:r>
            <a:r>
              <a:rPr lang="it-IT" sz="1200" spc="1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1°</a:t>
            </a:r>
            <a:r>
              <a:rPr lang="it-IT" sz="1200" spc="-15"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grado</a:t>
            </a:r>
            <a:r>
              <a:rPr lang="it-IT" sz="1200" spc="-1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Statale</a:t>
            </a:r>
            <a:endParaRPr lang="it-IT" sz="1200" dirty="0">
              <a:solidFill>
                <a:prstClr val="black"/>
              </a:solidFill>
              <a:ea typeface="Calibri" panose="020F0502020204030204" pitchFamily="34" charset="0"/>
            </a:endParaRPr>
          </a:p>
          <a:p>
            <a:pPr marL="2111375" marR="2078355" algn="ctr">
              <a:lnSpc>
                <a:spcPct val="115000"/>
              </a:lnSpc>
              <a:spcBef>
                <a:spcPts val="15"/>
              </a:spcBef>
            </a:pP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Via Comuni di Puglia, 100 –76123 ANDRIA</a:t>
            </a:r>
            <a:r>
              <a:rPr lang="it-IT" sz="1200" spc="-305"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endParaRPr lang="it-IT" sz="1200" spc="-305" dirty="0" smtClean="0">
              <a:solidFill>
                <a:prstClr val="black"/>
              </a:solidFill>
              <a:latin typeface="Verdana" panose="020B0604030504040204" pitchFamily="34" charset="0"/>
              <a:ea typeface="Times New Roman" panose="02020603050405020304" pitchFamily="18" charset="0"/>
              <a:cs typeface="Times New Roman" panose="02020603050405020304" pitchFamily="18" charset="0"/>
            </a:endParaRPr>
          </a:p>
          <a:p>
            <a:pPr marL="2111375" marR="2078355" algn="ctr">
              <a:lnSpc>
                <a:spcPct val="115000"/>
              </a:lnSpc>
              <a:spcBef>
                <a:spcPts val="15"/>
              </a:spcBef>
            </a:pPr>
            <a:r>
              <a:rPr lang="it-IT" sz="1200" dirty="0" smtClean="0">
                <a:solidFill>
                  <a:prstClr val="black"/>
                </a:solidFill>
                <a:latin typeface="Verdana" panose="020B0604030504040204" pitchFamily="34" charset="0"/>
                <a:ea typeface="Times New Roman" panose="02020603050405020304" pitchFamily="18" charset="0"/>
                <a:cs typeface="Times New Roman" panose="02020603050405020304" pitchFamily="18" charset="0"/>
              </a:rPr>
              <a:t>Tel</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a:t>
            </a:r>
            <a:r>
              <a:rPr lang="it-IT" sz="1200" spc="-15"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0883</a:t>
            </a:r>
            <a:r>
              <a:rPr lang="it-IT" sz="1200" spc="-5"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246339 -</a:t>
            </a:r>
            <a:r>
              <a:rPr lang="it-IT" sz="1200" spc="-15"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Fax</a:t>
            </a:r>
            <a:r>
              <a:rPr lang="it-IT" sz="1200" spc="-15"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0883</a:t>
            </a:r>
            <a:r>
              <a:rPr lang="it-IT" sz="1200" spc="-1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541099</a:t>
            </a:r>
            <a:endParaRPr lang="it-IT" sz="1200" dirty="0">
              <a:solidFill>
                <a:prstClr val="black"/>
              </a:solidFill>
              <a:ea typeface="Calibri" panose="020F0502020204030204" pitchFamily="34" charset="0"/>
            </a:endParaRPr>
          </a:p>
          <a:p>
            <a:pPr marL="1262380" marR="1228725" algn="ctr">
              <a:lnSpc>
                <a:spcPct val="115000"/>
              </a:lnSpc>
              <a:spcAft>
                <a:spcPts val="110"/>
              </a:spcAft>
            </a:pP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e-mail:</a:t>
            </a:r>
            <a:r>
              <a:rPr lang="it-IT" sz="1200" u="sng" dirty="0">
                <a:solidFill>
                  <a:srgbClr val="0000FF"/>
                </a:solidFill>
                <a:latin typeface="Verdana" panose="020B0604030504040204" pitchFamily="34" charset="0"/>
                <a:ea typeface="Times New Roman" panose="02020603050405020304" pitchFamily="18" charset="0"/>
                <a:cs typeface="Times New Roman" panose="02020603050405020304" pitchFamily="18" charset="0"/>
                <a:hlinkClick r:id="rId2"/>
              </a:rPr>
              <a:t>BTIC89300B@istruzione.it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pec:</a:t>
            </a:r>
            <a:r>
              <a:rPr lang="it-IT" sz="1200" dirty="0">
                <a:solidFill>
                  <a:srgbClr val="0000FF"/>
                </a:solidFill>
                <a:latin typeface="Verdana" panose="020B0604030504040204" pitchFamily="34" charset="0"/>
                <a:ea typeface="Times New Roman" panose="02020603050405020304" pitchFamily="18" charset="0"/>
                <a:cs typeface="Times New Roman" panose="02020603050405020304" pitchFamily="18" charset="0"/>
              </a:rPr>
              <a:t> </a:t>
            </a:r>
            <a:r>
              <a:rPr lang="it-IT" sz="1200" u="sng" dirty="0">
                <a:solidFill>
                  <a:srgbClr val="0000FF"/>
                </a:solidFill>
                <a:latin typeface="Verdana" panose="020B0604030504040204" pitchFamily="34" charset="0"/>
                <a:ea typeface="Times New Roman" panose="02020603050405020304" pitchFamily="18" charset="0"/>
                <a:cs typeface="Times New Roman" panose="02020603050405020304" pitchFamily="18" charset="0"/>
                <a:hlinkClick r:id="rId3"/>
              </a:rPr>
              <a:t>BTIC89300B@pec.istruzione.it</a:t>
            </a:r>
            <a:r>
              <a:rPr lang="it-IT" sz="1200" spc="-305" dirty="0">
                <a:solidFill>
                  <a:srgbClr val="0000FF"/>
                </a:solidFill>
                <a:latin typeface="Verdana" panose="020B0604030504040204" pitchFamily="34" charset="0"/>
                <a:ea typeface="Times New Roman" panose="02020603050405020304" pitchFamily="18" charset="0"/>
                <a:cs typeface="Times New Roman" panose="02020603050405020304" pitchFamily="18" charset="0"/>
              </a:rPr>
              <a:t> </a:t>
            </a:r>
            <a:endParaRPr lang="it-IT" sz="1200" spc="-305" dirty="0" smtClean="0">
              <a:solidFill>
                <a:srgbClr val="0000FF"/>
              </a:solidFill>
              <a:latin typeface="Verdana" panose="020B0604030504040204" pitchFamily="34" charset="0"/>
              <a:ea typeface="Times New Roman" panose="02020603050405020304" pitchFamily="18" charset="0"/>
              <a:cs typeface="Times New Roman" panose="02020603050405020304" pitchFamily="18" charset="0"/>
            </a:endParaRPr>
          </a:p>
          <a:p>
            <a:pPr marL="1262380" marR="1228725" algn="ctr">
              <a:lnSpc>
                <a:spcPct val="115000"/>
              </a:lnSpc>
              <a:spcAft>
                <a:spcPts val="110"/>
              </a:spcAft>
            </a:pPr>
            <a:r>
              <a:rPr lang="it-IT" sz="1200" dirty="0" smtClean="0">
                <a:solidFill>
                  <a:prstClr val="black"/>
                </a:solidFill>
                <a:latin typeface="Verdana" panose="020B0604030504040204" pitchFamily="34" charset="0"/>
                <a:ea typeface="Times New Roman" panose="02020603050405020304" pitchFamily="18" charset="0"/>
                <a:cs typeface="Times New Roman" panose="02020603050405020304" pitchFamily="18" charset="0"/>
              </a:rPr>
              <a:t>sito</a:t>
            </a:r>
            <a:r>
              <a:rPr lang="it-IT" sz="1200" spc="-15" dirty="0" smtClean="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web:</a:t>
            </a:r>
            <a:r>
              <a:rPr lang="it-IT" sz="1200" spc="-15" dirty="0">
                <a:solidFill>
                  <a:srgbClr val="0000FF"/>
                </a:solidFill>
                <a:latin typeface="Verdana" panose="020B0604030504040204" pitchFamily="34" charset="0"/>
                <a:ea typeface="Times New Roman" panose="02020603050405020304" pitchFamily="18" charset="0"/>
                <a:cs typeface="Times New Roman" panose="02020603050405020304" pitchFamily="18" charset="0"/>
              </a:rPr>
              <a:t> </a:t>
            </a:r>
            <a:r>
              <a:rPr lang="it-IT" sz="1200" u="sng" dirty="0">
                <a:solidFill>
                  <a:srgbClr val="0000FF"/>
                </a:solidFill>
                <a:uFill>
                  <a:solidFill>
                    <a:srgbClr val="0000FF"/>
                  </a:solidFill>
                </a:uFill>
                <a:latin typeface="Verdana" panose="020B0604030504040204" pitchFamily="34" charset="0"/>
                <a:ea typeface="Times New Roman" panose="02020603050405020304" pitchFamily="18" charset="0"/>
                <a:cs typeface="Times New Roman" panose="02020603050405020304" pitchFamily="18" charset="0"/>
                <a:hlinkClick r:id="rId4"/>
              </a:rPr>
              <a:t>www.imbrianisalvemini.edu.it</a:t>
            </a:r>
            <a:r>
              <a:rPr lang="it-IT" sz="1200" spc="-10" dirty="0">
                <a:solidFill>
                  <a:srgbClr val="0000FF"/>
                </a:solidFill>
                <a:uFill>
                  <a:solidFill>
                    <a:srgbClr val="000000"/>
                  </a:solidFill>
                </a:uFill>
                <a:latin typeface="Verdana" panose="020B0604030504040204" pitchFamily="34" charset="0"/>
                <a:ea typeface="Times New Roman" panose="02020603050405020304" pitchFamily="18" charset="0"/>
                <a:cs typeface="Times New Roman" panose="02020603050405020304" pitchFamily="18" charset="0"/>
                <a:hlinkClick r:id="rId4"/>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a:t>
            </a:r>
            <a:r>
              <a:rPr lang="it-IT" sz="1200" spc="-25"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Codice</a:t>
            </a:r>
            <a:r>
              <a:rPr lang="it-IT" sz="1200" spc="-1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Fiscale</a:t>
            </a:r>
            <a:r>
              <a:rPr lang="it-IT" sz="1200" spc="-2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90101470723</a:t>
            </a:r>
            <a:endParaRPr lang="it-IT" sz="1200" dirty="0">
              <a:solidFill>
                <a:prstClr val="black"/>
              </a:solidFill>
              <a:ea typeface="Calibri" panose="020F0502020204030204" pitchFamily="34" charset="0"/>
            </a:endParaRPr>
          </a:p>
        </p:txBody>
      </p:sp>
      <p:pic>
        <p:nvPicPr>
          <p:cNvPr id="14" name="Immagine 13"/>
          <p:cNvPicPr/>
          <p:nvPr/>
        </p:nvPicPr>
        <p:blipFill>
          <a:blip r:embed="rId5">
            <a:extLst>
              <a:ext uri="{28A0092B-C50C-407E-A947-70E740481C1C}">
                <a14:useLocalDpi xmlns:a14="http://schemas.microsoft.com/office/drawing/2010/main" val="0"/>
              </a:ext>
            </a:extLst>
          </a:blip>
          <a:srcRect/>
          <a:stretch>
            <a:fillRect/>
          </a:stretch>
        </p:blipFill>
        <p:spPr bwMode="auto">
          <a:xfrm>
            <a:off x="4266639" y="554794"/>
            <a:ext cx="704850" cy="789940"/>
          </a:xfrm>
          <a:prstGeom prst="rect">
            <a:avLst/>
          </a:prstGeom>
          <a:noFill/>
          <a:ln>
            <a:noFill/>
          </a:ln>
        </p:spPr>
      </p:pic>
      <p:pic>
        <p:nvPicPr>
          <p:cNvPr id="21" name="Immagine 20"/>
          <p:cNvPicPr/>
          <p:nvPr/>
        </p:nvPicPr>
        <p:blipFill>
          <a:blip r:embed="rId6">
            <a:extLst>
              <a:ext uri="{28A0092B-C50C-407E-A947-70E740481C1C}">
                <a14:useLocalDpi xmlns:a14="http://schemas.microsoft.com/office/drawing/2010/main" val="0"/>
              </a:ext>
            </a:extLst>
          </a:blip>
          <a:srcRect/>
          <a:stretch>
            <a:fillRect/>
          </a:stretch>
        </p:blipFill>
        <p:spPr bwMode="auto">
          <a:xfrm>
            <a:off x="1934335" y="542416"/>
            <a:ext cx="794385" cy="529590"/>
          </a:xfrm>
          <a:prstGeom prst="rect">
            <a:avLst/>
          </a:prstGeom>
          <a:noFill/>
          <a:ln>
            <a:noFill/>
          </a:ln>
        </p:spPr>
      </p:pic>
      <p:sp>
        <p:nvSpPr>
          <p:cNvPr id="15" name="Rettangolo 14"/>
          <p:cNvSpPr/>
          <p:nvPr/>
        </p:nvSpPr>
        <p:spPr>
          <a:xfrm>
            <a:off x="1882205" y="1129290"/>
            <a:ext cx="898644" cy="215444"/>
          </a:xfrm>
          <a:prstGeom prst="rect">
            <a:avLst/>
          </a:prstGeom>
        </p:spPr>
        <p:txBody>
          <a:bodyPr wrap="none">
            <a:spAutoFit/>
          </a:bodyPr>
          <a:lstStyle/>
          <a:p>
            <a:r>
              <a:rPr lang="it-IT" sz="800" b="1" dirty="0">
                <a:solidFill>
                  <a:srgbClr val="003300"/>
                </a:solidFill>
                <a:latin typeface="Times New Roman" panose="02020603050405020304" pitchFamily="18" charset="0"/>
                <a:ea typeface="Times New Roman" panose="02020603050405020304" pitchFamily="18" charset="0"/>
              </a:rPr>
              <a:t>Unione</a:t>
            </a:r>
            <a:r>
              <a:rPr lang="it-IT" sz="800" b="1" spc="-20" dirty="0">
                <a:solidFill>
                  <a:srgbClr val="003300"/>
                </a:solidFill>
                <a:latin typeface="Times New Roman" panose="02020603050405020304" pitchFamily="18" charset="0"/>
                <a:ea typeface="Times New Roman" panose="02020603050405020304" pitchFamily="18" charset="0"/>
              </a:rPr>
              <a:t> </a:t>
            </a:r>
            <a:r>
              <a:rPr lang="it-IT" sz="800" b="1" dirty="0">
                <a:solidFill>
                  <a:srgbClr val="003300"/>
                </a:solidFill>
                <a:latin typeface="Times New Roman" panose="02020603050405020304" pitchFamily="18" charset="0"/>
                <a:ea typeface="Times New Roman" panose="02020603050405020304" pitchFamily="18" charset="0"/>
              </a:rPr>
              <a:t>Europea</a:t>
            </a:r>
            <a:endParaRPr lang="it-IT" dirty="0">
              <a:solidFill>
                <a:prstClr val="black"/>
              </a:solidFill>
            </a:endParaRPr>
          </a:p>
        </p:txBody>
      </p:sp>
      <p:pic>
        <p:nvPicPr>
          <p:cNvPr id="23" name="Immagine 22"/>
          <p:cNvPicPr/>
          <p:nvPr/>
        </p:nvPicPr>
        <p:blipFill>
          <a:blip r:embed="rId7">
            <a:extLst>
              <a:ext uri="{28A0092B-C50C-407E-A947-70E740481C1C}">
                <a14:useLocalDpi xmlns:a14="http://schemas.microsoft.com/office/drawing/2010/main" val="0"/>
              </a:ext>
            </a:extLst>
          </a:blip>
          <a:srcRect/>
          <a:stretch>
            <a:fillRect/>
          </a:stretch>
        </p:blipFill>
        <p:spPr bwMode="auto">
          <a:xfrm>
            <a:off x="6506682" y="345407"/>
            <a:ext cx="1161415" cy="894715"/>
          </a:xfrm>
          <a:prstGeom prst="rect">
            <a:avLst/>
          </a:prstGeom>
          <a:noFill/>
          <a:ln>
            <a:noFill/>
          </a:ln>
        </p:spPr>
      </p:pic>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3524895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p:cNvSpPr/>
          <p:nvPr/>
        </p:nvSpPr>
        <p:spPr>
          <a:xfrm>
            <a:off x="22086" y="0"/>
            <a:ext cx="9095020" cy="7294305"/>
          </a:xfrm>
          <a:prstGeom prst="rect">
            <a:avLst/>
          </a:prstGeom>
        </p:spPr>
        <p:txBody>
          <a:bodyPr wrap="square">
            <a:spAutoFit/>
          </a:bodyPr>
          <a:lstStyle/>
          <a:p>
            <a:pPr marL="171450" marR="149225" lvl="0" indent="-171450">
              <a:lnSpc>
                <a:spcPct val="300000"/>
              </a:lnSpc>
              <a:buFont typeface="Wingdings" panose="05000000000000000000" pitchFamily="2" charset="2"/>
              <a:buChar char="q"/>
            </a:pPr>
            <a:r>
              <a:rPr lang="it-IT" sz="1200" b="1" dirty="0">
                <a:solidFill>
                  <a:prstClr val="black"/>
                </a:solidFill>
                <a:latin typeface="Garamond" panose="02020404030301010803" pitchFamily="18" charset="0"/>
                <a:ea typeface="Calibri" panose="020F0502020204030204" pitchFamily="34" charset="0"/>
                <a:cs typeface="Times New Roman" panose="02020603050405020304" pitchFamily="18" charset="0"/>
                <a:hlinkClick r:id="rId2" action="ppaction://hlinksldjump"/>
              </a:rPr>
              <a:t>PREMESSA </a:t>
            </a:r>
            <a:endParaRPr lang="it-IT" sz="1200" b="1"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endParaRPr>
          </a:p>
          <a:p>
            <a:pPr marL="171450" marR="149225" lvl="0" indent="-171450">
              <a:lnSpc>
                <a:spcPct val="300000"/>
              </a:lnSpc>
              <a:buFont typeface="Wingdings" panose="05000000000000000000" pitchFamily="2" charset="2"/>
              <a:buChar char="q"/>
            </a:pPr>
            <a:r>
              <a:rPr lang="it-IT" sz="1200" b="1" dirty="0">
                <a:solidFill>
                  <a:prstClr val="black"/>
                </a:solidFill>
                <a:latin typeface="Garamond" panose="02020404030301010803" pitchFamily="18" charset="0"/>
                <a:ea typeface="Calibri" panose="020F0502020204030204" pitchFamily="34" charset="0"/>
                <a:cs typeface="Times New Roman" panose="02020603050405020304" pitchFamily="18" charset="0"/>
                <a:hlinkClick r:id="rId3" action="ppaction://hlinksldjump"/>
              </a:rPr>
              <a:t>CORRISPONDENZA</a:t>
            </a:r>
            <a:r>
              <a:rPr lang="it-IT" sz="1200" b="1" dirty="0">
                <a:solidFill>
                  <a:prstClr val="black"/>
                </a:solidFill>
                <a:latin typeface="Garamond" panose="02020404030301010803" pitchFamily="18" charset="0"/>
                <a:ea typeface="Calibri" panose="020F0502020204030204" pitchFamily="34" charset="0"/>
                <a:cs typeface="Times New Roman" panose="02020603050405020304" pitchFamily="18" charset="0"/>
              </a:rPr>
              <a:t> tra competenze chiave europee, </a:t>
            </a:r>
            <a:r>
              <a:rPr lang="it-IT" sz="1200" b="1"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campi </a:t>
            </a:r>
            <a:r>
              <a:rPr lang="it-IT" sz="1200" b="1" dirty="0">
                <a:solidFill>
                  <a:prstClr val="black"/>
                </a:solidFill>
                <a:latin typeface="Garamond" panose="02020404030301010803" pitchFamily="18" charset="0"/>
                <a:ea typeface="Calibri" panose="020F0502020204030204" pitchFamily="34" charset="0"/>
                <a:cs typeface="Times New Roman" panose="02020603050405020304" pitchFamily="18" charset="0"/>
              </a:rPr>
              <a:t>di esperienza, discipline di riferimento.</a:t>
            </a:r>
          </a:p>
          <a:p>
            <a:pPr marL="171450" marR="149225" lvl="0" indent="-171450">
              <a:lnSpc>
                <a:spcPct val="300000"/>
              </a:lnSpc>
              <a:buFont typeface="Wingdings" panose="05000000000000000000" pitchFamily="2" charset="2"/>
              <a:buChar char="q"/>
            </a:pPr>
            <a:r>
              <a:rPr lang="it-IT" sz="1200" b="1" dirty="0">
                <a:solidFill>
                  <a:prstClr val="black"/>
                </a:solidFill>
                <a:latin typeface="Garamond" panose="02020404030301010803" pitchFamily="18" charset="0"/>
                <a:ea typeface="Calibri" panose="020F0502020204030204" pitchFamily="34" charset="0"/>
                <a:cs typeface="Times New Roman" panose="02020603050405020304" pitchFamily="18" charset="0"/>
              </a:rPr>
              <a:t>Lo </a:t>
            </a:r>
            <a:r>
              <a:rPr lang="it-IT" sz="1200" b="1" dirty="0">
                <a:solidFill>
                  <a:prstClr val="black"/>
                </a:solidFill>
                <a:latin typeface="Garamond" panose="02020404030301010803" pitchFamily="18" charset="0"/>
                <a:ea typeface="Calibri" panose="020F0502020204030204" pitchFamily="34" charset="0"/>
                <a:cs typeface="Times New Roman" panose="02020603050405020304" pitchFamily="18" charset="0"/>
                <a:hlinkClick r:id="rId4" action="ppaction://hlinksldjump"/>
              </a:rPr>
              <a:t>SCHEMA</a:t>
            </a:r>
            <a:r>
              <a:rPr lang="it-IT" sz="1200" b="1" dirty="0">
                <a:solidFill>
                  <a:prstClr val="black"/>
                </a:solidFill>
                <a:latin typeface="Garamond" panose="02020404030301010803" pitchFamily="18" charset="0"/>
                <a:ea typeface="Calibri" panose="020F0502020204030204" pitchFamily="34" charset="0"/>
                <a:cs typeface="Times New Roman" panose="02020603050405020304" pitchFamily="18" charset="0"/>
              </a:rPr>
              <a:t> del curricolo verticale per competenze. </a:t>
            </a:r>
          </a:p>
          <a:p>
            <a:pPr marL="171450" marR="149225" lvl="0" indent="-171450">
              <a:lnSpc>
                <a:spcPct val="300000"/>
              </a:lnSpc>
              <a:buFont typeface="Wingdings" panose="05000000000000000000" pitchFamily="2" charset="2"/>
              <a:buChar char="q"/>
            </a:pPr>
            <a:r>
              <a:rPr lang="it-IT" sz="1200" b="1" dirty="0">
                <a:solidFill>
                  <a:prstClr val="black"/>
                </a:solidFill>
                <a:latin typeface="Garamond" panose="02020404030301010803" pitchFamily="18" charset="0"/>
                <a:ea typeface="Calibri" panose="020F0502020204030204" pitchFamily="34" charset="0"/>
                <a:cs typeface="Times New Roman" panose="02020603050405020304" pitchFamily="18" charset="0"/>
              </a:rPr>
              <a:t>La </a:t>
            </a:r>
            <a:r>
              <a:rPr lang="it-IT" sz="1200" b="1" dirty="0">
                <a:solidFill>
                  <a:prstClr val="black"/>
                </a:solidFill>
                <a:latin typeface="Garamond" panose="02020404030301010803" pitchFamily="18" charset="0"/>
                <a:ea typeface="Calibri" panose="020F0502020204030204" pitchFamily="34" charset="0"/>
                <a:cs typeface="Times New Roman" panose="02020603050405020304" pitchFamily="18" charset="0"/>
                <a:hlinkClick r:id="rId5" action="ppaction://hlinksldjump"/>
              </a:rPr>
              <a:t>STRUTTURA</a:t>
            </a:r>
            <a:r>
              <a:rPr lang="it-IT" sz="1200" b="1" dirty="0">
                <a:solidFill>
                  <a:prstClr val="black"/>
                </a:solidFill>
                <a:latin typeface="Garamond" panose="02020404030301010803" pitchFamily="18" charset="0"/>
                <a:ea typeface="Calibri" panose="020F0502020204030204" pitchFamily="34" charset="0"/>
                <a:cs typeface="Times New Roman" panose="02020603050405020304" pitchFamily="18" charset="0"/>
              </a:rPr>
              <a:t> del curricolo verticale</a:t>
            </a:r>
            <a:r>
              <a:rPr lang="it-IT" sz="1200" b="1"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 </a:t>
            </a:r>
            <a:endParaRPr lang="it-IT" sz="1200" b="1" dirty="0">
              <a:solidFill>
                <a:prstClr val="black"/>
              </a:solidFill>
              <a:latin typeface="Garamond" panose="02020404030301010803" pitchFamily="18" charset="0"/>
              <a:ea typeface="Calibri" panose="020F0502020204030204" pitchFamily="34" charset="0"/>
              <a:cs typeface="Times New Roman" panose="02020603050405020304" pitchFamily="18" charset="0"/>
            </a:endParaRPr>
          </a:p>
          <a:p>
            <a:pPr marL="171450" marR="149225" lvl="0" indent="-171450">
              <a:lnSpc>
                <a:spcPct val="300000"/>
              </a:lnSpc>
              <a:buFont typeface="Wingdings" panose="05000000000000000000" pitchFamily="2" charset="2"/>
              <a:buChar char="q"/>
            </a:pPr>
            <a:r>
              <a:rPr lang="it-IT" sz="1200" b="1" dirty="0">
                <a:solidFill>
                  <a:prstClr val="black"/>
                </a:solidFill>
                <a:latin typeface="Garamond" panose="02020404030301010803" pitchFamily="18" charset="0"/>
                <a:ea typeface="Calibri" panose="020F0502020204030204" pitchFamily="34" charset="0"/>
                <a:cs typeface="Times New Roman" panose="02020603050405020304" pitchFamily="18" charset="0"/>
                <a:hlinkClick r:id="rId6" action="ppaction://hlinksldjump"/>
              </a:rPr>
              <a:t>METODOLOGIE E STRUMENTI PER UNA DIDATTICA INCLUSIVA</a:t>
            </a:r>
            <a:r>
              <a:rPr lang="it-IT" sz="1200" b="1"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a:t>
            </a:r>
          </a:p>
          <a:p>
            <a:pPr marL="171450" marR="149225" lvl="0" indent="-171450">
              <a:lnSpc>
                <a:spcPct val="300000"/>
              </a:lnSpc>
              <a:buFont typeface="Wingdings" panose="05000000000000000000" pitchFamily="2" charset="2"/>
              <a:buChar char="q"/>
            </a:pPr>
            <a:r>
              <a:rPr lang="it-IT" sz="1200" b="1"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hlinkClick r:id="rId7" action="ppaction://hlinksldjump"/>
              </a:rPr>
              <a:t>STEM</a:t>
            </a:r>
            <a:r>
              <a:rPr lang="it-IT" sz="1200" b="1"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a:t>
            </a:r>
          </a:p>
          <a:p>
            <a:pPr marL="171450" marR="149225" lvl="0" indent="-171450">
              <a:lnSpc>
                <a:spcPct val="300000"/>
              </a:lnSpc>
              <a:buFont typeface="Wingdings" panose="05000000000000000000" pitchFamily="2" charset="2"/>
              <a:buChar char="q"/>
            </a:pPr>
            <a:r>
              <a:rPr lang="it-IT" sz="1200" b="1" dirty="0">
                <a:solidFill>
                  <a:prstClr val="black"/>
                </a:solidFill>
                <a:latin typeface="Garamond" panose="02020404030301010803" pitchFamily="18" charset="0"/>
                <a:ea typeface="Calibri" panose="020F0502020204030204" pitchFamily="34" charset="0"/>
                <a:cs typeface="Times New Roman" panose="02020603050405020304" pitchFamily="18" charset="0"/>
              </a:rPr>
              <a:t>LA </a:t>
            </a:r>
            <a:r>
              <a:rPr lang="it-IT" sz="1200" b="1" dirty="0">
                <a:solidFill>
                  <a:prstClr val="black"/>
                </a:solidFill>
                <a:latin typeface="Garamond" panose="02020404030301010803" pitchFamily="18" charset="0"/>
                <a:ea typeface="Calibri" panose="020F0502020204030204" pitchFamily="34" charset="0"/>
                <a:cs typeface="Times New Roman" panose="02020603050405020304" pitchFamily="18" charset="0"/>
                <a:hlinkClick r:id="rId8" action="ppaction://hlinksldjump"/>
              </a:rPr>
              <a:t>COMPETENZA DIGITALE </a:t>
            </a:r>
            <a:r>
              <a:rPr lang="it-IT" sz="1200" b="1"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(DEFINIZIONE </a:t>
            </a:r>
            <a:r>
              <a:rPr lang="it-IT" sz="1200" b="1" dirty="0">
                <a:solidFill>
                  <a:prstClr val="black"/>
                </a:solidFill>
                <a:latin typeface="Garamond" panose="02020404030301010803" pitchFamily="18" charset="0"/>
                <a:ea typeface="Calibri" panose="020F0502020204030204" pitchFamily="34" charset="0"/>
                <a:cs typeface="Times New Roman" panose="02020603050405020304" pitchFamily="18" charset="0"/>
              </a:rPr>
              <a:t>DELLE AREE DI </a:t>
            </a:r>
            <a:r>
              <a:rPr lang="it-IT" sz="1200" b="1"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COMPETENZA).</a:t>
            </a:r>
            <a:endParaRPr lang="it-IT" sz="1200" b="1" dirty="0">
              <a:solidFill>
                <a:prstClr val="black"/>
              </a:solidFill>
              <a:latin typeface="Garamond" panose="02020404030301010803" pitchFamily="18" charset="0"/>
              <a:ea typeface="Calibri" panose="020F0502020204030204" pitchFamily="34" charset="0"/>
              <a:cs typeface="Times New Roman" panose="02020603050405020304" pitchFamily="18" charset="0"/>
            </a:endParaRPr>
          </a:p>
          <a:p>
            <a:pPr marL="171450" marR="149225" lvl="0" indent="-171450">
              <a:lnSpc>
                <a:spcPct val="300000"/>
              </a:lnSpc>
              <a:buFont typeface="Wingdings" panose="05000000000000000000" pitchFamily="2" charset="2"/>
              <a:buChar char="q"/>
            </a:pPr>
            <a:r>
              <a:rPr lang="it-IT" sz="1200" b="1" dirty="0">
                <a:solidFill>
                  <a:prstClr val="black"/>
                </a:solidFill>
                <a:latin typeface="Garamond" panose="02020404030301010803" pitchFamily="18" charset="0"/>
                <a:ea typeface="Calibri" panose="020F0502020204030204" pitchFamily="34" charset="0"/>
                <a:cs typeface="Times New Roman" panose="02020603050405020304" pitchFamily="18" charset="0"/>
              </a:rPr>
              <a:t>La </a:t>
            </a:r>
            <a:r>
              <a:rPr lang="it-IT" sz="1200" b="1" dirty="0">
                <a:solidFill>
                  <a:prstClr val="black"/>
                </a:solidFill>
                <a:latin typeface="Garamond" panose="02020404030301010803" pitchFamily="18" charset="0"/>
                <a:ea typeface="Calibri" panose="020F0502020204030204" pitchFamily="34" charset="0"/>
                <a:cs typeface="Times New Roman" panose="02020603050405020304" pitchFamily="18" charset="0"/>
                <a:hlinkClick r:id="rId9" action="ppaction://hlinksldjump"/>
              </a:rPr>
              <a:t>VALUTAZIONE</a:t>
            </a:r>
            <a:r>
              <a:rPr lang="it-IT" sz="1200" b="1" dirty="0">
                <a:solidFill>
                  <a:prstClr val="black"/>
                </a:solidFill>
                <a:latin typeface="Garamond" panose="02020404030301010803" pitchFamily="18" charset="0"/>
                <a:ea typeface="Calibri" panose="020F0502020204030204" pitchFamily="34" charset="0"/>
                <a:cs typeface="Times New Roman" panose="02020603050405020304" pitchFamily="18" charset="0"/>
              </a:rPr>
              <a:t>  intesa come  atto di valorizzazione</a:t>
            </a:r>
            <a:r>
              <a:rPr lang="it-IT" sz="1200" b="1"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a:t>
            </a:r>
          </a:p>
          <a:p>
            <a:pPr marL="171450" marR="149225" lvl="0" indent="-171450">
              <a:lnSpc>
                <a:spcPct val="300000"/>
              </a:lnSpc>
              <a:buFont typeface="Wingdings" panose="05000000000000000000" pitchFamily="2" charset="2"/>
              <a:buChar char="q"/>
            </a:pPr>
            <a:r>
              <a:rPr lang="it-IT" sz="1200" b="1"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hlinkClick r:id="rId10" action="ppaction://hlinksldjump"/>
              </a:rPr>
              <a:t>NUOVO CURRICOLO </a:t>
            </a:r>
            <a:r>
              <a:rPr lang="it-IT" sz="1200" b="1" dirty="0">
                <a:solidFill>
                  <a:prstClr val="black"/>
                </a:solidFill>
                <a:latin typeface="Garamond" panose="02020404030301010803" pitchFamily="18" charset="0"/>
                <a:ea typeface="Calibri" panose="020F0502020204030204" pitchFamily="34" charset="0"/>
                <a:cs typeface="Times New Roman" panose="02020603050405020304" pitchFamily="18" charset="0"/>
                <a:hlinkClick r:id="rId10" action="ppaction://hlinksldjump"/>
              </a:rPr>
              <a:t>VERTICALE PER COMPETENZE </a:t>
            </a:r>
            <a:r>
              <a:rPr lang="it-IT" sz="1200" b="1" dirty="0" err="1"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a.s.</a:t>
            </a:r>
            <a:r>
              <a:rPr lang="it-IT" sz="1200" b="1"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 2026/2027 (Scuola dell’Infanzia – Classi Prime di Scuola Primaria).</a:t>
            </a:r>
          </a:p>
          <a:p>
            <a:pPr marL="171450" marR="149225" lvl="0" indent="-171450">
              <a:lnSpc>
                <a:spcPct val="300000"/>
              </a:lnSpc>
              <a:buFont typeface="Wingdings" panose="05000000000000000000" pitchFamily="2" charset="2"/>
              <a:buChar char="q"/>
            </a:pPr>
            <a:r>
              <a:rPr lang="it-IT" sz="1200" b="1" dirty="0">
                <a:solidFill>
                  <a:prstClr val="black"/>
                </a:solidFill>
                <a:latin typeface="Garamond" panose="02020404030301010803" pitchFamily="18" charset="0"/>
                <a:ea typeface="Calibri" panose="020F0502020204030204" pitchFamily="34" charset="0"/>
                <a:cs typeface="Times New Roman" panose="02020603050405020304" pitchFamily="18" charset="0"/>
                <a:hlinkClick r:id="rId11" action="ppaction://hlinksldjump"/>
              </a:rPr>
              <a:t>LESSICO </a:t>
            </a:r>
            <a:r>
              <a:rPr lang="it-IT" sz="1200" b="1"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hlinkClick r:id="rId11" action="ppaction://hlinksldjump"/>
              </a:rPr>
              <a:t>COMUNE</a:t>
            </a:r>
            <a:r>
              <a:rPr lang="it-IT" sz="1200" b="1" dirty="0">
                <a:solidFill>
                  <a:prstClr val="black"/>
                </a:solidFill>
                <a:latin typeface="Garamond" panose="02020404030301010803" pitchFamily="18" charset="0"/>
                <a:ea typeface="Calibri" panose="020F0502020204030204" pitchFamily="34" charset="0"/>
                <a:cs typeface="Times New Roman" panose="02020603050405020304" pitchFamily="18" charset="0"/>
                <a:hlinkClick r:id="rId11" action="ppaction://hlinksldjump"/>
              </a:rPr>
              <a:t> - LINEE GUIDA PER IL PROSIEGUO DEI LAVORI NEI </a:t>
            </a:r>
            <a:r>
              <a:rPr lang="it-IT" sz="1200" b="1"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hlinkClick r:id="rId11" action="ppaction://hlinksldjump"/>
              </a:rPr>
              <a:t>DIPARTIMENTI. </a:t>
            </a:r>
            <a:endParaRPr lang="it-IT" sz="1200" b="1"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endParaRPr>
          </a:p>
          <a:p>
            <a:pPr marR="149225" lvl="0">
              <a:lnSpc>
                <a:spcPct val="300000"/>
              </a:lnSpc>
            </a:pPr>
            <a:endParaRPr lang="it-IT" sz="1200" b="1" dirty="0">
              <a:solidFill>
                <a:prstClr val="black"/>
              </a:solidFill>
              <a:latin typeface="Garamond" panose="02020404030301010803" pitchFamily="18" charset="0"/>
              <a:ea typeface="Calibri" panose="020F0502020204030204" pitchFamily="34" charset="0"/>
              <a:cs typeface="Times New Roman" panose="02020603050405020304" pitchFamily="18" charset="0"/>
            </a:endParaRPr>
          </a:p>
          <a:p>
            <a:pPr marL="171450" marR="149225" lvl="0" indent="-171450">
              <a:lnSpc>
                <a:spcPct val="300000"/>
              </a:lnSpc>
              <a:buFont typeface="Wingdings" panose="05000000000000000000" pitchFamily="2" charset="2"/>
              <a:buChar char="q"/>
            </a:pPr>
            <a:endParaRPr lang="it-IT" sz="1200" b="1"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endParaRPr>
          </a:p>
          <a:p>
            <a:pPr marL="171450" marR="149225" lvl="0" indent="-171450">
              <a:lnSpc>
                <a:spcPct val="300000"/>
              </a:lnSpc>
              <a:buFont typeface="Wingdings" panose="05000000000000000000" pitchFamily="2" charset="2"/>
              <a:buChar char="q"/>
            </a:pPr>
            <a:endParaRPr lang="it-IT" sz="1200" b="1"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001311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0" y="-44136"/>
            <a:ext cx="9144000" cy="6855723"/>
          </a:xfrm>
          <a:prstGeom prst="rect">
            <a:avLst/>
          </a:prstGeom>
        </p:spPr>
        <p:txBody>
          <a:bodyPr wrap="square">
            <a:spAutoFit/>
          </a:bodyPr>
          <a:lstStyle/>
          <a:p>
            <a:pPr marR="149225">
              <a:lnSpc>
                <a:spcPct val="150000"/>
              </a:lnSpc>
            </a:pPr>
            <a:r>
              <a:rPr lang="it-IT" sz="1200" b="1"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PREMESSA </a:t>
            </a:r>
          </a:p>
          <a:p>
            <a:pPr marR="149225">
              <a:lnSpc>
                <a:spcPct val="150000"/>
              </a:lnSpc>
            </a:pPr>
            <a:r>
              <a:rPr lang="it-IT" sz="110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Tenendo conto </a:t>
            </a:r>
            <a:r>
              <a:rPr lang="it-IT" sz="1100" dirty="0">
                <a:solidFill>
                  <a:prstClr val="black"/>
                </a:solidFill>
                <a:latin typeface="Garamond" panose="02020404030301010803" pitchFamily="18" charset="0"/>
                <a:ea typeface="Calibri" panose="020F0502020204030204" pitchFamily="34" charset="0"/>
                <a:cs typeface="Times New Roman" panose="02020603050405020304" pitchFamily="18" charset="0"/>
              </a:rPr>
              <a:t>dei seguenti documenti :</a:t>
            </a:r>
          </a:p>
          <a:p>
            <a:pPr marL="342900" marR="149225" indent="-342900">
              <a:lnSpc>
                <a:spcPct val="150000"/>
              </a:lnSpc>
              <a:buFontTx/>
              <a:buAutoNum type="arabicPeriod"/>
            </a:pPr>
            <a:r>
              <a:rPr lang="it-IT" sz="1100" dirty="0">
                <a:solidFill>
                  <a:prstClr val="black"/>
                </a:solidFill>
                <a:latin typeface="Garamond" panose="02020404030301010803" pitchFamily="18" charset="0"/>
                <a:ea typeface="Calibri" panose="020F0502020204030204" pitchFamily="34" charset="0"/>
                <a:cs typeface="Times New Roman" panose="02020603050405020304" pitchFamily="18" charset="0"/>
              </a:rPr>
              <a:t>Nuove Indicazioni Nazionali per il curricolo Scuola dell’infanzia e Scuole del Primo ciclo di istruzione (7_ 7 _ 2025/DM n. 221 del 9 dicembre 2025 pubblicato nella Gazzetta Ufficiale della Repubblica Italiana in data 27 gennaio 2026 con entrata in vigore 11 febbraio 2026) confrontate con le Indicazioni Nazionali per il curricolo della Scuola dell’infanzia e Primo ciclo di istruzione </a:t>
            </a:r>
            <a:r>
              <a:rPr lang="it-IT" sz="110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2012. </a:t>
            </a:r>
          </a:p>
          <a:p>
            <a:pPr marL="342900" marR="149225" indent="-342900">
              <a:lnSpc>
                <a:spcPct val="150000"/>
              </a:lnSpc>
              <a:buFontTx/>
              <a:buAutoNum type="arabicPeriod"/>
            </a:pPr>
            <a:r>
              <a:rPr lang="it-IT" sz="1100" dirty="0">
                <a:solidFill>
                  <a:prstClr val="black"/>
                </a:solidFill>
                <a:latin typeface="Garamond" panose="02020404030301010803" pitchFamily="18" charset="0"/>
                <a:ea typeface="Calibri" panose="020F0502020204030204" pitchFamily="34" charset="0"/>
                <a:cs typeface="Times New Roman" panose="02020603050405020304" pitchFamily="18" charset="0"/>
              </a:rPr>
              <a:t>OM n.3 del 09/01/2025 che disciplina la valutazione periodica e finale degli apprendimenti nella scuola primaria e la valutazione del comportamento nella scuola secondaria di primo grado. </a:t>
            </a:r>
          </a:p>
          <a:p>
            <a:pPr marL="342900" marR="149225" indent="-342900">
              <a:lnSpc>
                <a:spcPct val="150000"/>
              </a:lnSpc>
              <a:buFontTx/>
              <a:buAutoNum type="arabicPeriod"/>
            </a:pPr>
            <a:r>
              <a:rPr lang="it-IT" sz="1100" dirty="0">
                <a:solidFill>
                  <a:prstClr val="black"/>
                </a:solidFill>
                <a:latin typeface="Garamond" panose="02020404030301010803" pitchFamily="18" charset="0"/>
                <a:ea typeface="Calibri" panose="020F0502020204030204" pitchFamily="34" charset="0"/>
                <a:cs typeface="Times New Roman" panose="02020603050405020304" pitchFamily="18" charset="0"/>
              </a:rPr>
              <a:t>Valutazione-OM-2024, che definisce le modalità di valutazione periodica e finale degli apprendimenti degli studenti della scuola primaria e del comportamento degli studenti della scuola secondaria di primo grado.</a:t>
            </a:r>
          </a:p>
          <a:p>
            <a:pPr marL="342900" marR="149225" indent="-342900">
              <a:lnSpc>
                <a:spcPct val="150000"/>
              </a:lnSpc>
              <a:buFontTx/>
              <a:buAutoNum type="arabicPeriod"/>
            </a:pPr>
            <a:r>
              <a:rPr lang="it-IT" sz="110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DM </a:t>
            </a:r>
            <a:r>
              <a:rPr lang="it-IT" sz="1100" dirty="0">
                <a:solidFill>
                  <a:prstClr val="black"/>
                </a:solidFill>
                <a:latin typeface="Garamond" panose="02020404030301010803" pitchFamily="18" charset="0"/>
                <a:ea typeface="Calibri" panose="020F0502020204030204" pitchFamily="34" charset="0"/>
                <a:cs typeface="Times New Roman" panose="02020603050405020304" pitchFamily="18" charset="0"/>
              </a:rPr>
              <a:t>14/2024  (adozione dei modelli di certificazione delle competenze allegato A e B).</a:t>
            </a:r>
          </a:p>
          <a:p>
            <a:pPr marL="342900" marR="149225" indent="-342900">
              <a:lnSpc>
                <a:spcPct val="150000"/>
              </a:lnSpc>
              <a:buFontTx/>
              <a:buAutoNum type="arabicPeriod"/>
            </a:pPr>
            <a:r>
              <a:rPr lang="it-IT" sz="1100" dirty="0">
                <a:solidFill>
                  <a:prstClr val="black"/>
                </a:solidFill>
                <a:latin typeface="Garamond" panose="02020404030301010803" pitchFamily="18" charset="0"/>
                <a:ea typeface="Calibri" panose="020F0502020204030204" pitchFamily="34" charset="0"/>
                <a:cs typeface="Times New Roman" panose="02020603050405020304" pitchFamily="18" charset="0"/>
              </a:rPr>
              <a:t>Linee guida per l’insegnamento dell’educazione civica (allegato DM 183/2024).</a:t>
            </a:r>
          </a:p>
          <a:p>
            <a:pPr marL="342900" marR="149225" indent="-342900">
              <a:lnSpc>
                <a:spcPct val="150000"/>
              </a:lnSpc>
              <a:buFontTx/>
              <a:buAutoNum type="arabicPeriod"/>
            </a:pPr>
            <a:r>
              <a:rPr lang="it-IT" sz="110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Allegato </a:t>
            </a:r>
            <a:r>
              <a:rPr lang="it-IT" sz="1100" dirty="0">
                <a:solidFill>
                  <a:prstClr val="black"/>
                </a:solidFill>
                <a:latin typeface="Garamond" panose="02020404030301010803" pitchFamily="18" charset="0"/>
                <a:ea typeface="Calibri" panose="020F0502020204030204" pitchFamily="34" charset="0"/>
                <a:cs typeface="Times New Roman" panose="02020603050405020304" pitchFamily="18" charset="0"/>
              </a:rPr>
              <a:t>Linee guida STEM – DM 184/2023</a:t>
            </a:r>
            <a:r>
              <a:rPr lang="it-IT" sz="110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a:t>
            </a:r>
          </a:p>
          <a:p>
            <a:pPr marL="342900" marR="149225" indent="-342900">
              <a:lnSpc>
                <a:spcPct val="150000"/>
              </a:lnSpc>
              <a:buFontTx/>
              <a:buAutoNum type="arabicPeriod"/>
            </a:pPr>
            <a:r>
              <a:rPr lang="it-IT" sz="1100" dirty="0">
                <a:solidFill>
                  <a:prstClr val="black"/>
                </a:solidFill>
                <a:latin typeface="Garamond" panose="02020404030301010803" pitchFamily="18" charset="0"/>
              </a:rPr>
              <a:t>Il Quadro Europeo per le Competenze Digitali dei Cittadini : DigComp 2.2. (ultima versione del 2022) . </a:t>
            </a:r>
          </a:p>
          <a:p>
            <a:pPr marL="342900" marR="149225" indent="-342900">
              <a:lnSpc>
                <a:spcPct val="150000"/>
              </a:lnSpc>
              <a:buFontTx/>
              <a:buAutoNum type="arabicPeriod"/>
            </a:pPr>
            <a:r>
              <a:rPr lang="it-IT" sz="110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Gazzetta </a:t>
            </a:r>
            <a:r>
              <a:rPr lang="it-IT" sz="1100" dirty="0">
                <a:solidFill>
                  <a:prstClr val="black"/>
                </a:solidFill>
                <a:latin typeface="Garamond" panose="02020404030301010803" pitchFamily="18" charset="0"/>
                <a:ea typeface="Calibri" panose="020F0502020204030204" pitchFamily="34" charset="0"/>
                <a:cs typeface="Times New Roman" panose="02020603050405020304" pitchFamily="18" charset="0"/>
              </a:rPr>
              <a:t>ufficiale dell'Unione europea (RACCOMANDAZIONE DEL CONSIGLIO del 22 maggio </a:t>
            </a:r>
            <a:r>
              <a:rPr lang="it-IT" sz="110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2018 relativa </a:t>
            </a:r>
            <a:r>
              <a:rPr lang="it-IT" sz="1100" dirty="0">
                <a:solidFill>
                  <a:prstClr val="black"/>
                </a:solidFill>
                <a:latin typeface="Garamond" panose="02020404030301010803" pitchFamily="18" charset="0"/>
                <a:ea typeface="Calibri" panose="020F0502020204030204" pitchFamily="34" charset="0"/>
                <a:cs typeface="Times New Roman" panose="02020603050405020304" pitchFamily="18" charset="0"/>
              </a:rPr>
              <a:t>alle competenze chiave </a:t>
            </a:r>
            <a:r>
              <a:rPr lang="it-IT" sz="110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per l’apprendimento </a:t>
            </a:r>
            <a:r>
              <a:rPr lang="it-IT" sz="1100" dirty="0">
                <a:solidFill>
                  <a:prstClr val="black"/>
                </a:solidFill>
                <a:latin typeface="Garamond" panose="02020404030301010803" pitchFamily="18" charset="0"/>
                <a:ea typeface="Calibri" panose="020F0502020204030204" pitchFamily="34" charset="0"/>
                <a:cs typeface="Times New Roman" panose="02020603050405020304" pitchFamily="18" charset="0"/>
              </a:rPr>
              <a:t>permanente</a:t>
            </a:r>
            <a:r>
              <a:rPr lang="it-IT" sz="110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a:t>
            </a:r>
          </a:p>
          <a:p>
            <a:pPr marL="342900" marR="149225" indent="-342900">
              <a:lnSpc>
                <a:spcPct val="150000"/>
              </a:lnSpc>
              <a:buFontTx/>
              <a:buAutoNum type="arabicPeriod"/>
            </a:pPr>
            <a:r>
              <a:rPr lang="it-IT" sz="1100" dirty="0">
                <a:solidFill>
                  <a:prstClr val="black"/>
                </a:solidFill>
                <a:latin typeface="Garamond" panose="02020404030301010803" pitchFamily="18" charset="0"/>
                <a:ea typeface="Calibri" panose="020F0502020204030204" pitchFamily="34" charset="0"/>
                <a:cs typeface="Times New Roman" panose="02020603050405020304" pitchFamily="18" charset="0"/>
              </a:rPr>
              <a:t>Art. 1 del D.Lgs. n. 62 del 13 aprile 2017 che stabilisce i principi fondamentali della valutazione</a:t>
            </a:r>
            <a:endParaRPr lang="it-IT" sz="110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endParaRPr>
          </a:p>
          <a:p>
            <a:pPr marL="342900" marR="149225" indent="-342900">
              <a:lnSpc>
                <a:spcPct val="150000"/>
              </a:lnSpc>
              <a:buFontTx/>
              <a:buAutoNum type="arabicPeriod"/>
            </a:pPr>
            <a:r>
              <a:rPr lang="it-IT" sz="110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I </a:t>
            </a:r>
            <a:r>
              <a:rPr lang="it-IT" sz="1100" dirty="0">
                <a:solidFill>
                  <a:prstClr val="black"/>
                </a:solidFill>
                <a:latin typeface="Garamond" panose="02020404030301010803" pitchFamily="18" charset="0"/>
                <a:ea typeface="Calibri" panose="020F0502020204030204" pitchFamily="34" charset="0"/>
                <a:cs typeface="Times New Roman" panose="02020603050405020304" pitchFamily="18" charset="0"/>
              </a:rPr>
              <a:t>documenti della nostra scuola relativi al curricolo e alla </a:t>
            </a:r>
            <a:r>
              <a:rPr lang="it-IT" sz="110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valutazione: PREMESSA-CURRICOLO-VERTICALE-PER-COMPETENZE </a:t>
            </a:r>
            <a:r>
              <a:rPr lang="it-IT" sz="1100" dirty="0">
                <a:solidFill>
                  <a:prstClr val="black"/>
                </a:solidFill>
                <a:latin typeface="Garamond" panose="02020404030301010803" pitchFamily="18" charset="0"/>
                <a:ea typeface="Calibri" panose="020F0502020204030204" pitchFamily="34" charset="0"/>
                <a:cs typeface="Times New Roman" panose="02020603050405020304" pitchFamily="18" charset="0"/>
              </a:rPr>
              <a:t>2017; curricolo verticale  aggiornato 2024; educazione_civica_24; </a:t>
            </a:r>
            <a:r>
              <a:rPr lang="it-IT" sz="110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aggiornamento della rubrica di valutazione_scuola primaria del 10 – 12 – 2025; PTOF aggiornato all’a.s. 2025-2026; ATTO </a:t>
            </a:r>
            <a:r>
              <a:rPr lang="it-IT" sz="1100" dirty="0">
                <a:solidFill>
                  <a:prstClr val="black"/>
                </a:solidFill>
                <a:latin typeface="Garamond" panose="02020404030301010803" pitchFamily="18" charset="0"/>
                <a:ea typeface="Calibri" panose="020F0502020204030204" pitchFamily="34" charset="0"/>
                <a:cs typeface="Times New Roman" panose="02020603050405020304" pitchFamily="18" charset="0"/>
              </a:rPr>
              <a:t>DI INDIRIZZO DEL DIRIGENTE SCOLASTICO PER LA PREDISPOSIZIONE DEL PIANO TRIENNALE DELL’OFFERTA FORMATIVA (Art. 1, comma 14 Legge n. 107 del 2015), triennio riferito agli anni scolastici: 2025/26 – 2026/27 – 2027/28.</a:t>
            </a:r>
            <a:endParaRPr lang="it-IT" sz="120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endParaRPr>
          </a:p>
          <a:p>
            <a:pPr marR="149225">
              <a:lnSpc>
                <a:spcPct val="150000"/>
              </a:lnSpc>
            </a:pPr>
            <a:r>
              <a:rPr lang="it-IT" sz="120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Il nostro Istituto procede con l’aggiornamento </a:t>
            </a:r>
            <a:r>
              <a:rPr lang="it-IT" sz="1200" dirty="0">
                <a:solidFill>
                  <a:prstClr val="black"/>
                </a:solidFill>
                <a:latin typeface="Garamond" panose="02020404030301010803" pitchFamily="18" charset="0"/>
                <a:ea typeface="Calibri" panose="020F0502020204030204" pitchFamily="34" charset="0"/>
                <a:cs typeface="Times New Roman" panose="02020603050405020304" pitchFamily="18" charset="0"/>
              </a:rPr>
              <a:t>del </a:t>
            </a:r>
            <a:r>
              <a:rPr lang="it-IT" sz="1200" b="1" dirty="0">
                <a:solidFill>
                  <a:prstClr val="black"/>
                </a:solidFill>
                <a:latin typeface="Garamond" panose="02020404030301010803" pitchFamily="18" charset="0"/>
                <a:ea typeface="Calibri" panose="020F0502020204030204" pitchFamily="34" charset="0"/>
                <a:cs typeface="Times New Roman" panose="02020603050405020304" pitchFamily="18" charset="0"/>
              </a:rPr>
              <a:t>curricolo verticale per </a:t>
            </a:r>
            <a:r>
              <a:rPr lang="it-IT" sz="1200" b="1"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competenze </a:t>
            </a:r>
            <a:r>
              <a:rPr lang="it-IT" sz="120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prendendo in considerazione i susseguenti elementi: </a:t>
            </a:r>
          </a:p>
          <a:p>
            <a:pPr marL="342900" marR="149225" indent="-342900">
              <a:lnSpc>
                <a:spcPct val="150000"/>
              </a:lnSpc>
              <a:buFont typeface="+mj-lt"/>
              <a:buAutoNum type="alphaUcPeriod"/>
            </a:pPr>
            <a:r>
              <a:rPr lang="it-IT" sz="120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CORRISPONDENZA tra competenze chiave europee,  campi di esperienza, discipline di riferimento.</a:t>
            </a:r>
          </a:p>
          <a:p>
            <a:pPr marL="342900" marR="149225" indent="-342900">
              <a:lnSpc>
                <a:spcPct val="150000"/>
              </a:lnSpc>
              <a:buFont typeface="+mj-lt"/>
              <a:buAutoNum type="alphaUcPeriod"/>
            </a:pPr>
            <a:r>
              <a:rPr lang="it-IT" sz="120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Lo S</a:t>
            </a:r>
            <a:r>
              <a:rPr lang="it-IT" sz="1200" spc="-5"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C</a:t>
            </a:r>
            <a:r>
              <a:rPr lang="it-IT" sz="120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H</a:t>
            </a:r>
            <a:r>
              <a:rPr lang="it-IT" sz="1200" spc="-5"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E</a:t>
            </a:r>
            <a:r>
              <a:rPr lang="it-IT" sz="1200" spc="15"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M</a:t>
            </a:r>
            <a:r>
              <a:rPr lang="it-IT" sz="120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A</a:t>
            </a:r>
            <a:r>
              <a:rPr lang="it-IT" sz="1200" spc="-5"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 </a:t>
            </a:r>
            <a:r>
              <a:rPr lang="it-IT" sz="120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del</a:t>
            </a:r>
            <a:r>
              <a:rPr lang="it-IT" sz="1200" spc="1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 </a:t>
            </a:r>
            <a:r>
              <a:rPr lang="it-IT" sz="1200" b="1"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cur</a:t>
            </a:r>
            <a:r>
              <a:rPr lang="it-IT" sz="1200" b="1" spc="-5"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r</a:t>
            </a:r>
            <a:r>
              <a:rPr lang="it-IT" sz="1200" b="1"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icolo v</a:t>
            </a:r>
            <a:r>
              <a:rPr lang="it-IT" sz="1200" b="1" spc="5"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e</a:t>
            </a:r>
            <a:r>
              <a:rPr lang="it-IT" sz="1200" b="1" spc="-5"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r</a:t>
            </a:r>
            <a:r>
              <a:rPr lang="it-IT" sz="1200" b="1"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ti</a:t>
            </a:r>
            <a:r>
              <a:rPr lang="it-IT" sz="1200" b="1" spc="-5"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c</a:t>
            </a:r>
            <a:r>
              <a:rPr lang="it-IT" sz="1200" b="1"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ale per competenze. </a:t>
            </a:r>
          </a:p>
          <a:p>
            <a:pPr marL="342900" marR="149225" lvl="0" indent="-342900">
              <a:lnSpc>
                <a:spcPct val="150000"/>
              </a:lnSpc>
              <a:buFont typeface="+mj-lt"/>
              <a:buAutoNum type="alphaUcPeriod"/>
            </a:pPr>
            <a:r>
              <a:rPr lang="it-IT" sz="120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La </a:t>
            </a:r>
            <a:r>
              <a:rPr lang="it-IT" sz="1200" dirty="0">
                <a:solidFill>
                  <a:prstClr val="black"/>
                </a:solidFill>
                <a:latin typeface="Garamond" panose="02020404030301010803" pitchFamily="18" charset="0"/>
                <a:ea typeface="Calibri" panose="020F0502020204030204" pitchFamily="34" charset="0"/>
                <a:cs typeface="Times New Roman" panose="02020603050405020304" pitchFamily="18" charset="0"/>
              </a:rPr>
              <a:t>STRUTTURA del </a:t>
            </a:r>
            <a:r>
              <a:rPr lang="it-IT" sz="1200" b="1" dirty="0">
                <a:solidFill>
                  <a:prstClr val="black"/>
                </a:solidFill>
                <a:latin typeface="Garamond" panose="02020404030301010803" pitchFamily="18" charset="0"/>
                <a:ea typeface="Calibri" panose="020F0502020204030204" pitchFamily="34" charset="0"/>
                <a:cs typeface="Times New Roman" panose="02020603050405020304" pitchFamily="18" charset="0"/>
              </a:rPr>
              <a:t>curricolo verticale</a:t>
            </a:r>
            <a:r>
              <a:rPr lang="it-IT" sz="120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a:t>
            </a:r>
            <a:r>
              <a:rPr lang="it-IT" sz="1000" b="1" dirty="0">
                <a:solidFill>
                  <a:prstClr val="black"/>
                </a:solidFill>
                <a:latin typeface="Garamond" panose="02020404030301010803" pitchFamily="18" charset="0"/>
                <a:ea typeface="Calibri" panose="020F0502020204030204" pitchFamily="34" charset="0"/>
                <a:cs typeface="Times New Roman" panose="02020603050405020304" pitchFamily="18" charset="0"/>
              </a:rPr>
              <a:t> (*1</a:t>
            </a:r>
            <a:r>
              <a:rPr lang="it-IT" sz="1000" b="1"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a:t>
            </a:r>
          </a:p>
          <a:p>
            <a:pPr marL="342900" marR="149225" lvl="0" indent="-342900">
              <a:lnSpc>
                <a:spcPct val="150000"/>
              </a:lnSpc>
              <a:buFont typeface="+mj-lt"/>
              <a:buAutoNum type="alphaUcPeriod"/>
            </a:pPr>
            <a:r>
              <a:rPr lang="it-IT" sz="1200" dirty="0">
                <a:solidFill>
                  <a:prstClr val="black"/>
                </a:solidFill>
                <a:latin typeface="Garamond" panose="02020404030301010803" pitchFamily="18" charset="0"/>
                <a:ea typeface="Calibri" panose="020F0502020204030204" pitchFamily="34" charset="0"/>
                <a:cs typeface="Times New Roman" panose="02020603050405020304" pitchFamily="18" charset="0"/>
              </a:rPr>
              <a:t>METODOLOGIE E STRUMENTI PER UNA DIDATTICA </a:t>
            </a:r>
            <a:r>
              <a:rPr lang="it-IT" sz="120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INCLUSIVA</a:t>
            </a:r>
          </a:p>
          <a:p>
            <a:pPr marL="342900" marR="149225" indent="-342900">
              <a:lnSpc>
                <a:spcPct val="150000"/>
              </a:lnSpc>
              <a:buFont typeface="+mj-lt"/>
              <a:buAutoNum type="alphaUcPeriod"/>
            </a:pPr>
            <a:r>
              <a:rPr lang="it-IT" sz="1200" dirty="0">
                <a:solidFill>
                  <a:prstClr val="black"/>
                </a:solidFill>
                <a:latin typeface="Garamond" panose="02020404030301010803" pitchFamily="18" charset="0"/>
                <a:ea typeface="Calibri" panose="020F0502020204030204" pitchFamily="34" charset="0"/>
                <a:cs typeface="Times New Roman" panose="02020603050405020304" pitchFamily="18" charset="0"/>
              </a:rPr>
              <a:t>La </a:t>
            </a:r>
            <a:r>
              <a:rPr lang="it-IT" sz="120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VALUTAZIONE intesa come  atto di valorizzazione.</a:t>
            </a:r>
          </a:p>
        </p:txBody>
      </p:sp>
      <p:sp>
        <p:nvSpPr>
          <p:cNvPr id="4" name="Rettangolo 3"/>
          <p:cNvSpPr/>
          <p:nvPr/>
        </p:nvSpPr>
        <p:spPr>
          <a:xfrm>
            <a:off x="5206447" y="5598299"/>
            <a:ext cx="3891056" cy="1200329"/>
          </a:xfrm>
          <a:prstGeom prst="rect">
            <a:avLst/>
          </a:prstGeom>
          <a:ln>
            <a:solidFill>
              <a:schemeClr val="tx1"/>
            </a:solidFill>
          </a:ln>
        </p:spPr>
        <p:txBody>
          <a:bodyPr wrap="square">
            <a:spAutoFit/>
          </a:bodyPr>
          <a:lstStyle/>
          <a:p>
            <a:pPr marR="149225" algn="just">
              <a:lnSpc>
                <a:spcPct val="150000"/>
              </a:lnSpc>
            </a:pPr>
            <a:r>
              <a:rPr lang="it-IT" sz="800" b="1"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 </a:t>
            </a:r>
            <a:r>
              <a:rPr lang="it-IT" sz="800" b="1" dirty="0">
                <a:solidFill>
                  <a:prstClr val="black"/>
                </a:solidFill>
                <a:latin typeface="Garamond" panose="02020404030301010803" pitchFamily="18" charset="0"/>
                <a:ea typeface="Calibri" panose="020F0502020204030204" pitchFamily="34" charset="0"/>
                <a:cs typeface="Times New Roman" panose="02020603050405020304" pitchFamily="18" charset="0"/>
              </a:rPr>
              <a:t>(*</a:t>
            </a:r>
            <a:r>
              <a:rPr lang="it-IT" sz="800" b="1"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1) </a:t>
            </a:r>
            <a:r>
              <a:rPr lang="it-IT" sz="80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Si precisa che la struttura cambierà in parte per alcune COMPETENZE CHIAVE :</a:t>
            </a:r>
          </a:p>
          <a:p>
            <a:pPr marL="171450" marR="149225" indent="-171450" algn="just">
              <a:lnSpc>
                <a:spcPct val="150000"/>
              </a:lnSpc>
              <a:buFont typeface="Wingdings" panose="05000000000000000000" pitchFamily="2" charset="2"/>
              <a:buChar char="ü"/>
            </a:pPr>
            <a:r>
              <a:rPr lang="it-IT" sz="80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«Competenza digitale</a:t>
            </a:r>
            <a:r>
              <a:rPr lang="it-IT" sz="800" dirty="0">
                <a:solidFill>
                  <a:prstClr val="black"/>
                </a:solidFill>
                <a:latin typeface="Garamond" panose="02020404030301010803" pitchFamily="18" charset="0"/>
                <a:ea typeface="Calibri" panose="020F0502020204030204" pitchFamily="34" charset="0"/>
                <a:cs typeface="Times New Roman" panose="02020603050405020304" pitchFamily="18" charset="0"/>
              </a:rPr>
              <a:t>» </a:t>
            </a:r>
            <a:r>
              <a:rPr lang="it-IT" sz="80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e «Competenza </a:t>
            </a:r>
            <a:r>
              <a:rPr lang="it-IT" sz="800" dirty="0">
                <a:solidFill>
                  <a:prstClr val="black"/>
                </a:solidFill>
                <a:latin typeface="Garamond" panose="02020404030301010803" pitchFamily="18" charset="0"/>
                <a:ea typeface="Calibri" panose="020F0502020204030204" pitchFamily="34" charset="0"/>
                <a:cs typeface="Times New Roman" panose="02020603050405020304" pitchFamily="18" charset="0"/>
              </a:rPr>
              <a:t>in materia di </a:t>
            </a:r>
            <a:r>
              <a:rPr lang="it-IT" sz="80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cittadinanza» inserendo anche i </a:t>
            </a:r>
            <a:r>
              <a:rPr lang="it-IT" sz="800" b="1"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traguardi per lo sviluppo delle competenze </a:t>
            </a:r>
            <a:r>
              <a:rPr lang="it-IT" sz="80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indicati dalle Linee </a:t>
            </a:r>
            <a:r>
              <a:rPr lang="it-IT" sz="800" dirty="0">
                <a:solidFill>
                  <a:prstClr val="black"/>
                </a:solidFill>
                <a:latin typeface="Garamond" panose="02020404030301010803" pitchFamily="18" charset="0"/>
                <a:ea typeface="Calibri" panose="020F0502020204030204" pitchFamily="34" charset="0"/>
                <a:cs typeface="Times New Roman" panose="02020603050405020304" pitchFamily="18" charset="0"/>
              </a:rPr>
              <a:t>guida per l’insegnamento dell’educazione civica </a:t>
            </a:r>
            <a:r>
              <a:rPr lang="it-IT" sz="80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 allegato  </a:t>
            </a:r>
            <a:r>
              <a:rPr lang="it-IT" sz="800" dirty="0">
                <a:solidFill>
                  <a:prstClr val="black"/>
                </a:solidFill>
                <a:latin typeface="Garamond" panose="02020404030301010803" pitchFamily="18" charset="0"/>
                <a:ea typeface="Calibri" panose="020F0502020204030204" pitchFamily="34" charset="0"/>
                <a:cs typeface="Times New Roman" panose="02020603050405020304" pitchFamily="18" charset="0"/>
              </a:rPr>
              <a:t>DM </a:t>
            </a:r>
            <a:r>
              <a:rPr lang="it-IT" sz="80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183/2024.</a:t>
            </a:r>
          </a:p>
          <a:p>
            <a:pPr marL="171450" marR="149225" indent="-171450" algn="just">
              <a:lnSpc>
                <a:spcPct val="150000"/>
              </a:lnSpc>
              <a:buFont typeface="Wingdings" panose="05000000000000000000" pitchFamily="2" charset="2"/>
              <a:buChar char="ü"/>
            </a:pPr>
            <a:r>
              <a:rPr lang="it-IT" sz="800"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«Competenza personale, sociale e capacità di imparare a imparare» e «Competenza imprenditoriale» evidenziando gli </a:t>
            </a:r>
            <a:r>
              <a:rPr lang="it-IT" sz="800" b="1" dirty="0" smtClean="0">
                <a:solidFill>
                  <a:prstClr val="black"/>
                </a:solidFill>
                <a:latin typeface="Garamond" panose="02020404030301010803" pitchFamily="18" charset="0"/>
                <a:ea typeface="Calibri" panose="020F0502020204030204" pitchFamily="34" charset="0"/>
                <a:cs typeface="Times New Roman" panose="02020603050405020304" pitchFamily="18" charset="0"/>
              </a:rPr>
              <a:t>Obiettivi Formativi Trasversali.</a:t>
            </a:r>
          </a:p>
        </p:txBody>
      </p:sp>
      <p:pic>
        <p:nvPicPr>
          <p:cNvPr id="5" name="Immagine 4">
            <a:hlinkClick r:id="rId2" action="ppaction://hlinksldjump"/>
          </p:cNvPr>
          <p:cNvPicPr>
            <a:picLocks noChangeAspect="1"/>
          </p:cNvPicPr>
          <p:nvPr/>
        </p:nvPicPr>
        <p:blipFill>
          <a:blip r:embed="rId3"/>
          <a:stretch>
            <a:fillRect/>
          </a:stretch>
        </p:blipFill>
        <p:spPr>
          <a:xfrm>
            <a:off x="8017230" y="122509"/>
            <a:ext cx="615782" cy="369469"/>
          </a:xfrm>
          <a:prstGeom prst="rect">
            <a:avLst/>
          </a:prstGeom>
        </p:spPr>
      </p:pic>
    </p:spTree>
    <p:extLst>
      <p:ext uri="{BB962C8B-B14F-4D97-AF65-F5344CB8AC3E}">
        <p14:creationId xmlns:p14="http://schemas.microsoft.com/office/powerpoint/2010/main" val="24848998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la 2"/>
          <p:cNvGraphicFramePr>
            <a:graphicFrameLocks noGrp="1"/>
          </p:cNvGraphicFramePr>
          <p:nvPr>
            <p:extLst>
              <p:ext uri="{D42A27DB-BD31-4B8C-83A1-F6EECF244321}">
                <p14:modId xmlns:p14="http://schemas.microsoft.com/office/powerpoint/2010/main" val="2479428681"/>
              </p:ext>
            </p:extLst>
          </p:nvPr>
        </p:nvGraphicFramePr>
        <p:xfrm>
          <a:off x="231944" y="174282"/>
          <a:ext cx="8793270" cy="6309360"/>
        </p:xfrm>
        <a:graphic>
          <a:graphicData uri="http://schemas.openxmlformats.org/drawingml/2006/table">
            <a:tbl>
              <a:tblPr firstRow="1" bandRow="1">
                <a:tableStyleId>{00A15C55-8517-42AA-B614-E9B94910E393}</a:tableStyleId>
              </a:tblPr>
              <a:tblGrid>
                <a:gridCol w="2931090"/>
                <a:gridCol w="2931090"/>
                <a:gridCol w="2931090"/>
              </a:tblGrid>
              <a:tr h="719903">
                <a:tc gridSpan="3">
                  <a:txBody>
                    <a:bodyPr/>
                    <a:lstStyle/>
                    <a:p>
                      <a:pPr algn="ctr"/>
                      <a:r>
                        <a:rPr lang="it-IT" sz="1400" dirty="0" smtClean="0">
                          <a:latin typeface="Garamond" panose="02020404030301010803" pitchFamily="18" charset="0"/>
                        </a:rPr>
                        <a:t>CURRICOLO VERTICALE</a:t>
                      </a:r>
                    </a:p>
                    <a:p>
                      <a:pPr algn="ctr"/>
                      <a:r>
                        <a:rPr lang="it-IT" sz="1400" dirty="0" smtClean="0">
                          <a:latin typeface="Garamond" panose="02020404030301010803" pitchFamily="18" charset="0"/>
                        </a:rPr>
                        <a:t>CORRISPONDENZA TRA COMPETENZE CHIAVE EUROPEE, </a:t>
                      </a:r>
                    </a:p>
                    <a:p>
                      <a:pPr algn="ctr"/>
                      <a:r>
                        <a:rPr lang="it-IT" sz="1400" dirty="0" smtClean="0">
                          <a:latin typeface="Garamond" panose="02020404030301010803" pitchFamily="18" charset="0"/>
                        </a:rPr>
                        <a:t>CAMPI DI</a:t>
                      </a:r>
                      <a:r>
                        <a:rPr lang="it-IT" sz="1400" baseline="0" dirty="0" smtClean="0">
                          <a:latin typeface="Garamond" panose="02020404030301010803" pitchFamily="18" charset="0"/>
                        </a:rPr>
                        <a:t> </a:t>
                      </a:r>
                      <a:r>
                        <a:rPr lang="it-IT" sz="1400" dirty="0" smtClean="0">
                          <a:latin typeface="Garamond" panose="02020404030301010803" pitchFamily="18" charset="0"/>
                        </a:rPr>
                        <a:t>ESPERIENZA, DISCIPLINE DI RIFERIMENTO</a:t>
                      </a:r>
                      <a:endParaRPr lang="it-IT" sz="1400" dirty="0">
                        <a:latin typeface="Garamond" panose="02020404030301010803" pitchFamily="18" charset="0"/>
                      </a:endParaRPr>
                    </a:p>
                  </a:txBody>
                  <a:tcPr/>
                </a:tc>
                <a:tc hMerge="1">
                  <a:txBody>
                    <a:bodyPr/>
                    <a:lstStyle/>
                    <a:p>
                      <a:endParaRPr lang="it-IT" dirty="0"/>
                    </a:p>
                  </a:txBody>
                  <a:tcPr/>
                </a:tc>
                <a:tc hMerge="1">
                  <a:txBody>
                    <a:bodyPr/>
                    <a:lstStyle/>
                    <a:p>
                      <a:endParaRPr lang="it-IT" dirty="0"/>
                    </a:p>
                  </a:txBody>
                  <a:tcPr/>
                </a:tc>
              </a:tr>
              <a:tr h="371992">
                <a:tc>
                  <a:txBody>
                    <a:bodyPr/>
                    <a:lstStyle/>
                    <a:p>
                      <a:pPr algn="ctr"/>
                      <a:r>
                        <a:rPr lang="it-IT" sz="1200" b="1" dirty="0" smtClean="0">
                          <a:latin typeface="Garamond" panose="02020404030301010803" pitchFamily="18" charset="0"/>
                        </a:rPr>
                        <a:t>COMPETENZE CHIAVE EUROPEE</a:t>
                      </a:r>
                      <a:endParaRPr lang="it-IT" sz="1200" b="1" dirty="0">
                        <a:latin typeface="Garamond" panose="02020404030301010803" pitchFamily="18" charset="0"/>
                      </a:endParaRPr>
                    </a:p>
                  </a:txBody>
                  <a:tcPr/>
                </a:tc>
                <a:tc>
                  <a:txBody>
                    <a:bodyPr/>
                    <a:lstStyle/>
                    <a:p>
                      <a:pPr algn="ctr"/>
                      <a:r>
                        <a:rPr lang="it-IT" sz="1200" b="1" dirty="0" smtClean="0">
                          <a:latin typeface="Garamond" panose="02020404030301010803" pitchFamily="18" charset="0"/>
                        </a:rPr>
                        <a:t>SCUOLA DELL’INFANZIA</a:t>
                      </a:r>
                    </a:p>
                    <a:p>
                      <a:pPr algn="ctr"/>
                      <a:r>
                        <a:rPr lang="it-IT" sz="1200" b="1" dirty="0" smtClean="0">
                          <a:latin typeface="Garamond" panose="02020404030301010803" pitchFamily="18" charset="0"/>
                        </a:rPr>
                        <a:t>Campi di esperienza</a:t>
                      </a:r>
                      <a:endParaRPr lang="it-IT" sz="1200" b="1" dirty="0">
                        <a:latin typeface="Garamond" panose="02020404030301010803" pitchFamily="18" charset="0"/>
                      </a:endParaRPr>
                    </a:p>
                  </a:txBody>
                  <a:tcPr/>
                </a:tc>
                <a:tc>
                  <a:txBody>
                    <a:bodyPr/>
                    <a:lstStyle/>
                    <a:p>
                      <a:pPr algn="ctr"/>
                      <a:r>
                        <a:rPr lang="it-IT" sz="1200" b="1" dirty="0" smtClean="0">
                          <a:latin typeface="Garamond" panose="02020404030301010803" pitchFamily="18" charset="0"/>
                        </a:rPr>
                        <a:t>SCUOLA DEL PRIMO CICLO</a:t>
                      </a:r>
                    </a:p>
                    <a:p>
                      <a:pPr algn="ctr"/>
                      <a:r>
                        <a:rPr lang="it-IT" sz="1200" b="1" dirty="0" smtClean="0">
                          <a:latin typeface="Garamond" panose="02020404030301010803" pitchFamily="18" charset="0"/>
                        </a:rPr>
                        <a:t>Discipline</a:t>
                      </a:r>
                      <a:endParaRPr lang="it-IT" sz="1200" b="1" dirty="0">
                        <a:latin typeface="Garamond" panose="02020404030301010803" pitchFamily="18" charset="0"/>
                      </a:endParaRPr>
                    </a:p>
                  </a:txBody>
                  <a:tcPr/>
                </a:tc>
              </a:tr>
              <a:tr h="371992">
                <a:tc>
                  <a:txBody>
                    <a:bodyPr/>
                    <a:lstStyle/>
                    <a:p>
                      <a:pPr algn="ctr"/>
                      <a:r>
                        <a:rPr lang="it-IT" sz="1200" dirty="0" smtClean="0">
                          <a:latin typeface="Garamond" panose="02020404030301010803" pitchFamily="18" charset="0"/>
                        </a:rPr>
                        <a:t>COMPETENZA ALFABETICA FUNZIONALE</a:t>
                      </a:r>
                      <a:endParaRPr lang="it-IT" sz="1200" dirty="0">
                        <a:latin typeface="Garamond" panose="02020404030301010803" pitchFamily="18" charset="0"/>
                      </a:endParaRPr>
                    </a:p>
                  </a:txBody>
                  <a:tcPr/>
                </a:tc>
                <a:tc>
                  <a:txBody>
                    <a:bodyPr/>
                    <a:lstStyle/>
                    <a:p>
                      <a:pPr algn="ctr"/>
                      <a:r>
                        <a:rPr lang="it-IT" sz="1200" dirty="0" smtClean="0">
                          <a:latin typeface="Garamond" panose="02020404030301010803" pitchFamily="18" charset="0"/>
                        </a:rPr>
                        <a:t>I discorsi e le parole</a:t>
                      </a:r>
                      <a:endParaRPr lang="it-IT" sz="1200" dirty="0">
                        <a:latin typeface="Garamond" panose="02020404030301010803" pitchFamily="18" charset="0"/>
                      </a:endParaRPr>
                    </a:p>
                  </a:txBody>
                  <a:tcPr/>
                </a:tc>
                <a:tc>
                  <a:txBody>
                    <a:bodyPr/>
                    <a:lstStyle/>
                    <a:p>
                      <a:pPr algn="ctr"/>
                      <a:r>
                        <a:rPr lang="it-IT" sz="1200" dirty="0" smtClean="0">
                          <a:latin typeface="Garamond" panose="02020404030301010803" pitchFamily="18" charset="0"/>
                        </a:rPr>
                        <a:t>Italiano</a:t>
                      </a:r>
                    </a:p>
                    <a:p>
                      <a:pPr algn="ctr"/>
                      <a:r>
                        <a:rPr lang="it-IT" sz="1200" dirty="0" smtClean="0">
                          <a:latin typeface="Garamond" panose="02020404030301010803" pitchFamily="18" charset="0"/>
                        </a:rPr>
                        <a:t>(tutte le discipline)</a:t>
                      </a:r>
                      <a:endParaRPr lang="it-IT" sz="1200" dirty="0">
                        <a:latin typeface="Garamond" panose="02020404030301010803" pitchFamily="18" charset="0"/>
                      </a:endParaRPr>
                    </a:p>
                  </a:txBody>
                  <a:tcPr/>
                </a:tc>
              </a:tr>
              <a:tr h="371992">
                <a:tc>
                  <a:txBody>
                    <a:bodyPr/>
                    <a:lstStyle/>
                    <a:p>
                      <a:pPr algn="ctr"/>
                      <a:r>
                        <a:rPr lang="it-IT" sz="1200" dirty="0" smtClean="0">
                          <a:latin typeface="Garamond" panose="02020404030301010803" pitchFamily="18" charset="0"/>
                        </a:rPr>
                        <a:t>COMPETENZA MULTILINGUISTICA</a:t>
                      </a:r>
                      <a:endParaRPr lang="it-IT" sz="1200" dirty="0">
                        <a:latin typeface="Garamond" panose="02020404030301010803" pitchFamily="18" charset="0"/>
                      </a:endParaRPr>
                    </a:p>
                  </a:txBody>
                  <a:tcPr/>
                </a:tc>
                <a:tc>
                  <a:txBody>
                    <a:bodyPr/>
                    <a:lstStyle/>
                    <a:p>
                      <a:pPr algn="ctr"/>
                      <a:r>
                        <a:rPr lang="it-IT" sz="1200" dirty="0" smtClean="0">
                          <a:latin typeface="Garamond" panose="02020404030301010803" pitchFamily="18" charset="0"/>
                        </a:rPr>
                        <a:t>I discorsi e le parole</a:t>
                      </a:r>
                      <a:endParaRPr lang="it-IT" sz="1200" dirty="0">
                        <a:latin typeface="Garamond" panose="02020404030301010803" pitchFamily="18" charset="0"/>
                      </a:endParaRPr>
                    </a:p>
                  </a:txBody>
                  <a:tcPr/>
                </a:tc>
                <a:tc>
                  <a:txBody>
                    <a:bodyPr/>
                    <a:lstStyle/>
                    <a:p>
                      <a:pPr algn="ctr"/>
                      <a:r>
                        <a:rPr lang="it-IT" sz="1200" dirty="0" smtClean="0">
                          <a:latin typeface="Garamond" panose="02020404030301010803" pitchFamily="18" charset="0"/>
                        </a:rPr>
                        <a:t>Lingua inglese</a:t>
                      </a:r>
                    </a:p>
                    <a:p>
                      <a:pPr algn="ctr"/>
                      <a:r>
                        <a:rPr lang="it-IT" sz="1200" dirty="0" smtClean="0">
                          <a:latin typeface="Garamond" panose="02020404030301010803" pitchFamily="18" charset="0"/>
                        </a:rPr>
                        <a:t>Seconda lingua comunitaria</a:t>
                      </a:r>
                      <a:endParaRPr lang="it-IT" sz="1200" dirty="0">
                        <a:latin typeface="Garamond" panose="02020404030301010803" pitchFamily="18" charset="0"/>
                      </a:endParaRPr>
                    </a:p>
                  </a:txBody>
                  <a:tcPr/>
                </a:tc>
              </a:tr>
              <a:tr h="371992">
                <a:tc>
                  <a:txBody>
                    <a:bodyPr/>
                    <a:lstStyle/>
                    <a:p>
                      <a:pPr algn="ctr"/>
                      <a:r>
                        <a:rPr lang="it-IT" sz="1200" dirty="0" smtClean="0">
                          <a:latin typeface="Garamond" panose="02020404030301010803" pitchFamily="18" charset="0"/>
                        </a:rPr>
                        <a:t>COMPETENZA MATEMATICA E</a:t>
                      </a:r>
                    </a:p>
                    <a:p>
                      <a:pPr algn="ctr"/>
                      <a:r>
                        <a:rPr lang="it-IT" sz="1200" dirty="0" smtClean="0">
                          <a:latin typeface="Garamond" panose="02020404030301010803" pitchFamily="18" charset="0"/>
                        </a:rPr>
                        <a:t>COMPETENZA IN SCIENZE,</a:t>
                      </a:r>
                      <a:r>
                        <a:rPr lang="it-IT" sz="1200" baseline="0" dirty="0" smtClean="0">
                          <a:latin typeface="Garamond" panose="02020404030301010803" pitchFamily="18" charset="0"/>
                        </a:rPr>
                        <a:t> </a:t>
                      </a:r>
                      <a:r>
                        <a:rPr lang="it-IT" sz="1200" dirty="0" smtClean="0">
                          <a:latin typeface="Garamond" panose="02020404030301010803" pitchFamily="18" charset="0"/>
                        </a:rPr>
                        <a:t>TECNOLOGIE E</a:t>
                      </a:r>
                      <a:r>
                        <a:rPr lang="it-IT" sz="1200" baseline="0" dirty="0" smtClean="0">
                          <a:latin typeface="Garamond" panose="02020404030301010803" pitchFamily="18" charset="0"/>
                        </a:rPr>
                        <a:t> </a:t>
                      </a:r>
                      <a:r>
                        <a:rPr lang="it-IT" sz="1200" dirty="0" smtClean="0">
                          <a:latin typeface="Garamond" panose="02020404030301010803" pitchFamily="18" charset="0"/>
                        </a:rPr>
                        <a:t>INGEGNERIA</a:t>
                      </a:r>
                      <a:endParaRPr lang="it-IT" sz="1200" dirty="0">
                        <a:latin typeface="Garamond" panose="02020404030301010803" pitchFamily="18" charset="0"/>
                      </a:endParaRPr>
                    </a:p>
                  </a:txBody>
                  <a:tcPr/>
                </a:tc>
                <a:tc>
                  <a:txBody>
                    <a:bodyPr/>
                    <a:lstStyle/>
                    <a:p>
                      <a:pPr algn="ctr"/>
                      <a:r>
                        <a:rPr lang="it-IT" sz="1200" dirty="0" smtClean="0">
                          <a:latin typeface="Garamond" panose="02020404030301010803" pitchFamily="18" charset="0"/>
                        </a:rPr>
                        <a:t>La conoscenza del mondo</a:t>
                      </a:r>
                      <a:endParaRPr lang="it-IT" sz="1200" dirty="0">
                        <a:latin typeface="Garamond" panose="02020404030301010803" pitchFamily="18" charset="0"/>
                      </a:endParaRPr>
                    </a:p>
                  </a:txBody>
                  <a:tcPr/>
                </a:tc>
                <a:tc>
                  <a:txBody>
                    <a:bodyPr/>
                    <a:lstStyle/>
                    <a:p>
                      <a:pPr algn="ctr"/>
                      <a:r>
                        <a:rPr lang="it-IT" sz="1200" dirty="0" smtClean="0">
                          <a:latin typeface="Garamond" panose="02020404030301010803" pitchFamily="18" charset="0"/>
                        </a:rPr>
                        <a:t>Matematica</a:t>
                      </a:r>
                    </a:p>
                    <a:p>
                      <a:pPr algn="ctr"/>
                      <a:r>
                        <a:rPr lang="it-IT" sz="1200" dirty="0" smtClean="0">
                          <a:latin typeface="Garamond" panose="02020404030301010803" pitchFamily="18" charset="0"/>
                        </a:rPr>
                        <a:t>Scienze</a:t>
                      </a:r>
                    </a:p>
                    <a:p>
                      <a:pPr algn="ctr"/>
                      <a:r>
                        <a:rPr lang="it-IT" sz="1200" dirty="0" smtClean="0">
                          <a:latin typeface="Garamond" panose="02020404030301010803" pitchFamily="18" charset="0"/>
                        </a:rPr>
                        <a:t>Tecnologia</a:t>
                      </a:r>
                      <a:endParaRPr lang="it-IT" sz="1200" dirty="0">
                        <a:latin typeface="Garamond" panose="02020404030301010803" pitchFamily="18" charset="0"/>
                      </a:endParaRPr>
                    </a:p>
                  </a:txBody>
                  <a:tcPr/>
                </a:tc>
              </a:tr>
              <a:tr h="371992">
                <a:tc>
                  <a:txBody>
                    <a:bodyPr/>
                    <a:lstStyle/>
                    <a:p>
                      <a:pPr algn="ctr"/>
                      <a:endParaRPr lang="it-IT" sz="1200" dirty="0" smtClean="0">
                        <a:latin typeface="Garamond" panose="02020404030301010803" pitchFamily="18" charset="0"/>
                      </a:endParaRPr>
                    </a:p>
                    <a:p>
                      <a:pPr algn="ctr"/>
                      <a:r>
                        <a:rPr lang="it-IT" sz="1200" dirty="0" smtClean="0">
                          <a:latin typeface="Garamond" panose="02020404030301010803" pitchFamily="18" charset="0"/>
                        </a:rPr>
                        <a:t>COMPETENZA DIGITALE</a:t>
                      </a:r>
                      <a:endParaRPr lang="it-IT" sz="1200" dirty="0">
                        <a:latin typeface="Garamond" panose="02020404030301010803" pitchFamily="18"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it-IT" sz="1200" dirty="0" smtClean="0">
                          <a:latin typeface="Garamond" panose="02020404030301010803" pitchFamily="18" charset="0"/>
                        </a:rPr>
                        <a:t>Immagini, suoni e colori</a:t>
                      </a:r>
                    </a:p>
                    <a:p>
                      <a:pPr marL="0" marR="0" lvl="0" indent="0" algn="ctr" defTabSz="914400" rtl="0" eaLnBrk="1" fontAlgn="auto" latinLnBrk="0" hangingPunct="1">
                        <a:lnSpc>
                          <a:spcPct val="100000"/>
                        </a:lnSpc>
                        <a:spcBef>
                          <a:spcPts val="0"/>
                        </a:spcBef>
                        <a:spcAft>
                          <a:spcPts val="0"/>
                        </a:spcAft>
                        <a:buClrTx/>
                        <a:buSzTx/>
                        <a:buFontTx/>
                        <a:buNone/>
                        <a:tabLst/>
                        <a:defRPr/>
                      </a:pPr>
                      <a:r>
                        <a:rPr lang="it-IT" sz="1200" dirty="0" smtClean="0">
                          <a:latin typeface="Garamond" panose="02020404030301010803" pitchFamily="18" charset="0"/>
                        </a:rPr>
                        <a:t>I discorsi e le parole</a:t>
                      </a:r>
                    </a:p>
                    <a:p>
                      <a:pPr algn="ctr"/>
                      <a:r>
                        <a:rPr lang="it-IT" sz="1200" dirty="0" smtClean="0">
                          <a:latin typeface="Garamond" panose="02020404030301010803" pitchFamily="18" charset="0"/>
                        </a:rPr>
                        <a:t>La conoscenza del mondo</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it-IT" sz="1200" dirty="0" smtClean="0">
                          <a:latin typeface="Garamond" panose="02020404030301010803" pitchFamily="18" charset="0"/>
                        </a:rPr>
                        <a:t>Tutte le discipline</a:t>
                      </a:r>
                    </a:p>
                    <a:p>
                      <a:pPr algn="ctr"/>
                      <a:endParaRPr lang="it-IT" sz="1200" dirty="0">
                        <a:latin typeface="Garamond" panose="02020404030301010803" pitchFamily="18" charset="0"/>
                      </a:endParaRPr>
                    </a:p>
                  </a:txBody>
                  <a:tcPr/>
                </a:tc>
              </a:tr>
              <a:tr h="371992">
                <a:tc>
                  <a:txBody>
                    <a:bodyPr/>
                    <a:lstStyle/>
                    <a:p>
                      <a:pPr algn="ctr"/>
                      <a:r>
                        <a:rPr lang="it-IT" sz="1200" dirty="0" smtClean="0">
                          <a:latin typeface="Garamond" panose="02020404030301010803" pitchFamily="18" charset="0"/>
                        </a:rPr>
                        <a:t>COMPETENZA</a:t>
                      </a:r>
                    </a:p>
                    <a:p>
                      <a:pPr algn="ctr"/>
                      <a:r>
                        <a:rPr lang="it-IT" sz="1200" dirty="0" smtClean="0">
                          <a:latin typeface="Garamond" panose="02020404030301010803" pitchFamily="18" charset="0"/>
                        </a:rPr>
                        <a:t>PERSONALE, SOCIALE E</a:t>
                      </a:r>
                    </a:p>
                    <a:p>
                      <a:pPr algn="ctr"/>
                      <a:r>
                        <a:rPr lang="it-IT" sz="1200" dirty="0" smtClean="0">
                          <a:latin typeface="Garamond" panose="02020404030301010803" pitchFamily="18" charset="0"/>
                        </a:rPr>
                        <a:t>CAPACITÀ DI IMPARARE A IMPARARE</a:t>
                      </a:r>
                      <a:endParaRPr lang="it-IT" sz="1200" dirty="0">
                        <a:latin typeface="Garamond" panose="02020404030301010803" pitchFamily="18" charset="0"/>
                      </a:endParaRPr>
                    </a:p>
                  </a:txBody>
                  <a:tcPr/>
                </a:tc>
                <a:tc>
                  <a:txBody>
                    <a:bodyPr/>
                    <a:lstStyle/>
                    <a:p>
                      <a:pPr algn="ctr"/>
                      <a:r>
                        <a:rPr lang="it-IT" sz="1200" dirty="0" smtClean="0">
                          <a:latin typeface="Garamond" panose="02020404030301010803" pitchFamily="18" charset="0"/>
                        </a:rPr>
                        <a:t>Tutti i campi di esperienza</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Tutte le discipline</a:t>
                      </a:r>
                    </a:p>
                    <a:p>
                      <a:pPr algn="ctr"/>
                      <a:endParaRPr lang="it-IT" sz="1200" dirty="0">
                        <a:latin typeface="Garamond" panose="02020404030301010803" pitchFamily="18" charset="0"/>
                      </a:endParaRPr>
                    </a:p>
                  </a:txBody>
                  <a:tcPr/>
                </a:tc>
              </a:tr>
              <a:tr h="371992">
                <a:tc>
                  <a:txBody>
                    <a:bodyPr/>
                    <a:lstStyle/>
                    <a:p>
                      <a:pPr algn="ctr"/>
                      <a:r>
                        <a:rPr lang="it-IT" sz="1200" dirty="0" smtClean="0">
                          <a:latin typeface="Garamond" panose="02020404030301010803" pitchFamily="18" charset="0"/>
                        </a:rPr>
                        <a:t>COMPETENZA IN MATERIA DI</a:t>
                      </a:r>
                    </a:p>
                    <a:p>
                      <a:pPr algn="ctr"/>
                      <a:r>
                        <a:rPr lang="it-IT" sz="1200" dirty="0" smtClean="0">
                          <a:latin typeface="Garamond" panose="02020404030301010803" pitchFamily="18" charset="0"/>
                        </a:rPr>
                        <a:t>CITTADINANZA</a:t>
                      </a:r>
                    </a:p>
                  </a:txBody>
                  <a:tcPr/>
                </a:tc>
                <a:tc>
                  <a:txBody>
                    <a:bodyPr/>
                    <a:lstStyle/>
                    <a:p>
                      <a:pPr algn="ctr"/>
                      <a:r>
                        <a:rPr lang="it-IT" sz="1200" dirty="0" smtClean="0">
                          <a:latin typeface="Garamond" panose="02020404030301010803" pitchFamily="18" charset="0"/>
                        </a:rPr>
                        <a:t>Educazione Civica*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Tutti i campi di esperienza</a:t>
                      </a:r>
                    </a:p>
                    <a:p>
                      <a:pPr algn="ctr"/>
                      <a:endParaRPr lang="it-IT" sz="1200" dirty="0">
                        <a:latin typeface="Garamond" panose="02020404030301010803" pitchFamily="18" charset="0"/>
                      </a:endParaRPr>
                    </a:p>
                  </a:txBody>
                  <a:tcPr/>
                </a:tc>
                <a:tc>
                  <a:txBody>
                    <a:bodyPr/>
                    <a:lstStyle/>
                    <a:p>
                      <a:pPr algn="ctr"/>
                      <a:r>
                        <a:rPr lang="it-IT" sz="1200" dirty="0" smtClean="0">
                          <a:latin typeface="Garamond" panose="02020404030301010803" pitchFamily="18" charset="0"/>
                        </a:rPr>
                        <a:t>Educazione Civica*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Tutte le discipline</a:t>
                      </a:r>
                    </a:p>
                    <a:p>
                      <a:pPr algn="ctr"/>
                      <a:endParaRPr lang="it-IT" sz="1200" dirty="0">
                        <a:latin typeface="Garamond" panose="02020404030301010803" pitchFamily="18" charset="0"/>
                      </a:endParaRPr>
                    </a:p>
                  </a:txBody>
                  <a:tcPr/>
                </a:tc>
              </a:tr>
              <a:tr h="371992">
                <a:tc>
                  <a:txBody>
                    <a:bodyPr/>
                    <a:lstStyle/>
                    <a:p>
                      <a:pPr algn="ctr"/>
                      <a:r>
                        <a:rPr lang="it-IT" sz="1200" dirty="0" smtClean="0">
                          <a:latin typeface="Garamond" panose="02020404030301010803" pitchFamily="18" charset="0"/>
                        </a:rPr>
                        <a:t>COMPETENZA IMPRENDITORIALE</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Tutti i campi di esperienza</a:t>
                      </a:r>
                    </a:p>
                    <a:p>
                      <a:pPr algn="ctr"/>
                      <a:endParaRPr lang="it-IT" sz="1200" dirty="0">
                        <a:latin typeface="Garamond" panose="02020404030301010803" pitchFamily="18"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Tutte le discipline</a:t>
                      </a:r>
                    </a:p>
                    <a:p>
                      <a:pPr algn="ctr"/>
                      <a:endParaRPr lang="it-IT" sz="1200" dirty="0">
                        <a:latin typeface="Garamond" panose="02020404030301010803" pitchFamily="18" charset="0"/>
                      </a:endParaRPr>
                    </a:p>
                  </a:txBody>
                  <a:tcPr/>
                </a:tc>
              </a:tr>
              <a:tr h="371992">
                <a:tc>
                  <a:txBody>
                    <a:bodyPr/>
                    <a:lstStyle/>
                    <a:p>
                      <a:pPr algn="ctr"/>
                      <a:r>
                        <a:rPr lang="it-IT" sz="1200" dirty="0" smtClean="0">
                          <a:latin typeface="Garamond" panose="02020404030301010803" pitchFamily="18" charset="0"/>
                        </a:rPr>
                        <a:t> COMPETENZA IN MATERIA DI</a:t>
                      </a:r>
                    </a:p>
                    <a:p>
                      <a:pPr algn="ctr"/>
                      <a:r>
                        <a:rPr lang="it-IT" sz="1200" dirty="0" smtClean="0">
                          <a:latin typeface="Garamond" panose="02020404030301010803" pitchFamily="18" charset="0"/>
                        </a:rPr>
                        <a:t>CONSAPEVOLEZZA ED ESPRESSIONE</a:t>
                      </a:r>
                    </a:p>
                    <a:p>
                      <a:pPr algn="ctr"/>
                      <a:r>
                        <a:rPr lang="it-IT" sz="1200" dirty="0" smtClean="0">
                          <a:latin typeface="Garamond" panose="02020404030301010803" pitchFamily="18" charset="0"/>
                        </a:rPr>
                        <a:t>CULTURALE</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Il sé e l’altro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Immagini, suoni e colori</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Il corpo e il movimento</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algn="ctr"/>
                      <a:r>
                        <a:rPr lang="it-IT" sz="1200" dirty="0" smtClean="0">
                          <a:latin typeface="Garamond" panose="02020404030301010803" pitchFamily="18" charset="0"/>
                        </a:rPr>
                        <a:t>Storia</a:t>
                      </a:r>
                    </a:p>
                    <a:p>
                      <a:pPr algn="ctr"/>
                      <a:r>
                        <a:rPr lang="it-IT" sz="1200" dirty="0" smtClean="0">
                          <a:latin typeface="Garamond" panose="02020404030301010803" pitchFamily="18" charset="0"/>
                        </a:rPr>
                        <a:t>Geografia</a:t>
                      </a:r>
                    </a:p>
                    <a:p>
                      <a:pPr algn="ctr"/>
                      <a:r>
                        <a:rPr lang="it-IT" sz="1200" dirty="0" smtClean="0">
                          <a:latin typeface="Garamond" panose="02020404030301010803" pitchFamily="18" charset="0"/>
                        </a:rPr>
                        <a:t>Arte e immagine</a:t>
                      </a:r>
                    </a:p>
                    <a:p>
                      <a:pPr algn="ctr"/>
                      <a:r>
                        <a:rPr lang="it-IT" sz="1200" dirty="0" smtClean="0">
                          <a:latin typeface="Garamond" panose="02020404030301010803" pitchFamily="18" charset="0"/>
                        </a:rPr>
                        <a:t>Musica</a:t>
                      </a:r>
                    </a:p>
                    <a:p>
                      <a:pPr algn="ctr"/>
                      <a:r>
                        <a:rPr lang="it-IT" sz="1200" dirty="0" smtClean="0">
                          <a:latin typeface="Garamond" panose="02020404030301010803" pitchFamily="18" charset="0"/>
                        </a:rPr>
                        <a:t>Educazione Motoria/Educazione Fisica</a:t>
                      </a:r>
                    </a:p>
                    <a:p>
                      <a:pPr algn="ctr"/>
                      <a:r>
                        <a:rPr lang="it-IT" sz="1200" dirty="0" smtClean="0">
                          <a:latin typeface="Garamond" panose="02020404030301010803" pitchFamily="18" charset="0"/>
                        </a:rPr>
                        <a:t>Religione Cattolica</a:t>
                      </a:r>
                    </a:p>
                  </a:txBody>
                  <a:tcPr/>
                </a:tc>
              </a:tr>
            </a:tbl>
          </a:graphicData>
        </a:graphic>
      </p:graphicFrame>
      <p:sp>
        <p:nvSpPr>
          <p:cNvPr id="4" name="CasellaDiTesto 3"/>
          <p:cNvSpPr txBox="1"/>
          <p:nvPr/>
        </p:nvSpPr>
        <p:spPr>
          <a:xfrm flipH="1">
            <a:off x="0" y="6483642"/>
            <a:ext cx="9144000" cy="276999"/>
          </a:xfrm>
          <a:prstGeom prst="rect">
            <a:avLst/>
          </a:prstGeom>
          <a:noFill/>
        </p:spPr>
        <p:txBody>
          <a:bodyPr wrap="square" rtlCol="0">
            <a:spAutoFit/>
          </a:bodyPr>
          <a:lstStyle/>
          <a:p>
            <a:r>
              <a:rPr lang="it-IT" sz="1200" dirty="0" smtClean="0">
                <a:latin typeface="Garamond" panose="02020404030301010803" pitchFamily="18" charset="0"/>
              </a:rPr>
              <a:t>* Il nucleo concettuale CITTADINANZA DIGITALE con i relativi obiettivi è stato inserito nel percorso curricolare «COMPETENZA DIGITALE»  </a:t>
            </a:r>
            <a:endParaRPr lang="it-IT" sz="1200" dirty="0">
              <a:latin typeface="Garamond" panose="02020404030301010803" pitchFamily="18" charset="0"/>
            </a:endParaRPr>
          </a:p>
        </p:txBody>
      </p:sp>
      <p:pic>
        <p:nvPicPr>
          <p:cNvPr id="5" name="Immagine 4">
            <a:hlinkClick r:id="rId2" action="ppaction://hlinksldjump"/>
          </p:cNvPr>
          <p:cNvPicPr>
            <a:picLocks noChangeAspect="1"/>
          </p:cNvPicPr>
          <p:nvPr/>
        </p:nvPicPr>
        <p:blipFill>
          <a:blip r:embed="rId3"/>
          <a:stretch>
            <a:fillRect/>
          </a:stretch>
        </p:blipFill>
        <p:spPr>
          <a:xfrm>
            <a:off x="8057571" y="324215"/>
            <a:ext cx="615782" cy="369469"/>
          </a:xfrm>
          <a:prstGeom prst="rect">
            <a:avLst/>
          </a:prstGeom>
        </p:spPr>
      </p:pic>
    </p:spTree>
    <p:extLst>
      <p:ext uri="{BB962C8B-B14F-4D97-AF65-F5344CB8AC3E}">
        <p14:creationId xmlns:p14="http://schemas.microsoft.com/office/powerpoint/2010/main" val="29020760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arrotondato 1"/>
          <p:cNvSpPr/>
          <p:nvPr/>
        </p:nvSpPr>
        <p:spPr>
          <a:xfrm>
            <a:off x="14776" y="2303375"/>
            <a:ext cx="2299634" cy="2031507"/>
          </a:xfrm>
          <a:prstGeom prst="round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200" b="1" dirty="0">
                <a:solidFill>
                  <a:prstClr val="white"/>
                </a:solidFill>
                <a:latin typeface="Garamond" panose="02020404030301010803" pitchFamily="18" charset="0"/>
              </a:rPr>
              <a:t>CURRICOLO VERTICALE </a:t>
            </a:r>
            <a:endParaRPr lang="it-IT" sz="1200" b="1" dirty="0" smtClean="0">
              <a:solidFill>
                <a:prstClr val="white"/>
              </a:solidFill>
              <a:latin typeface="Garamond" panose="02020404030301010803" pitchFamily="18" charset="0"/>
            </a:endParaRPr>
          </a:p>
          <a:p>
            <a:pPr algn="ctr"/>
            <a:r>
              <a:rPr lang="it-IT" sz="800" b="1" dirty="0">
                <a:solidFill>
                  <a:prstClr val="white"/>
                </a:solidFill>
                <a:latin typeface="Garamond" panose="02020404030301010803" pitchFamily="18" charset="0"/>
              </a:rPr>
              <a:t>Istituto Comprensivo </a:t>
            </a:r>
            <a:endParaRPr lang="it-IT" sz="800" b="1" dirty="0" smtClean="0">
              <a:solidFill>
                <a:prstClr val="white"/>
              </a:solidFill>
              <a:latin typeface="Garamond" panose="02020404030301010803" pitchFamily="18" charset="0"/>
            </a:endParaRPr>
          </a:p>
          <a:p>
            <a:pPr algn="ctr"/>
            <a:r>
              <a:rPr lang="it-IT" sz="800" b="1" dirty="0" smtClean="0">
                <a:solidFill>
                  <a:prstClr val="white"/>
                </a:solidFill>
                <a:latin typeface="Garamond" panose="02020404030301010803" pitchFamily="18" charset="0"/>
              </a:rPr>
              <a:t>"</a:t>
            </a:r>
            <a:r>
              <a:rPr lang="it-IT" sz="800" b="1" dirty="0">
                <a:solidFill>
                  <a:prstClr val="white"/>
                </a:solidFill>
                <a:latin typeface="Garamond" panose="02020404030301010803" pitchFamily="18" charset="0"/>
              </a:rPr>
              <a:t>IMBRIANI-SALVEMINI" </a:t>
            </a:r>
            <a:r>
              <a:rPr lang="it-IT" sz="800" b="1" dirty="0" smtClean="0">
                <a:solidFill>
                  <a:prstClr val="white"/>
                </a:solidFill>
                <a:latin typeface="Garamond" panose="02020404030301010803" pitchFamily="18" charset="0"/>
              </a:rPr>
              <a:t> Andria – BT</a:t>
            </a:r>
          </a:p>
          <a:p>
            <a:pPr algn="ctr"/>
            <a:r>
              <a:rPr lang="it-IT" sz="800" b="1" dirty="0" smtClean="0">
                <a:solidFill>
                  <a:prstClr val="white"/>
                </a:solidFill>
                <a:latin typeface="Garamond" panose="02020404030301010803" pitchFamily="18" charset="0"/>
              </a:rPr>
              <a:t> </a:t>
            </a:r>
          </a:p>
          <a:p>
            <a:pPr lvl="0" algn="ctr"/>
            <a:r>
              <a:rPr lang="it-IT" sz="1200" b="1" dirty="0">
                <a:solidFill>
                  <a:prstClr val="black"/>
                </a:solidFill>
                <a:latin typeface="Garamond" panose="02020404030301010803" pitchFamily="18" charset="0"/>
              </a:rPr>
              <a:t>Strutturato secondo le otto competenze chiave per l’apprendimento </a:t>
            </a:r>
            <a:r>
              <a:rPr lang="it-IT" sz="1200" b="1" dirty="0" smtClean="0">
                <a:solidFill>
                  <a:prstClr val="black"/>
                </a:solidFill>
                <a:latin typeface="Garamond" panose="02020404030301010803" pitchFamily="18" charset="0"/>
              </a:rPr>
              <a:t>permanente</a:t>
            </a:r>
          </a:p>
          <a:p>
            <a:pPr lvl="0" algn="ctr"/>
            <a:r>
              <a:rPr lang="it-IT" sz="1200" b="1" dirty="0" smtClean="0">
                <a:solidFill>
                  <a:prstClr val="black"/>
                </a:solidFill>
                <a:latin typeface="Garamond" panose="02020404030301010803" pitchFamily="18" charset="0"/>
              </a:rPr>
              <a:t>e</a:t>
            </a:r>
          </a:p>
          <a:p>
            <a:pPr lvl="0" algn="ctr"/>
            <a:r>
              <a:rPr lang="it-IT" sz="1200" b="1" dirty="0" smtClean="0">
                <a:solidFill>
                  <a:prstClr val="black"/>
                </a:solidFill>
                <a:latin typeface="Garamond" panose="02020404030301010803" pitchFamily="18" charset="0"/>
              </a:rPr>
              <a:t>le quattro competenze potenziate dall’approccio STEM </a:t>
            </a:r>
          </a:p>
        </p:txBody>
      </p:sp>
      <p:sp>
        <p:nvSpPr>
          <p:cNvPr id="7" name="Rettangolo arrotondato 6"/>
          <p:cNvSpPr/>
          <p:nvPr/>
        </p:nvSpPr>
        <p:spPr>
          <a:xfrm>
            <a:off x="2758048" y="40895"/>
            <a:ext cx="1533655" cy="605117"/>
          </a:xfrm>
          <a:prstGeom prst="roundRect">
            <a:avLst/>
          </a:prstGeom>
          <a:solidFill>
            <a:schemeClr val="accent4">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b="1" dirty="0">
                <a:solidFill>
                  <a:prstClr val="black"/>
                </a:solidFill>
                <a:latin typeface="Garamond" panose="02020404030301010803" pitchFamily="18" charset="0"/>
              </a:rPr>
              <a:t>Competenza alfabetica funzionale</a:t>
            </a:r>
          </a:p>
        </p:txBody>
      </p:sp>
      <p:sp>
        <p:nvSpPr>
          <p:cNvPr id="18" name="Rettangolo arrotondato 17"/>
          <p:cNvSpPr/>
          <p:nvPr/>
        </p:nvSpPr>
        <p:spPr>
          <a:xfrm>
            <a:off x="2758048" y="711204"/>
            <a:ext cx="1573001" cy="605117"/>
          </a:xfrm>
          <a:prstGeom prst="roundRect">
            <a:avLst/>
          </a:prstGeom>
          <a:solidFill>
            <a:schemeClr val="accent4">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b="1" dirty="0">
                <a:solidFill>
                  <a:prstClr val="black"/>
                </a:solidFill>
                <a:latin typeface="Garamond" panose="02020404030301010803" pitchFamily="18" charset="0"/>
              </a:rPr>
              <a:t>Competenza multilinguistica </a:t>
            </a:r>
          </a:p>
        </p:txBody>
      </p:sp>
      <p:sp>
        <p:nvSpPr>
          <p:cNvPr id="19" name="Rettangolo arrotondato 18"/>
          <p:cNvSpPr/>
          <p:nvPr/>
        </p:nvSpPr>
        <p:spPr>
          <a:xfrm>
            <a:off x="2745035" y="1403651"/>
            <a:ext cx="1573001" cy="897080"/>
          </a:xfrm>
          <a:prstGeom prst="roundRect">
            <a:avLst/>
          </a:prstGeom>
          <a:solidFill>
            <a:schemeClr val="accent4">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b="1" dirty="0">
                <a:solidFill>
                  <a:prstClr val="black"/>
                </a:solidFill>
                <a:latin typeface="Garamond" panose="02020404030301010803" pitchFamily="18" charset="0"/>
              </a:rPr>
              <a:t>Competenza matematica e competenza in scienze, tecnologie  e ingegneria </a:t>
            </a:r>
          </a:p>
        </p:txBody>
      </p:sp>
      <p:sp>
        <p:nvSpPr>
          <p:cNvPr id="21" name="Rettangolo arrotondato 20"/>
          <p:cNvSpPr/>
          <p:nvPr/>
        </p:nvSpPr>
        <p:spPr>
          <a:xfrm>
            <a:off x="2758047" y="2391410"/>
            <a:ext cx="1573001" cy="539267"/>
          </a:xfrm>
          <a:prstGeom prst="roundRect">
            <a:avLst/>
          </a:prstGeom>
          <a:solidFill>
            <a:schemeClr val="accent4">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b="1" dirty="0">
                <a:solidFill>
                  <a:prstClr val="black"/>
                </a:solidFill>
                <a:latin typeface="Garamond" panose="02020404030301010803" pitchFamily="18" charset="0"/>
              </a:rPr>
              <a:t>Competenza digitale </a:t>
            </a:r>
          </a:p>
        </p:txBody>
      </p:sp>
      <p:sp>
        <p:nvSpPr>
          <p:cNvPr id="22" name="Rettangolo arrotondato 21"/>
          <p:cNvSpPr/>
          <p:nvPr/>
        </p:nvSpPr>
        <p:spPr>
          <a:xfrm>
            <a:off x="2739103" y="3010162"/>
            <a:ext cx="1552600" cy="828147"/>
          </a:xfrm>
          <a:prstGeom prst="roundRect">
            <a:avLst/>
          </a:prstGeom>
          <a:solidFill>
            <a:schemeClr val="accent4">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b="1" dirty="0">
                <a:solidFill>
                  <a:prstClr val="black"/>
                </a:solidFill>
                <a:latin typeface="Garamond" panose="02020404030301010803" pitchFamily="18" charset="0"/>
              </a:rPr>
              <a:t>Competenza personale, sociale e capacità di imparare a imparare</a:t>
            </a:r>
          </a:p>
        </p:txBody>
      </p:sp>
      <p:sp>
        <p:nvSpPr>
          <p:cNvPr id="23" name="Rettangolo arrotondato 22"/>
          <p:cNvSpPr/>
          <p:nvPr/>
        </p:nvSpPr>
        <p:spPr>
          <a:xfrm>
            <a:off x="2733665" y="3926017"/>
            <a:ext cx="1563476" cy="605117"/>
          </a:xfrm>
          <a:prstGeom prst="roundRect">
            <a:avLst/>
          </a:prstGeom>
          <a:solidFill>
            <a:schemeClr val="accent4">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b="1" dirty="0" smtClean="0">
                <a:solidFill>
                  <a:prstClr val="black"/>
                </a:solidFill>
                <a:latin typeface="Garamond" panose="02020404030301010803" pitchFamily="18" charset="0"/>
              </a:rPr>
              <a:t>Competenza</a:t>
            </a:r>
          </a:p>
          <a:p>
            <a:pPr algn="ctr"/>
            <a:r>
              <a:rPr lang="it-IT" sz="1100" b="1" dirty="0" smtClean="0">
                <a:solidFill>
                  <a:prstClr val="black"/>
                </a:solidFill>
                <a:latin typeface="Garamond" panose="02020404030301010803" pitchFamily="18" charset="0"/>
              </a:rPr>
              <a:t> </a:t>
            </a:r>
            <a:r>
              <a:rPr lang="it-IT" sz="1100" b="1" dirty="0">
                <a:solidFill>
                  <a:prstClr val="black"/>
                </a:solidFill>
                <a:latin typeface="Garamond" panose="02020404030301010803" pitchFamily="18" charset="0"/>
              </a:rPr>
              <a:t>in materia </a:t>
            </a:r>
            <a:r>
              <a:rPr lang="it-IT" sz="1100" b="1" dirty="0" smtClean="0">
                <a:solidFill>
                  <a:prstClr val="black"/>
                </a:solidFill>
                <a:latin typeface="Garamond" panose="02020404030301010803" pitchFamily="18" charset="0"/>
              </a:rPr>
              <a:t>di cittadinanza</a:t>
            </a:r>
            <a:endParaRPr lang="it-IT" sz="1100" b="1" dirty="0">
              <a:solidFill>
                <a:prstClr val="black"/>
              </a:solidFill>
              <a:latin typeface="Garamond" panose="02020404030301010803" pitchFamily="18" charset="0"/>
            </a:endParaRPr>
          </a:p>
        </p:txBody>
      </p:sp>
      <p:sp>
        <p:nvSpPr>
          <p:cNvPr id="24" name="Rettangolo arrotondato 23"/>
          <p:cNvSpPr/>
          <p:nvPr/>
        </p:nvSpPr>
        <p:spPr>
          <a:xfrm>
            <a:off x="2727825" y="4607575"/>
            <a:ext cx="1563476" cy="499286"/>
          </a:xfrm>
          <a:prstGeom prst="roundRect">
            <a:avLst/>
          </a:prstGeom>
          <a:solidFill>
            <a:schemeClr val="accent4">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b="1" dirty="0">
                <a:solidFill>
                  <a:prstClr val="black"/>
                </a:solidFill>
                <a:latin typeface="Garamond" panose="02020404030301010803" pitchFamily="18" charset="0"/>
              </a:rPr>
              <a:t>Competenza imprenditoriale </a:t>
            </a:r>
          </a:p>
        </p:txBody>
      </p:sp>
      <p:sp>
        <p:nvSpPr>
          <p:cNvPr id="25" name="Rettangolo arrotondato 24"/>
          <p:cNvSpPr/>
          <p:nvPr/>
        </p:nvSpPr>
        <p:spPr>
          <a:xfrm>
            <a:off x="2767572" y="5251193"/>
            <a:ext cx="1563476" cy="818962"/>
          </a:xfrm>
          <a:prstGeom prst="roundRect">
            <a:avLst/>
          </a:prstGeom>
          <a:solidFill>
            <a:schemeClr val="accent4">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b="1" dirty="0" smtClean="0">
                <a:solidFill>
                  <a:prstClr val="black"/>
                </a:solidFill>
                <a:latin typeface="Garamond" panose="02020404030301010803" pitchFamily="18" charset="0"/>
              </a:rPr>
              <a:t>Competenza</a:t>
            </a:r>
          </a:p>
          <a:p>
            <a:pPr algn="ctr"/>
            <a:r>
              <a:rPr lang="it-IT" sz="1100" b="1" dirty="0" smtClean="0">
                <a:solidFill>
                  <a:prstClr val="black"/>
                </a:solidFill>
                <a:latin typeface="Garamond" panose="02020404030301010803" pitchFamily="18" charset="0"/>
              </a:rPr>
              <a:t> </a:t>
            </a:r>
            <a:r>
              <a:rPr lang="it-IT" sz="1100" b="1" dirty="0">
                <a:solidFill>
                  <a:prstClr val="black"/>
                </a:solidFill>
                <a:latin typeface="Garamond" panose="02020404030301010803" pitchFamily="18" charset="0"/>
              </a:rPr>
              <a:t>in materia di consapevolezza ed espressione culturali</a:t>
            </a:r>
          </a:p>
        </p:txBody>
      </p:sp>
      <p:sp>
        <p:nvSpPr>
          <p:cNvPr id="51" name="Rettangolo arrotondato 50"/>
          <p:cNvSpPr/>
          <p:nvPr/>
        </p:nvSpPr>
        <p:spPr>
          <a:xfrm>
            <a:off x="4916034" y="86122"/>
            <a:ext cx="1245582" cy="507694"/>
          </a:xfrm>
          <a:prstGeom prst="roundRect">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000" dirty="0">
                <a:solidFill>
                  <a:prstClr val="black"/>
                </a:solidFill>
                <a:latin typeface="Garamond" panose="02020404030301010803" pitchFamily="18" charset="0"/>
              </a:rPr>
              <a:t>I DISCORSI E LE </a:t>
            </a:r>
            <a:r>
              <a:rPr lang="it-IT" sz="1000" dirty="0" smtClean="0">
                <a:solidFill>
                  <a:prstClr val="black"/>
                </a:solidFill>
                <a:latin typeface="Garamond" panose="02020404030301010803" pitchFamily="18" charset="0"/>
              </a:rPr>
              <a:t>PAROLE </a:t>
            </a:r>
          </a:p>
          <a:p>
            <a:pPr algn="ctr"/>
            <a:r>
              <a:rPr lang="it-IT" sz="1000" dirty="0" smtClean="0">
                <a:solidFill>
                  <a:prstClr val="black"/>
                </a:solidFill>
                <a:latin typeface="Garamond" panose="02020404030301010803" pitchFamily="18" charset="0"/>
              </a:rPr>
              <a:t>Scuola dell’Infanzia</a:t>
            </a:r>
            <a:endParaRPr lang="it-IT" sz="1000" dirty="0">
              <a:solidFill>
                <a:prstClr val="black"/>
              </a:solidFill>
              <a:latin typeface="Garamond" panose="02020404030301010803" pitchFamily="18" charset="0"/>
            </a:endParaRPr>
          </a:p>
        </p:txBody>
      </p:sp>
      <p:sp>
        <p:nvSpPr>
          <p:cNvPr id="53" name="Rettangolo arrotondato 52"/>
          <p:cNvSpPr/>
          <p:nvPr/>
        </p:nvSpPr>
        <p:spPr>
          <a:xfrm>
            <a:off x="6568409" y="77557"/>
            <a:ext cx="1011772" cy="485508"/>
          </a:xfrm>
          <a:prstGeom prst="roundRect">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000" dirty="0">
                <a:solidFill>
                  <a:prstClr val="black"/>
                </a:solidFill>
                <a:latin typeface="Garamond" panose="02020404030301010803" pitchFamily="18" charset="0"/>
              </a:rPr>
              <a:t>ITALIANO </a:t>
            </a:r>
            <a:endParaRPr lang="it-IT" sz="1000" dirty="0" smtClean="0">
              <a:solidFill>
                <a:prstClr val="black"/>
              </a:solidFill>
              <a:latin typeface="Garamond" panose="02020404030301010803" pitchFamily="18" charset="0"/>
            </a:endParaRPr>
          </a:p>
          <a:p>
            <a:pPr algn="ctr"/>
            <a:r>
              <a:rPr lang="it-IT" sz="1000" dirty="0" smtClean="0">
                <a:solidFill>
                  <a:prstClr val="black"/>
                </a:solidFill>
                <a:latin typeface="Garamond" panose="02020404030301010803" pitchFamily="18" charset="0"/>
              </a:rPr>
              <a:t>Scuola </a:t>
            </a:r>
            <a:r>
              <a:rPr lang="it-IT" sz="1000" dirty="0">
                <a:solidFill>
                  <a:prstClr val="black"/>
                </a:solidFill>
                <a:latin typeface="Garamond" panose="02020404030301010803" pitchFamily="18" charset="0"/>
              </a:rPr>
              <a:t>Primaria e </a:t>
            </a:r>
            <a:r>
              <a:rPr lang="it-IT" sz="1000" dirty="0" smtClean="0">
                <a:solidFill>
                  <a:prstClr val="black"/>
                </a:solidFill>
                <a:latin typeface="Garamond" panose="02020404030301010803" pitchFamily="18" charset="0"/>
              </a:rPr>
              <a:t>Secondaria</a:t>
            </a:r>
            <a:endParaRPr lang="it-IT" sz="1000" dirty="0">
              <a:solidFill>
                <a:prstClr val="black"/>
              </a:solidFill>
              <a:latin typeface="Garamond" panose="02020404030301010803" pitchFamily="18" charset="0"/>
            </a:endParaRPr>
          </a:p>
        </p:txBody>
      </p:sp>
      <p:sp>
        <p:nvSpPr>
          <p:cNvPr id="55" name="Rettangolo arrotondato 54"/>
          <p:cNvSpPr/>
          <p:nvPr/>
        </p:nvSpPr>
        <p:spPr>
          <a:xfrm>
            <a:off x="4948974" y="753623"/>
            <a:ext cx="1244389" cy="494375"/>
          </a:xfrm>
          <a:prstGeom prst="roundRect">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000" dirty="0">
                <a:solidFill>
                  <a:prstClr val="black"/>
                </a:solidFill>
                <a:latin typeface="Garamond" panose="02020404030301010803" pitchFamily="18" charset="0"/>
              </a:rPr>
              <a:t>I DISCORSI E LE </a:t>
            </a:r>
            <a:r>
              <a:rPr lang="it-IT" sz="1000" dirty="0" smtClean="0">
                <a:solidFill>
                  <a:prstClr val="black"/>
                </a:solidFill>
                <a:latin typeface="Garamond" panose="02020404030301010803" pitchFamily="18" charset="0"/>
              </a:rPr>
              <a:t>PAROLE</a:t>
            </a:r>
          </a:p>
          <a:p>
            <a:pPr algn="ctr"/>
            <a:r>
              <a:rPr lang="it-IT" sz="1000" dirty="0" smtClean="0">
                <a:solidFill>
                  <a:prstClr val="black"/>
                </a:solidFill>
                <a:latin typeface="Garamond" panose="02020404030301010803" pitchFamily="18" charset="0"/>
              </a:rPr>
              <a:t> </a:t>
            </a:r>
            <a:r>
              <a:rPr lang="it-IT" sz="1000" dirty="0">
                <a:solidFill>
                  <a:prstClr val="black"/>
                </a:solidFill>
                <a:latin typeface="Garamond" panose="02020404030301010803" pitchFamily="18" charset="0"/>
              </a:rPr>
              <a:t>Scuola dell’Infanzia</a:t>
            </a:r>
          </a:p>
        </p:txBody>
      </p:sp>
      <p:sp>
        <p:nvSpPr>
          <p:cNvPr id="60" name="Rettangolo arrotondato 59"/>
          <p:cNvSpPr/>
          <p:nvPr/>
        </p:nvSpPr>
        <p:spPr>
          <a:xfrm>
            <a:off x="6581304" y="677217"/>
            <a:ext cx="2024491" cy="621840"/>
          </a:xfrm>
          <a:prstGeom prst="roundRect">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000" dirty="0" smtClean="0">
              <a:solidFill>
                <a:prstClr val="black"/>
              </a:solidFill>
              <a:latin typeface="Garamond" panose="02020404030301010803" pitchFamily="18" charset="0"/>
            </a:endParaRPr>
          </a:p>
          <a:p>
            <a:pPr algn="ctr"/>
            <a:r>
              <a:rPr lang="it-IT" sz="1000" dirty="0" smtClean="0">
                <a:solidFill>
                  <a:prstClr val="black"/>
                </a:solidFill>
                <a:latin typeface="Garamond" panose="02020404030301010803" pitchFamily="18" charset="0"/>
              </a:rPr>
              <a:t>LINGUA INGLESE </a:t>
            </a:r>
            <a:endParaRPr lang="it-IT" sz="1000" dirty="0">
              <a:solidFill>
                <a:prstClr val="black"/>
              </a:solidFill>
              <a:latin typeface="Garamond" panose="02020404030301010803" pitchFamily="18" charset="0"/>
            </a:endParaRPr>
          </a:p>
          <a:p>
            <a:pPr algn="ctr"/>
            <a:r>
              <a:rPr lang="it-IT" sz="1000" dirty="0" smtClean="0">
                <a:solidFill>
                  <a:prstClr val="black"/>
                </a:solidFill>
                <a:latin typeface="Garamond" panose="02020404030301010803" pitchFamily="18" charset="0"/>
              </a:rPr>
              <a:t>Scuola </a:t>
            </a:r>
            <a:r>
              <a:rPr lang="it-IT" sz="1000" dirty="0">
                <a:solidFill>
                  <a:prstClr val="black"/>
                </a:solidFill>
                <a:latin typeface="Garamond" panose="02020404030301010803" pitchFamily="18" charset="0"/>
              </a:rPr>
              <a:t>Primaria e </a:t>
            </a:r>
            <a:r>
              <a:rPr lang="it-IT" sz="1000" dirty="0" smtClean="0">
                <a:solidFill>
                  <a:prstClr val="black"/>
                </a:solidFill>
                <a:latin typeface="Garamond" panose="02020404030301010803" pitchFamily="18" charset="0"/>
              </a:rPr>
              <a:t>Secondaria</a:t>
            </a:r>
          </a:p>
          <a:p>
            <a:pPr lvl="0" algn="ctr"/>
            <a:r>
              <a:rPr lang="it-IT" sz="800" dirty="0" smtClean="0">
                <a:solidFill>
                  <a:prstClr val="black"/>
                </a:solidFill>
                <a:latin typeface="Garamond" panose="02020404030301010803" pitchFamily="18" charset="0"/>
              </a:rPr>
              <a:t> SECONDA LINGUA </a:t>
            </a:r>
            <a:r>
              <a:rPr lang="it-IT" sz="800" dirty="0">
                <a:solidFill>
                  <a:prstClr val="black"/>
                </a:solidFill>
                <a:latin typeface="Garamond" panose="02020404030301010803" pitchFamily="18" charset="0"/>
              </a:rPr>
              <a:t>COMUNITARIA</a:t>
            </a:r>
          </a:p>
          <a:p>
            <a:pPr lvl="0" algn="ctr"/>
            <a:r>
              <a:rPr lang="it-IT" sz="800" dirty="0">
                <a:solidFill>
                  <a:prstClr val="black"/>
                </a:solidFill>
                <a:latin typeface="Garamond" panose="02020404030301010803" pitchFamily="18" charset="0"/>
              </a:rPr>
              <a:t>Scuola Secondaria </a:t>
            </a:r>
          </a:p>
          <a:p>
            <a:pPr algn="ctr"/>
            <a:endParaRPr lang="it-IT" sz="1000" dirty="0">
              <a:solidFill>
                <a:prstClr val="black"/>
              </a:solidFill>
              <a:latin typeface="Garamond" panose="02020404030301010803" pitchFamily="18" charset="0"/>
            </a:endParaRPr>
          </a:p>
        </p:txBody>
      </p:sp>
      <p:sp>
        <p:nvSpPr>
          <p:cNvPr id="64" name="Rettangolo arrotondato 63"/>
          <p:cNvSpPr/>
          <p:nvPr/>
        </p:nvSpPr>
        <p:spPr>
          <a:xfrm>
            <a:off x="4937057" y="1461731"/>
            <a:ext cx="1299426" cy="624261"/>
          </a:xfrm>
          <a:prstGeom prst="roundRect">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000" dirty="0">
                <a:solidFill>
                  <a:prstClr val="black"/>
                </a:solidFill>
                <a:latin typeface="Garamond" panose="02020404030301010803" pitchFamily="18" charset="0"/>
              </a:rPr>
              <a:t>LA CONOSCENZA DEL </a:t>
            </a:r>
            <a:r>
              <a:rPr lang="it-IT" sz="1000" dirty="0" smtClean="0">
                <a:solidFill>
                  <a:prstClr val="black"/>
                </a:solidFill>
                <a:latin typeface="Garamond" panose="02020404030301010803" pitchFamily="18" charset="0"/>
              </a:rPr>
              <a:t>MONDO</a:t>
            </a:r>
          </a:p>
          <a:p>
            <a:pPr algn="ctr"/>
            <a:r>
              <a:rPr lang="it-IT" sz="1000" dirty="0" smtClean="0">
                <a:solidFill>
                  <a:prstClr val="black"/>
                </a:solidFill>
                <a:latin typeface="Garamond" panose="02020404030301010803" pitchFamily="18" charset="0"/>
              </a:rPr>
              <a:t>Scuola </a:t>
            </a:r>
            <a:r>
              <a:rPr lang="it-IT" sz="1000" dirty="0">
                <a:solidFill>
                  <a:prstClr val="black"/>
                </a:solidFill>
                <a:latin typeface="Garamond" panose="02020404030301010803" pitchFamily="18" charset="0"/>
              </a:rPr>
              <a:t>dell’Infanzia</a:t>
            </a:r>
          </a:p>
        </p:txBody>
      </p:sp>
      <p:sp>
        <p:nvSpPr>
          <p:cNvPr id="66" name="Rettangolo arrotondato 65"/>
          <p:cNvSpPr/>
          <p:nvPr/>
        </p:nvSpPr>
        <p:spPr>
          <a:xfrm>
            <a:off x="6651734" y="1474709"/>
            <a:ext cx="1684377" cy="622843"/>
          </a:xfrm>
          <a:prstGeom prst="roundRect">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000" dirty="0" smtClean="0">
              <a:solidFill>
                <a:prstClr val="black"/>
              </a:solidFill>
              <a:latin typeface="Garamond" panose="02020404030301010803" pitchFamily="18" charset="0"/>
            </a:endParaRPr>
          </a:p>
          <a:p>
            <a:pPr algn="ctr"/>
            <a:r>
              <a:rPr lang="it-IT" sz="1000" dirty="0" smtClean="0">
                <a:solidFill>
                  <a:prstClr val="black"/>
                </a:solidFill>
                <a:latin typeface="Garamond" panose="02020404030301010803" pitchFamily="18" charset="0"/>
              </a:rPr>
              <a:t>MATEMATICA </a:t>
            </a:r>
          </a:p>
          <a:p>
            <a:pPr algn="ctr"/>
            <a:r>
              <a:rPr lang="it-IT" sz="1000" dirty="0" smtClean="0">
                <a:solidFill>
                  <a:prstClr val="black"/>
                </a:solidFill>
                <a:latin typeface="Garamond" panose="02020404030301010803" pitchFamily="18" charset="0"/>
              </a:rPr>
              <a:t>SCIENZE </a:t>
            </a:r>
          </a:p>
          <a:p>
            <a:pPr algn="ctr"/>
            <a:r>
              <a:rPr lang="it-IT" sz="1000" dirty="0" smtClean="0">
                <a:solidFill>
                  <a:prstClr val="black"/>
                </a:solidFill>
                <a:latin typeface="Garamond" panose="02020404030301010803" pitchFamily="18" charset="0"/>
              </a:rPr>
              <a:t>TECNOLOGIA </a:t>
            </a:r>
          </a:p>
          <a:p>
            <a:pPr algn="ctr"/>
            <a:r>
              <a:rPr lang="it-IT" sz="1000" dirty="0" smtClean="0">
                <a:solidFill>
                  <a:prstClr val="black"/>
                </a:solidFill>
                <a:latin typeface="Garamond" panose="02020404030301010803" pitchFamily="18" charset="0"/>
              </a:rPr>
              <a:t>Scuola </a:t>
            </a:r>
            <a:r>
              <a:rPr lang="it-IT" sz="1000" dirty="0">
                <a:solidFill>
                  <a:prstClr val="black"/>
                </a:solidFill>
                <a:latin typeface="Garamond" panose="02020404030301010803" pitchFamily="18" charset="0"/>
              </a:rPr>
              <a:t>Primaria e </a:t>
            </a:r>
            <a:r>
              <a:rPr lang="it-IT" sz="1000" dirty="0" smtClean="0">
                <a:solidFill>
                  <a:prstClr val="black"/>
                </a:solidFill>
                <a:latin typeface="Garamond" panose="02020404030301010803" pitchFamily="18" charset="0"/>
              </a:rPr>
              <a:t>Secondaria</a:t>
            </a:r>
            <a:endParaRPr lang="it-IT" sz="1000" dirty="0">
              <a:solidFill>
                <a:prstClr val="black"/>
              </a:solidFill>
              <a:latin typeface="Garamond" panose="02020404030301010803" pitchFamily="18" charset="0"/>
            </a:endParaRPr>
          </a:p>
          <a:p>
            <a:pPr algn="ctr"/>
            <a:endParaRPr lang="it-IT" sz="1000" dirty="0">
              <a:solidFill>
                <a:prstClr val="black"/>
              </a:solidFill>
              <a:latin typeface="Garamond" panose="02020404030301010803" pitchFamily="18" charset="0"/>
            </a:endParaRPr>
          </a:p>
        </p:txBody>
      </p:sp>
      <p:sp>
        <p:nvSpPr>
          <p:cNvPr id="68" name="Rettangolo arrotondato 67"/>
          <p:cNvSpPr/>
          <p:nvPr/>
        </p:nvSpPr>
        <p:spPr>
          <a:xfrm>
            <a:off x="4967668" y="2358726"/>
            <a:ext cx="2179180" cy="667426"/>
          </a:xfrm>
          <a:prstGeom prst="roundRect">
            <a:avLst>
              <a:gd name="adj" fmla="val 20865"/>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000" dirty="0">
                <a:solidFill>
                  <a:prstClr val="black"/>
                </a:solidFill>
                <a:latin typeface="Garamond" panose="02020404030301010803" pitchFamily="18" charset="0"/>
              </a:rPr>
              <a:t>IMMAGINI SUONI E </a:t>
            </a:r>
            <a:r>
              <a:rPr lang="it-IT" sz="1000" dirty="0" smtClean="0">
                <a:solidFill>
                  <a:prstClr val="black"/>
                </a:solidFill>
                <a:latin typeface="Garamond" panose="02020404030301010803" pitchFamily="18" charset="0"/>
              </a:rPr>
              <a:t>COLORI</a:t>
            </a:r>
          </a:p>
          <a:p>
            <a:pPr algn="ctr"/>
            <a:r>
              <a:rPr lang="it-IT" sz="1000" dirty="0" smtClean="0">
                <a:solidFill>
                  <a:prstClr val="black"/>
                </a:solidFill>
                <a:latin typeface="Garamond" panose="02020404030301010803" pitchFamily="18" charset="0"/>
              </a:rPr>
              <a:t> </a:t>
            </a:r>
            <a:r>
              <a:rPr lang="it-IT" sz="1000" dirty="0">
                <a:solidFill>
                  <a:prstClr val="black"/>
                </a:solidFill>
                <a:latin typeface="Garamond" panose="02020404030301010803" pitchFamily="18" charset="0"/>
              </a:rPr>
              <a:t>I DISCORSI E LE </a:t>
            </a:r>
            <a:r>
              <a:rPr lang="it-IT" sz="1000" dirty="0" smtClean="0">
                <a:solidFill>
                  <a:prstClr val="black"/>
                </a:solidFill>
                <a:latin typeface="Garamond" panose="02020404030301010803" pitchFamily="18" charset="0"/>
              </a:rPr>
              <a:t>PAROLE </a:t>
            </a:r>
          </a:p>
          <a:p>
            <a:pPr algn="ctr"/>
            <a:r>
              <a:rPr lang="it-IT" sz="1000" dirty="0" smtClean="0">
                <a:solidFill>
                  <a:prstClr val="black"/>
                </a:solidFill>
                <a:latin typeface="Garamond" panose="02020404030301010803" pitchFamily="18" charset="0"/>
              </a:rPr>
              <a:t>LA </a:t>
            </a:r>
            <a:r>
              <a:rPr lang="it-IT" sz="1000" dirty="0">
                <a:solidFill>
                  <a:prstClr val="black"/>
                </a:solidFill>
                <a:latin typeface="Garamond" panose="02020404030301010803" pitchFamily="18" charset="0"/>
              </a:rPr>
              <a:t>CONOSCENZA DEL </a:t>
            </a:r>
            <a:r>
              <a:rPr lang="it-IT" sz="1000" dirty="0" smtClean="0">
                <a:solidFill>
                  <a:prstClr val="black"/>
                </a:solidFill>
                <a:latin typeface="Garamond" panose="02020404030301010803" pitchFamily="18" charset="0"/>
              </a:rPr>
              <a:t>MONDO</a:t>
            </a:r>
            <a:endParaRPr lang="it-IT" sz="1000" dirty="0">
              <a:solidFill>
                <a:prstClr val="black"/>
              </a:solidFill>
              <a:latin typeface="Garamond" panose="02020404030301010803" pitchFamily="18" charset="0"/>
            </a:endParaRPr>
          </a:p>
          <a:p>
            <a:pPr algn="ctr"/>
            <a:r>
              <a:rPr lang="it-IT" sz="1000" dirty="0">
                <a:solidFill>
                  <a:prstClr val="black"/>
                </a:solidFill>
                <a:latin typeface="Garamond" panose="02020404030301010803" pitchFamily="18" charset="0"/>
              </a:rPr>
              <a:t>Scuola dell’Infanzia</a:t>
            </a:r>
          </a:p>
        </p:txBody>
      </p:sp>
      <p:sp>
        <p:nvSpPr>
          <p:cNvPr id="69" name="Rettangolo arrotondato 68"/>
          <p:cNvSpPr/>
          <p:nvPr/>
        </p:nvSpPr>
        <p:spPr>
          <a:xfrm>
            <a:off x="7517018" y="2404012"/>
            <a:ext cx="1604993" cy="463988"/>
          </a:xfrm>
          <a:prstGeom prst="roundRect">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000" dirty="0" smtClean="0">
                <a:solidFill>
                  <a:prstClr val="black"/>
                </a:solidFill>
                <a:latin typeface="Garamond" panose="02020404030301010803" pitchFamily="18" charset="0"/>
              </a:rPr>
              <a:t>TUTTE </a:t>
            </a:r>
            <a:r>
              <a:rPr lang="it-IT" sz="1000" dirty="0">
                <a:solidFill>
                  <a:prstClr val="black"/>
                </a:solidFill>
                <a:latin typeface="Garamond" panose="02020404030301010803" pitchFamily="18" charset="0"/>
              </a:rPr>
              <a:t>LE DISCIPLINE </a:t>
            </a:r>
            <a:r>
              <a:rPr lang="it-IT" sz="1000" dirty="0" smtClean="0">
                <a:solidFill>
                  <a:prstClr val="black"/>
                </a:solidFill>
                <a:latin typeface="Garamond" panose="02020404030301010803" pitchFamily="18" charset="0"/>
              </a:rPr>
              <a:t>Scuola </a:t>
            </a:r>
            <a:r>
              <a:rPr lang="it-IT" sz="1000" dirty="0">
                <a:solidFill>
                  <a:prstClr val="black"/>
                </a:solidFill>
                <a:latin typeface="Garamond" panose="02020404030301010803" pitchFamily="18" charset="0"/>
              </a:rPr>
              <a:t>Primaria e Secondaria </a:t>
            </a:r>
          </a:p>
        </p:txBody>
      </p:sp>
      <p:sp>
        <p:nvSpPr>
          <p:cNvPr id="72" name="Rettangolo arrotondato 71"/>
          <p:cNvSpPr/>
          <p:nvPr/>
        </p:nvSpPr>
        <p:spPr>
          <a:xfrm>
            <a:off x="4906747" y="3177566"/>
            <a:ext cx="2096173" cy="449840"/>
          </a:xfrm>
          <a:prstGeom prst="roundRect">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000" dirty="0" smtClean="0">
                <a:solidFill>
                  <a:prstClr val="black"/>
                </a:solidFill>
                <a:latin typeface="Garamond" panose="02020404030301010803" pitchFamily="18" charset="0"/>
              </a:rPr>
              <a:t>TUTTI I CAMPI DI ESPERIENZA</a:t>
            </a:r>
          </a:p>
          <a:p>
            <a:pPr algn="ctr"/>
            <a:r>
              <a:rPr lang="it-IT" sz="1000" dirty="0">
                <a:solidFill>
                  <a:prstClr val="black"/>
                </a:solidFill>
                <a:latin typeface="Garamond" panose="02020404030301010803" pitchFamily="18" charset="0"/>
              </a:rPr>
              <a:t>Scuola </a:t>
            </a:r>
            <a:r>
              <a:rPr lang="it-IT" sz="1000" dirty="0" smtClean="0">
                <a:solidFill>
                  <a:prstClr val="black"/>
                </a:solidFill>
                <a:latin typeface="Garamond" panose="02020404030301010803" pitchFamily="18" charset="0"/>
              </a:rPr>
              <a:t>dell’Infanzia</a:t>
            </a:r>
            <a:endParaRPr lang="it-IT" sz="1000" dirty="0">
              <a:solidFill>
                <a:prstClr val="black"/>
              </a:solidFill>
              <a:latin typeface="Garamond" panose="02020404030301010803" pitchFamily="18" charset="0"/>
            </a:endParaRPr>
          </a:p>
        </p:txBody>
      </p:sp>
      <p:sp>
        <p:nvSpPr>
          <p:cNvPr id="73" name="Rettangolo arrotondato 72"/>
          <p:cNvSpPr/>
          <p:nvPr/>
        </p:nvSpPr>
        <p:spPr>
          <a:xfrm>
            <a:off x="7358097" y="3178381"/>
            <a:ext cx="1739409" cy="378444"/>
          </a:xfrm>
          <a:prstGeom prst="roundRect">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000" dirty="0" smtClean="0">
                <a:solidFill>
                  <a:prstClr val="black"/>
                </a:solidFill>
                <a:latin typeface="Garamond" panose="02020404030301010803" pitchFamily="18" charset="0"/>
              </a:rPr>
              <a:t>TUTTE LE DISCIPLINE </a:t>
            </a:r>
          </a:p>
          <a:p>
            <a:pPr algn="ctr"/>
            <a:r>
              <a:rPr lang="it-IT" sz="1000" dirty="0" smtClean="0">
                <a:solidFill>
                  <a:prstClr val="black"/>
                </a:solidFill>
                <a:latin typeface="Garamond" panose="02020404030301010803" pitchFamily="18" charset="0"/>
              </a:rPr>
              <a:t> </a:t>
            </a:r>
            <a:r>
              <a:rPr lang="it-IT" sz="1000" dirty="0">
                <a:solidFill>
                  <a:prstClr val="black"/>
                </a:solidFill>
                <a:latin typeface="Garamond" panose="02020404030301010803" pitchFamily="18" charset="0"/>
              </a:rPr>
              <a:t>Scuola Primaria e Secondaria </a:t>
            </a:r>
          </a:p>
        </p:txBody>
      </p:sp>
      <p:sp>
        <p:nvSpPr>
          <p:cNvPr id="74" name="Rettangolo arrotondato 73"/>
          <p:cNvSpPr/>
          <p:nvPr/>
        </p:nvSpPr>
        <p:spPr>
          <a:xfrm>
            <a:off x="4924855" y="3789924"/>
            <a:ext cx="1607680" cy="786791"/>
          </a:xfrm>
          <a:prstGeom prst="roundRect">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000" dirty="0">
                <a:solidFill>
                  <a:prstClr val="black"/>
                </a:solidFill>
                <a:latin typeface="Garamond" panose="02020404030301010803" pitchFamily="18" charset="0"/>
              </a:rPr>
              <a:t>EDUCAZIONE </a:t>
            </a:r>
            <a:r>
              <a:rPr lang="it-IT" sz="1000" dirty="0" smtClean="0">
                <a:solidFill>
                  <a:prstClr val="black"/>
                </a:solidFill>
                <a:latin typeface="Garamond" panose="02020404030301010803" pitchFamily="18" charset="0"/>
              </a:rPr>
              <a:t>CIVICA</a:t>
            </a:r>
          </a:p>
          <a:p>
            <a:pPr algn="ctr"/>
            <a:r>
              <a:rPr lang="it-IT" sz="1000" dirty="0">
                <a:solidFill>
                  <a:prstClr val="black"/>
                </a:solidFill>
                <a:latin typeface="Garamond" panose="02020404030301010803" pitchFamily="18" charset="0"/>
              </a:rPr>
              <a:t>TUTTI I CAMPI DI ESPERIENZA</a:t>
            </a:r>
          </a:p>
          <a:p>
            <a:pPr algn="ctr"/>
            <a:r>
              <a:rPr lang="it-IT" sz="1000" dirty="0">
                <a:solidFill>
                  <a:prstClr val="black"/>
                </a:solidFill>
                <a:latin typeface="Garamond" panose="02020404030301010803" pitchFamily="18" charset="0"/>
              </a:rPr>
              <a:t>Scuola </a:t>
            </a:r>
            <a:r>
              <a:rPr lang="it-IT" sz="1000" dirty="0" smtClean="0">
                <a:solidFill>
                  <a:prstClr val="black"/>
                </a:solidFill>
                <a:latin typeface="Garamond" panose="02020404030301010803" pitchFamily="18" charset="0"/>
              </a:rPr>
              <a:t>dell’Infanzia</a:t>
            </a:r>
            <a:endParaRPr lang="it-IT" sz="1000" dirty="0">
              <a:solidFill>
                <a:prstClr val="black"/>
              </a:solidFill>
              <a:latin typeface="Garamond" panose="02020404030301010803" pitchFamily="18" charset="0"/>
            </a:endParaRPr>
          </a:p>
        </p:txBody>
      </p:sp>
      <p:sp>
        <p:nvSpPr>
          <p:cNvPr id="75" name="Rettangolo arrotondato 74"/>
          <p:cNvSpPr/>
          <p:nvPr/>
        </p:nvSpPr>
        <p:spPr>
          <a:xfrm>
            <a:off x="6954974" y="3781808"/>
            <a:ext cx="1888580" cy="779546"/>
          </a:xfrm>
          <a:prstGeom prst="roundRect">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000" dirty="0">
                <a:solidFill>
                  <a:prstClr val="black"/>
                </a:solidFill>
                <a:latin typeface="Garamond" panose="02020404030301010803" pitchFamily="18" charset="0"/>
              </a:rPr>
              <a:t>EDUCAZIONE </a:t>
            </a:r>
            <a:r>
              <a:rPr lang="it-IT" sz="1000" dirty="0" smtClean="0">
                <a:solidFill>
                  <a:prstClr val="black"/>
                </a:solidFill>
                <a:latin typeface="Garamond" panose="02020404030301010803" pitchFamily="18" charset="0"/>
              </a:rPr>
              <a:t>CIVICA</a:t>
            </a:r>
          </a:p>
          <a:p>
            <a:pPr algn="ctr"/>
            <a:r>
              <a:rPr lang="it-IT" sz="1000" dirty="0">
                <a:solidFill>
                  <a:prstClr val="black"/>
                </a:solidFill>
                <a:latin typeface="Garamond" panose="02020404030301010803" pitchFamily="18" charset="0"/>
              </a:rPr>
              <a:t>TUTTE LE DISCIPLINE </a:t>
            </a:r>
          </a:p>
          <a:p>
            <a:pPr algn="ctr"/>
            <a:r>
              <a:rPr lang="it-IT" sz="1000" dirty="0">
                <a:solidFill>
                  <a:prstClr val="black"/>
                </a:solidFill>
                <a:latin typeface="Garamond" panose="02020404030301010803" pitchFamily="18" charset="0"/>
              </a:rPr>
              <a:t> Scuola Primaria e Secondaria </a:t>
            </a:r>
          </a:p>
        </p:txBody>
      </p:sp>
      <p:sp>
        <p:nvSpPr>
          <p:cNvPr id="76" name="Rettangolo arrotondato 75"/>
          <p:cNvSpPr/>
          <p:nvPr/>
        </p:nvSpPr>
        <p:spPr>
          <a:xfrm>
            <a:off x="4935413" y="4689097"/>
            <a:ext cx="1524000" cy="527667"/>
          </a:xfrm>
          <a:prstGeom prst="roundRect">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000" dirty="0" smtClean="0">
                <a:solidFill>
                  <a:prstClr val="black"/>
                </a:solidFill>
                <a:latin typeface="Garamond" panose="02020404030301010803" pitchFamily="18" charset="0"/>
              </a:rPr>
              <a:t>TUTTI I CAMPI DI ESPERIENZA</a:t>
            </a:r>
          </a:p>
          <a:p>
            <a:pPr algn="ctr"/>
            <a:r>
              <a:rPr lang="it-IT" sz="1000" dirty="0">
                <a:solidFill>
                  <a:prstClr val="black"/>
                </a:solidFill>
                <a:latin typeface="Garamond" panose="02020404030301010803" pitchFamily="18" charset="0"/>
              </a:rPr>
              <a:t>Scuola </a:t>
            </a:r>
            <a:r>
              <a:rPr lang="it-IT" sz="1000" dirty="0" smtClean="0">
                <a:solidFill>
                  <a:prstClr val="black"/>
                </a:solidFill>
                <a:latin typeface="Garamond" panose="02020404030301010803" pitchFamily="18" charset="0"/>
              </a:rPr>
              <a:t>dell’Infanzia</a:t>
            </a:r>
            <a:endParaRPr lang="it-IT" sz="1000" dirty="0">
              <a:solidFill>
                <a:prstClr val="black"/>
              </a:solidFill>
              <a:latin typeface="Garamond" panose="02020404030301010803" pitchFamily="18" charset="0"/>
            </a:endParaRPr>
          </a:p>
        </p:txBody>
      </p:sp>
      <p:sp>
        <p:nvSpPr>
          <p:cNvPr id="77" name="Rettangolo arrotondato 76"/>
          <p:cNvSpPr/>
          <p:nvPr/>
        </p:nvSpPr>
        <p:spPr>
          <a:xfrm>
            <a:off x="6865836" y="4687386"/>
            <a:ext cx="1873215" cy="529378"/>
          </a:xfrm>
          <a:prstGeom prst="roundRect">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000" dirty="0" smtClean="0">
              <a:solidFill>
                <a:prstClr val="black"/>
              </a:solidFill>
              <a:latin typeface="Garamond" panose="02020404030301010803" pitchFamily="18" charset="0"/>
            </a:endParaRPr>
          </a:p>
          <a:p>
            <a:pPr algn="ctr"/>
            <a:r>
              <a:rPr lang="it-IT" sz="1000" dirty="0" smtClean="0">
                <a:solidFill>
                  <a:prstClr val="black"/>
                </a:solidFill>
                <a:latin typeface="Garamond" panose="02020404030301010803" pitchFamily="18" charset="0"/>
              </a:rPr>
              <a:t>TUTTE LE DISCIPLINE </a:t>
            </a:r>
          </a:p>
          <a:p>
            <a:pPr algn="ctr"/>
            <a:r>
              <a:rPr lang="it-IT" sz="1000" dirty="0" smtClean="0">
                <a:solidFill>
                  <a:prstClr val="black"/>
                </a:solidFill>
                <a:latin typeface="Garamond" panose="02020404030301010803" pitchFamily="18" charset="0"/>
              </a:rPr>
              <a:t> </a:t>
            </a:r>
            <a:r>
              <a:rPr lang="it-IT" sz="1000" dirty="0">
                <a:solidFill>
                  <a:prstClr val="black"/>
                </a:solidFill>
                <a:latin typeface="Garamond" panose="02020404030301010803" pitchFamily="18" charset="0"/>
              </a:rPr>
              <a:t>Scuola Primaria e </a:t>
            </a:r>
            <a:r>
              <a:rPr lang="it-IT" sz="1000" dirty="0" smtClean="0">
                <a:solidFill>
                  <a:prstClr val="black"/>
                </a:solidFill>
                <a:latin typeface="Garamond" panose="02020404030301010803" pitchFamily="18" charset="0"/>
              </a:rPr>
              <a:t>Secondaria</a:t>
            </a:r>
            <a:endParaRPr lang="it-IT" sz="1000" dirty="0">
              <a:solidFill>
                <a:prstClr val="black"/>
              </a:solidFill>
              <a:latin typeface="Garamond" panose="02020404030301010803" pitchFamily="18" charset="0"/>
            </a:endParaRPr>
          </a:p>
          <a:p>
            <a:pPr algn="ctr"/>
            <a:endParaRPr lang="it-IT" sz="1000" dirty="0">
              <a:solidFill>
                <a:prstClr val="black"/>
              </a:solidFill>
              <a:latin typeface="Garamond" panose="02020404030301010803" pitchFamily="18" charset="0"/>
            </a:endParaRPr>
          </a:p>
        </p:txBody>
      </p:sp>
      <p:cxnSp>
        <p:nvCxnSpPr>
          <p:cNvPr id="9" name="Connettore 1 8"/>
          <p:cNvCxnSpPr>
            <a:stCxn id="2" idx="3"/>
            <a:endCxn id="17" idx="1"/>
          </p:cNvCxnSpPr>
          <p:nvPr/>
        </p:nvCxnSpPr>
        <p:spPr>
          <a:xfrm flipV="1">
            <a:off x="2314410" y="2912737"/>
            <a:ext cx="283628" cy="406392"/>
          </a:xfrm>
          <a:prstGeom prst="line">
            <a:avLst/>
          </a:prstGeom>
          <a:ln w="28575">
            <a:solidFill>
              <a:schemeClr val="accent4"/>
            </a:solidFill>
          </a:ln>
        </p:spPr>
        <p:style>
          <a:lnRef idx="3">
            <a:schemeClr val="dk1"/>
          </a:lnRef>
          <a:fillRef idx="0">
            <a:schemeClr val="dk1"/>
          </a:fillRef>
          <a:effectRef idx="2">
            <a:schemeClr val="dk1"/>
          </a:effectRef>
          <a:fontRef idx="minor">
            <a:schemeClr val="tx1"/>
          </a:fontRef>
        </p:style>
      </p:cxnSp>
      <p:sp>
        <p:nvSpPr>
          <p:cNvPr id="17" name="Parentesi quadra aperta 16"/>
          <p:cNvSpPr/>
          <p:nvPr/>
        </p:nvSpPr>
        <p:spPr>
          <a:xfrm>
            <a:off x="2598038" y="177656"/>
            <a:ext cx="213348" cy="5470162"/>
          </a:xfrm>
          <a:prstGeom prst="leftBracket">
            <a:avLst/>
          </a:prstGeom>
          <a:ln w="28575">
            <a:solidFill>
              <a:schemeClr val="accent4"/>
            </a:solidFill>
          </a:ln>
        </p:spPr>
        <p:style>
          <a:lnRef idx="3">
            <a:schemeClr val="dk1"/>
          </a:lnRef>
          <a:fillRef idx="0">
            <a:schemeClr val="dk1"/>
          </a:fillRef>
          <a:effectRef idx="2">
            <a:schemeClr val="dk1"/>
          </a:effectRef>
          <a:fontRef idx="minor">
            <a:schemeClr val="tx1"/>
          </a:fontRef>
        </p:style>
        <p:txBody>
          <a:bodyPr rtlCol="0" anchor="ctr"/>
          <a:lstStyle/>
          <a:p>
            <a:pPr algn="ctr"/>
            <a:endParaRPr lang="it-IT" dirty="0">
              <a:solidFill>
                <a:srgbClr val="FFC000"/>
              </a:solidFill>
            </a:endParaRPr>
          </a:p>
        </p:txBody>
      </p:sp>
      <p:sp>
        <p:nvSpPr>
          <p:cNvPr id="85" name="Rettangolo arrotondato 84"/>
          <p:cNvSpPr/>
          <p:nvPr/>
        </p:nvSpPr>
        <p:spPr>
          <a:xfrm>
            <a:off x="5024244" y="5258094"/>
            <a:ext cx="1306841" cy="324408"/>
          </a:xfrm>
          <a:prstGeom prst="roundRect">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000" dirty="0" smtClean="0">
                <a:solidFill>
                  <a:prstClr val="black"/>
                </a:solidFill>
                <a:latin typeface="Garamond" panose="02020404030301010803" pitchFamily="18" charset="0"/>
              </a:rPr>
              <a:t>IL SÉ E L’ALTRO</a:t>
            </a:r>
          </a:p>
          <a:p>
            <a:pPr algn="ctr"/>
            <a:r>
              <a:rPr lang="it-IT" sz="1000" dirty="0" smtClean="0">
                <a:solidFill>
                  <a:prstClr val="black"/>
                </a:solidFill>
                <a:latin typeface="Garamond" panose="02020404030301010803" pitchFamily="18" charset="0"/>
              </a:rPr>
              <a:t>Scuola dell’Infanzia</a:t>
            </a:r>
            <a:endParaRPr lang="it-IT" sz="1000" dirty="0">
              <a:solidFill>
                <a:prstClr val="black"/>
              </a:solidFill>
              <a:latin typeface="Garamond" panose="02020404030301010803" pitchFamily="18" charset="0"/>
            </a:endParaRPr>
          </a:p>
        </p:txBody>
      </p:sp>
      <p:sp>
        <p:nvSpPr>
          <p:cNvPr id="86" name="Rettangolo arrotondato 85"/>
          <p:cNvSpPr/>
          <p:nvPr/>
        </p:nvSpPr>
        <p:spPr>
          <a:xfrm>
            <a:off x="5035249" y="5735405"/>
            <a:ext cx="1929906" cy="324408"/>
          </a:xfrm>
          <a:prstGeom prst="roundRect">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000" dirty="0" smtClean="0">
                <a:solidFill>
                  <a:prstClr val="black"/>
                </a:solidFill>
                <a:latin typeface="Garamond" panose="02020404030301010803" pitchFamily="18" charset="0"/>
              </a:rPr>
              <a:t>IMMAGINI SUONI E COLORI</a:t>
            </a:r>
          </a:p>
          <a:p>
            <a:pPr algn="ctr"/>
            <a:r>
              <a:rPr lang="it-IT" sz="1000" dirty="0" smtClean="0">
                <a:solidFill>
                  <a:prstClr val="black"/>
                </a:solidFill>
                <a:latin typeface="Garamond" panose="02020404030301010803" pitchFamily="18" charset="0"/>
              </a:rPr>
              <a:t>Scuola dell’Infanzia</a:t>
            </a:r>
            <a:endParaRPr lang="it-IT" sz="1000" dirty="0">
              <a:solidFill>
                <a:prstClr val="black"/>
              </a:solidFill>
              <a:latin typeface="Garamond" panose="02020404030301010803" pitchFamily="18" charset="0"/>
            </a:endParaRPr>
          </a:p>
        </p:txBody>
      </p:sp>
      <p:sp>
        <p:nvSpPr>
          <p:cNvPr id="87" name="Rettangolo arrotondato 86"/>
          <p:cNvSpPr/>
          <p:nvPr/>
        </p:nvSpPr>
        <p:spPr>
          <a:xfrm>
            <a:off x="5035249" y="6213250"/>
            <a:ext cx="1929906" cy="324408"/>
          </a:xfrm>
          <a:prstGeom prst="roundRect">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000" dirty="0">
                <a:solidFill>
                  <a:prstClr val="black"/>
                </a:solidFill>
                <a:latin typeface="Garamond" panose="02020404030301010803" pitchFamily="18" charset="0"/>
              </a:rPr>
              <a:t>IL CORPO E IL MOVIMENTO Scuola </a:t>
            </a:r>
            <a:r>
              <a:rPr lang="it-IT" sz="1000" dirty="0" smtClean="0">
                <a:solidFill>
                  <a:prstClr val="black"/>
                </a:solidFill>
                <a:latin typeface="Garamond" panose="02020404030301010803" pitchFamily="18" charset="0"/>
              </a:rPr>
              <a:t>dell’Infanzia</a:t>
            </a:r>
            <a:endParaRPr lang="it-IT" sz="1000" dirty="0">
              <a:solidFill>
                <a:prstClr val="black"/>
              </a:solidFill>
              <a:latin typeface="Garamond" panose="02020404030301010803" pitchFamily="18" charset="0"/>
            </a:endParaRPr>
          </a:p>
        </p:txBody>
      </p:sp>
      <p:sp>
        <p:nvSpPr>
          <p:cNvPr id="88" name="Rettangolo arrotondato 87"/>
          <p:cNvSpPr/>
          <p:nvPr/>
        </p:nvSpPr>
        <p:spPr>
          <a:xfrm>
            <a:off x="6760181" y="5247780"/>
            <a:ext cx="1912065" cy="344921"/>
          </a:xfrm>
          <a:prstGeom prst="roundRect">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000" dirty="0" smtClean="0">
                <a:solidFill>
                  <a:prstClr val="black"/>
                </a:solidFill>
                <a:latin typeface="Garamond" panose="02020404030301010803" pitchFamily="18" charset="0"/>
              </a:rPr>
              <a:t>STORIA      GEOGRAFIA </a:t>
            </a:r>
          </a:p>
          <a:p>
            <a:pPr algn="ctr"/>
            <a:r>
              <a:rPr lang="it-IT" sz="1000" dirty="0" smtClean="0">
                <a:solidFill>
                  <a:prstClr val="black"/>
                </a:solidFill>
                <a:latin typeface="Garamond" panose="02020404030301010803" pitchFamily="18" charset="0"/>
              </a:rPr>
              <a:t> </a:t>
            </a:r>
            <a:r>
              <a:rPr lang="it-IT" sz="1000" dirty="0">
                <a:solidFill>
                  <a:prstClr val="black"/>
                </a:solidFill>
                <a:latin typeface="Garamond" panose="02020404030301010803" pitchFamily="18" charset="0"/>
              </a:rPr>
              <a:t>Scuola Primaria e </a:t>
            </a:r>
            <a:r>
              <a:rPr lang="it-IT" sz="1000" dirty="0" smtClean="0">
                <a:solidFill>
                  <a:prstClr val="black"/>
                </a:solidFill>
                <a:latin typeface="Garamond" panose="02020404030301010803" pitchFamily="18" charset="0"/>
              </a:rPr>
              <a:t>Secondaria </a:t>
            </a:r>
            <a:endParaRPr lang="it-IT" sz="1000" dirty="0">
              <a:solidFill>
                <a:prstClr val="black"/>
              </a:solidFill>
              <a:latin typeface="Garamond" panose="02020404030301010803" pitchFamily="18" charset="0"/>
            </a:endParaRPr>
          </a:p>
        </p:txBody>
      </p:sp>
      <p:sp>
        <p:nvSpPr>
          <p:cNvPr id="89" name="Rettangolo arrotondato 88"/>
          <p:cNvSpPr/>
          <p:nvPr/>
        </p:nvSpPr>
        <p:spPr>
          <a:xfrm>
            <a:off x="7255833" y="5683337"/>
            <a:ext cx="1844297" cy="488448"/>
          </a:xfrm>
          <a:prstGeom prst="roundRect">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000" dirty="0" smtClean="0">
                <a:solidFill>
                  <a:prstClr val="black"/>
                </a:solidFill>
                <a:latin typeface="Garamond" panose="02020404030301010803" pitchFamily="18" charset="0"/>
              </a:rPr>
              <a:t>ARTE E IMMAGINE       MUSICA</a:t>
            </a:r>
          </a:p>
          <a:p>
            <a:pPr algn="ctr"/>
            <a:r>
              <a:rPr lang="it-IT" sz="1000" dirty="0" smtClean="0">
                <a:solidFill>
                  <a:prstClr val="black"/>
                </a:solidFill>
                <a:latin typeface="Garamond" panose="02020404030301010803" pitchFamily="18" charset="0"/>
              </a:rPr>
              <a:t> </a:t>
            </a:r>
            <a:r>
              <a:rPr lang="it-IT" sz="1000" dirty="0">
                <a:solidFill>
                  <a:prstClr val="black"/>
                </a:solidFill>
                <a:latin typeface="Garamond" panose="02020404030301010803" pitchFamily="18" charset="0"/>
              </a:rPr>
              <a:t>Scuola Primaria e </a:t>
            </a:r>
            <a:r>
              <a:rPr lang="it-IT" sz="1000" dirty="0" smtClean="0">
                <a:solidFill>
                  <a:prstClr val="black"/>
                </a:solidFill>
                <a:latin typeface="Garamond" panose="02020404030301010803" pitchFamily="18" charset="0"/>
              </a:rPr>
              <a:t>Secondaria </a:t>
            </a:r>
            <a:endParaRPr lang="it-IT" sz="1000" dirty="0">
              <a:solidFill>
                <a:prstClr val="black"/>
              </a:solidFill>
              <a:latin typeface="Garamond" panose="02020404030301010803" pitchFamily="18" charset="0"/>
            </a:endParaRPr>
          </a:p>
        </p:txBody>
      </p:sp>
      <p:sp>
        <p:nvSpPr>
          <p:cNvPr id="90" name="Rettangolo arrotondato 89"/>
          <p:cNvSpPr/>
          <p:nvPr/>
        </p:nvSpPr>
        <p:spPr>
          <a:xfrm>
            <a:off x="7259181" y="6262421"/>
            <a:ext cx="1838325" cy="402064"/>
          </a:xfrm>
          <a:prstGeom prst="roundRect">
            <a:avLst>
              <a:gd name="adj" fmla="val 31361"/>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000" dirty="0" smtClean="0">
                <a:solidFill>
                  <a:prstClr val="black"/>
                </a:solidFill>
                <a:latin typeface="Garamond" panose="02020404030301010803" pitchFamily="18" charset="0"/>
              </a:rPr>
              <a:t>ED. MOTORIA/FISICA</a:t>
            </a:r>
          </a:p>
          <a:p>
            <a:pPr algn="ctr"/>
            <a:r>
              <a:rPr lang="it-IT" sz="1000" dirty="0" smtClean="0">
                <a:solidFill>
                  <a:prstClr val="black"/>
                </a:solidFill>
                <a:latin typeface="Garamond" panose="02020404030301010803" pitchFamily="18" charset="0"/>
              </a:rPr>
              <a:t> </a:t>
            </a:r>
            <a:r>
              <a:rPr lang="it-IT" sz="1000" dirty="0">
                <a:solidFill>
                  <a:prstClr val="black"/>
                </a:solidFill>
                <a:latin typeface="Garamond" panose="02020404030301010803" pitchFamily="18" charset="0"/>
              </a:rPr>
              <a:t>Scuola Primaria e </a:t>
            </a:r>
            <a:r>
              <a:rPr lang="it-IT" sz="1000" dirty="0" smtClean="0">
                <a:solidFill>
                  <a:prstClr val="black"/>
                </a:solidFill>
                <a:latin typeface="Garamond" panose="02020404030301010803" pitchFamily="18" charset="0"/>
              </a:rPr>
              <a:t>Secondaria </a:t>
            </a:r>
            <a:endParaRPr lang="it-IT" sz="1000" dirty="0">
              <a:solidFill>
                <a:prstClr val="black"/>
              </a:solidFill>
              <a:latin typeface="Garamond" panose="02020404030301010803" pitchFamily="18" charset="0"/>
            </a:endParaRPr>
          </a:p>
        </p:txBody>
      </p:sp>
      <p:sp>
        <p:nvSpPr>
          <p:cNvPr id="20" name="Freccia a destra 19"/>
          <p:cNvSpPr/>
          <p:nvPr/>
        </p:nvSpPr>
        <p:spPr>
          <a:xfrm>
            <a:off x="4283533" y="177655"/>
            <a:ext cx="623214" cy="271791"/>
          </a:xfrm>
          <a:prstGeom prst="rightArrow">
            <a:avLst/>
          </a:prstGeom>
          <a:ln>
            <a:noFill/>
          </a:ln>
        </p:spPr>
        <p:style>
          <a:lnRef idx="1">
            <a:schemeClr val="accent4"/>
          </a:lnRef>
          <a:fillRef idx="2">
            <a:schemeClr val="accent4"/>
          </a:fillRef>
          <a:effectRef idx="1">
            <a:schemeClr val="accent4"/>
          </a:effectRef>
          <a:fontRef idx="minor">
            <a:schemeClr val="dk1"/>
          </a:fontRef>
        </p:style>
        <p:txBody>
          <a:bodyPr rtlCol="0" anchor="ctr"/>
          <a:lstStyle/>
          <a:p>
            <a:pPr lvl="0" algn="ctr"/>
            <a:r>
              <a:rPr lang="it-IT" sz="1000" b="1" dirty="0">
                <a:solidFill>
                  <a:prstClr val="black"/>
                </a:solidFill>
                <a:latin typeface="Garamond" panose="02020404030301010803" pitchFamily="18" charset="0"/>
              </a:rPr>
              <a:t>STEM</a:t>
            </a:r>
          </a:p>
        </p:txBody>
      </p:sp>
      <p:cxnSp>
        <p:nvCxnSpPr>
          <p:cNvPr id="27" name="Connettore 2 26"/>
          <p:cNvCxnSpPr>
            <a:stCxn id="51" idx="3"/>
          </p:cNvCxnSpPr>
          <p:nvPr/>
        </p:nvCxnSpPr>
        <p:spPr>
          <a:xfrm>
            <a:off x="6161616" y="339969"/>
            <a:ext cx="401323" cy="0"/>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91" name="Freccia a destra 90"/>
          <p:cNvSpPr/>
          <p:nvPr/>
        </p:nvSpPr>
        <p:spPr>
          <a:xfrm>
            <a:off x="4312199" y="839575"/>
            <a:ext cx="623214" cy="271791"/>
          </a:xfrm>
          <a:prstGeom prst="rightArrow">
            <a:avLst/>
          </a:prstGeom>
          <a:ln>
            <a:noFill/>
          </a:ln>
        </p:spPr>
        <p:style>
          <a:lnRef idx="1">
            <a:schemeClr val="accent4"/>
          </a:lnRef>
          <a:fillRef idx="2">
            <a:schemeClr val="accent4"/>
          </a:fillRef>
          <a:effectRef idx="1">
            <a:schemeClr val="accent4"/>
          </a:effectRef>
          <a:fontRef idx="minor">
            <a:schemeClr val="dk1"/>
          </a:fontRef>
        </p:style>
        <p:txBody>
          <a:bodyPr rtlCol="0" anchor="ctr"/>
          <a:lstStyle/>
          <a:p>
            <a:pPr lvl="0" algn="ctr"/>
            <a:r>
              <a:rPr lang="it-IT" sz="1000" b="1" dirty="0">
                <a:solidFill>
                  <a:prstClr val="black"/>
                </a:solidFill>
                <a:latin typeface="Garamond" panose="02020404030301010803" pitchFamily="18" charset="0"/>
              </a:rPr>
              <a:t>STEM</a:t>
            </a:r>
          </a:p>
        </p:txBody>
      </p:sp>
      <p:cxnSp>
        <p:nvCxnSpPr>
          <p:cNvPr id="92" name="Connettore 2 91"/>
          <p:cNvCxnSpPr/>
          <p:nvPr/>
        </p:nvCxnSpPr>
        <p:spPr>
          <a:xfrm>
            <a:off x="6193363" y="970811"/>
            <a:ext cx="401323" cy="0"/>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93" name="Freccia a destra 92"/>
          <p:cNvSpPr/>
          <p:nvPr/>
        </p:nvSpPr>
        <p:spPr>
          <a:xfrm>
            <a:off x="4312199" y="1637617"/>
            <a:ext cx="623214" cy="271791"/>
          </a:xfrm>
          <a:prstGeom prst="rightArrow">
            <a:avLst/>
          </a:prstGeom>
          <a:ln>
            <a:noFill/>
          </a:ln>
        </p:spPr>
        <p:style>
          <a:lnRef idx="1">
            <a:schemeClr val="accent4"/>
          </a:lnRef>
          <a:fillRef idx="2">
            <a:schemeClr val="accent4"/>
          </a:fillRef>
          <a:effectRef idx="1">
            <a:schemeClr val="accent4"/>
          </a:effectRef>
          <a:fontRef idx="minor">
            <a:schemeClr val="dk1"/>
          </a:fontRef>
        </p:style>
        <p:txBody>
          <a:bodyPr rtlCol="0" anchor="ctr"/>
          <a:lstStyle/>
          <a:p>
            <a:pPr lvl="0" algn="ctr"/>
            <a:r>
              <a:rPr lang="it-IT" sz="1000" b="1" dirty="0">
                <a:solidFill>
                  <a:prstClr val="black"/>
                </a:solidFill>
                <a:latin typeface="Garamond" panose="02020404030301010803" pitchFamily="18" charset="0"/>
              </a:rPr>
              <a:t>STEM</a:t>
            </a:r>
          </a:p>
        </p:txBody>
      </p:sp>
      <p:cxnSp>
        <p:nvCxnSpPr>
          <p:cNvPr id="94" name="Connettore 2 93"/>
          <p:cNvCxnSpPr/>
          <p:nvPr/>
        </p:nvCxnSpPr>
        <p:spPr>
          <a:xfrm>
            <a:off x="6236483" y="1757471"/>
            <a:ext cx="401323" cy="0"/>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95" name="Freccia a destra 94"/>
          <p:cNvSpPr/>
          <p:nvPr/>
        </p:nvSpPr>
        <p:spPr>
          <a:xfrm>
            <a:off x="4331048" y="2568948"/>
            <a:ext cx="623214" cy="271791"/>
          </a:xfrm>
          <a:prstGeom prst="rightArrow">
            <a:avLst/>
          </a:prstGeom>
          <a:ln>
            <a:noFill/>
          </a:ln>
        </p:spPr>
        <p:style>
          <a:lnRef idx="1">
            <a:schemeClr val="accent4"/>
          </a:lnRef>
          <a:fillRef idx="2">
            <a:schemeClr val="accent4"/>
          </a:fillRef>
          <a:effectRef idx="1">
            <a:schemeClr val="accent4"/>
          </a:effectRef>
          <a:fontRef idx="minor">
            <a:schemeClr val="dk1"/>
          </a:fontRef>
        </p:style>
        <p:txBody>
          <a:bodyPr rtlCol="0" anchor="ctr"/>
          <a:lstStyle/>
          <a:p>
            <a:pPr lvl="0" algn="ctr"/>
            <a:r>
              <a:rPr lang="it-IT" sz="1000" b="1" dirty="0">
                <a:solidFill>
                  <a:prstClr val="black"/>
                </a:solidFill>
                <a:latin typeface="Garamond" panose="02020404030301010803" pitchFamily="18" charset="0"/>
              </a:rPr>
              <a:t>STEM</a:t>
            </a:r>
          </a:p>
        </p:txBody>
      </p:sp>
      <p:cxnSp>
        <p:nvCxnSpPr>
          <p:cNvPr id="96" name="Connettore 2 95"/>
          <p:cNvCxnSpPr/>
          <p:nvPr/>
        </p:nvCxnSpPr>
        <p:spPr>
          <a:xfrm>
            <a:off x="7140246" y="2692439"/>
            <a:ext cx="401323" cy="0"/>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97" name="Freccia a destra 96"/>
          <p:cNvSpPr/>
          <p:nvPr/>
        </p:nvSpPr>
        <p:spPr>
          <a:xfrm>
            <a:off x="4283533" y="3263076"/>
            <a:ext cx="623214" cy="271791"/>
          </a:xfrm>
          <a:prstGeom prst="rightArrow">
            <a:avLst/>
          </a:prstGeom>
          <a:ln>
            <a:noFill/>
          </a:ln>
        </p:spPr>
        <p:style>
          <a:lnRef idx="1">
            <a:schemeClr val="accent4"/>
          </a:lnRef>
          <a:fillRef idx="2">
            <a:schemeClr val="accent4"/>
          </a:fillRef>
          <a:effectRef idx="1">
            <a:schemeClr val="accent4"/>
          </a:effectRef>
          <a:fontRef idx="minor">
            <a:schemeClr val="dk1"/>
          </a:fontRef>
        </p:style>
        <p:txBody>
          <a:bodyPr rtlCol="0" anchor="ctr"/>
          <a:lstStyle/>
          <a:p>
            <a:pPr lvl="0" algn="ctr"/>
            <a:r>
              <a:rPr lang="it-IT" sz="1000" b="1" dirty="0">
                <a:solidFill>
                  <a:prstClr val="black"/>
                </a:solidFill>
                <a:latin typeface="Garamond" panose="02020404030301010803" pitchFamily="18" charset="0"/>
              </a:rPr>
              <a:t>STEM</a:t>
            </a:r>
          </a:p>
        </p:txBody>
      </p:sp>
      <p:cxnSp>
        <p:nvCxnSpPr>
          <p:cNvPr id="98" name="Connettore 2 97"/>
          <p:cNvCxnSpPr/>
          <p:nvPr/>
        </p:nvCxnSpPr>
        <p:spPr>
          <a:xfrm>
            <a:off x="7002920" y="3398971"/>
            <a:ext cx="401323" cy="0"/>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99" name="Freccia a destra 98"/>
          <p:cNvSpPr/>
          <p:nvPr/>
        </p:nvSpPr>
        <p:spPr>
          <a:xfrm>
            <a:off x="4291301" y="4088126"/>
            <a:ext cx="623214" cy="271791"/>
          </a:xfrm>
          <a:prstGeom prst="rightArrow">
            <a:avLst/>
          </a:prstGeom>
          <a:ln>
            <a:noFill/>
          </a:ln>
        </p:spPr>
        <p:style>
          <a:lnRef idx="1">
            <a:schemeClr val="accent4"/>
          </a:lnRef>
          <a:fillRef idx="2">
            <a:schemeClr val="accent4"/>
          </a:fillRef>
          <a:effectRef idx="1">
            <a:schemeClr val="accent4"/>
          </a:effectRef>
          <a:fontRef idx="minor">
            <a:schemeClr val="dk1"/>
          </a:fontRef>
        </p:style>
        <p:txBody>
          <a:bodyPr rtlCol="0" anchor="ctr"/>
          <a:lstStyle/>
          <a:p>
            <a:pPr lvl="0" algn="ctr"/>
            <a:r>
              <a:rPr lang="it-IT" sz="1000" b="1" dirty="0">
                <a:solidFill>
                  <a:prstClr val="black"/>
                </a:solidFill>
                <a:latin typeface="Garamond" panose="02020404030301010803" pitchFamily="18" charset="0"/>
              </a:rPr>
              <a:t>STEM</a:t>
            </a:r>
          </a:p>
        </p:txBody>
      </p:sp>
      <p:cxnSp>
        <p:nvCxnSpPr>
          <p:cNvPr id="100" name="Connettore 2 99"/>
          <p:cNvCxnSpPr/>
          <p:nvPr/>
        </p:nvCxnSpPr>
        <p:spPr>
          <a:xfrm>
            <a:off x="6543093" y="4191933"/>
            <a:ext cx="401323" cy="0"/>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101" name="Freccia a destra 100"/>
          <p:cNvSpPr/>
          <p:nvPr/>
        </p:nvSpPr>
        <p:spPr>
          <a:xfrm>
            <a:off x="4291301" y="4769913"/>
            <a:ext cx="623214" cy="271791"/>
          </a:xfrm>
          <a:prstGeom prst="rightArrow">
            <a:avLst/>
          </a:prstGeom>
          <a:ln>
            <a:noFill/>
          </a:ln>
        </p:spPr>
        <p:style>
          <a:lnRef idx="1">
            <a:schemeClr val="accent4"/>
          </a:lnRef>
          <a:fillRef idx="2">
            <a:schemeClr val="accent4"/>
          </a:fillRef>
          <a:effectRef idx="1">
            <a:schemeClr val="accent4"/>
          </a:effectRef>
          <a:fontRef idx="minor">
            <a:schemeClr val="dk1"/>
          </a:fontRef>
        </p:style>
        <p:txBody>
          <a:bodyPr rtlCol="0" anchor="ctr"/>
          <a:lstStyle/>
          <a:p>
            <a:pPr lvl="0" algn="ctr"/>
            <a:r>
              <a:rPr lang="it-IT" sz="1000" b="1" dirty="0">
                <a:solidFill>
                  <a:prstClr val="black"/>
                </a:solidFill>
                <a:latin typeface="Garamond" panose="02020404030301010803" pitchFamily="18" charset="0"/>
              </a:rPr>
              <a:t>STEM</a:t>
            </a:r>
          </a:p>
        </p:txBody>
      </p:sp>
      <p:cxnSp>
        <p:nvCxnSpPr>
          <p:cNvPr id="102" name="Connettore 2 101"/>
          <p:cNvCxnSpPr/>
          <p:nvPr/>
        </p:nvCxnSpPr>
        <p:spPr>
          <a:xfrm>
            <a:off x="6464513" y="4912919"/>
            <a:ext cx="401323" cy="0"/>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103" name="Freccia a destra 102"/>
          <p:cNvSpPr/>
          <p:nvPr/>
        </p:nvSpPr>
        <p:spPr>
          <a:xfrm>
            <a:off x="4265681" y="5539858"/>
            <a:ext cx="623214" cy="271791"/>
          </a:xfrm>
          <a:prstGeom prst="rightArrow">
            <a:avLst/>
          </a:prstGeom>
          <a:ln>
            <a:noFill/>
          </a:ln>
        </p:spPr>
        <p:style>
          <a:lnRef idx="1">
            <a:schemeClr val="accent4"/>
          </a:lnRef>
          <a:fillRef idx="2">
            <a:schemeClr val="accent4"/>
          </a:fillRef>
          <a:effectRef idx="1">
            <a:schemeClr val="accent4"/>
          </a:effectRef>
          <a:fontRef idx="minor">
            <a:schemeClr val="dk1"/>
          </a:fontRef>
        </p:style>
        <p:txBody>
          <a:bodyPr rtlCol="0" anchor="ctr"/>
          <a:lstStyle/>
          <a:p>
            <a:pPr lvl="0" algn="ctr"/>
            <a:r>
              <a:rPr lang="it-IT" sz="1000" b="1" dirty="0">
                <a:solidFill>
                  <a:prstClr val="black"/>
                </a:solidFill>
                <a:latin typeface="Garamond" panose="02020404030301010803" pitchFamily="18" charset="0"/>
              </a:rPr>
              <a:t>STEM</a:t>
            </a:r>
          </a:p>
        </p:txBody>
      </p:sp>
      <p:sp>
        <p:nvSpPr>
          <p:cNvPr id="39" name="Parentesi quadra aperta 38"/>
          <p:cNvSpPr/>
          <p:nvPr/>
        </p:nvSpPr>
        <p:spPr>
          <a:xfrm>
            <a:off x="4914515" y="5420298"/>
            <a:ext cx="109729" cy="955156"/>
          </a:xfrm>
          <a:prstGeom prst="leftBracket">
            <a:avLst/>
          </a:prstGeom>
          <a:ln>
            <a:solidFill>
              <a:schemeClr val="accent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dirty="0"/>
          </a:p>
        </p:txBody>
      </p:sp>
      <p:cxnSp>
        <p:nvCxnSpPr>
          <p:cNvPr id="104" name="Connettore 2 103"/>
          <p:cNvCxnSpPr/>
          <p:nvPr/>
        </p:nvCxnSpPr>
        <p:spPr>
          <a:xfrm>
            <a:off x="6349214" y="5429283"/>
            <a:ext cx="401323" cy="0"/>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105" name="Connettore 2 104"/>
          <p:cNvCxnSpPr>
            <a:stCxn id="86" idx="3"/>
            <a:endCxn id="89" idx="1"/>
          </p:cNvCxnSpPr>
          <p:nvPr/>
        </p:nvCxnSpPr>
        <p:spPr>
          <a:xfrm>
            <a:off x="6965155" y="5897609"/>
            <a:ext cx="290678" cy="29952"/>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106" name="Connettore 2 105"/>
          <p:cNvCxnSpPr>
            <a:endCxn id="90" idx="1"/>
          </p:cNvCxnSpPr>
          <p:nvPr/>
        </p:nvCxnSpPr>
        <p:spPr>
          <a:xfrm>
            <a:off x="6954974" y="6375454"/>
            <a:ext cx="304207" cy="87999"/>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pic>
        <p:nvPicPr>
          <p:cNvPr id="52" name="Immagine 51">
            <a:hlinkClick r:id="rId2" action="ppaction://hlinksldjump"/>
          </p:cNvPr>
          <p:cNvPicPr>
            <a:picLocks noChangeAspect="1"/>
          </p:cNvPicPr>
          <p:nvPr/>
        </p:nvPicPr>
        <p:blipFill>
          <a:blip r:embed="rId3"/>
          <a:stretch>
            <a:fillRect/>
          </a:stretch>
        </p:blipFill>
        <p:spPr>
          <a:xfrm>
            <a:off x="8017230" y="122509"/>
            <a:ext cx="615782" cy="369469"/>
          </a:xfrm>
          <a:prstGeom prst="rect">
            <a:avLst/>
          </a:prstGeom>
        </p:spPr>
      </p:pic>
    </p:spTree>
    <p:extLst>
      <p:ext uri="{BB962C8B-B14F-4D97-AF65-F5344CB8AC3E}">
        <p14:creationId xmlns:p14="http://schemas.microsoft.com/office/powerpoint/2010/main" val="13934540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714493597"/>
              </p:ext>
            </p:extLst>
          </p:nvPr>
        </p:nvGraphicFramePr>
        <p:xfrm>
          <a:off x="38599" y="23622"/>
          <a:ext cx="9095876" cy="1622101"/>
        </p:xfrm>
        <a:graphic>
          <a:graphicData uri="http://schemas.openxmlformats.org/drawingml/2006/table">
            <a:tbl>
              <a:tblPr firstRow="1" bandRow="1">
                <a:tableStyleId>{00A15C55-8517-42AA-B614-E9B94910E393}</a:tableStyleId>
              </a:tblPr>
              <a:tblGrid>
                <a:gridCol w="9095876"/>
              </a:tblGrid>
              <a:tr h="32976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8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COMPETENZA CHIAVE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8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Descrizione  (Dalla Raccomandazione del Parlamento Europeo e del Consiglio del 22 maggio 2018)</a:t>
                      </a:r>
                    </a:p>
                  </a:txBody>
                  <a:tcPr>
                    <a:solidFill>
                      <a:srgbClr val="FFC000"/>
                    </a:solidFill>
                  </a:tcPr>
                </a:tc>
              </a:tr>
              <a:tr h="404061">
                <a:tc>
                  <a: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it-IT" sz="8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APPROCCIO INTEGRATO STEM </a:t>
                      </a:r>
                      <a:r>
                        <a:rPr kumimoji="0" lang="it-IT" sz="8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(allegato Linee guida STEM – DM 184/2023)</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it-IT" sz="8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COMPETENZE POTENZIATE (descrizione sintetica)</a:t>
                      </a:r>
                    </a:p>
                  </a:txBody>
                  <a:tcPr/>
                </a:tc>
              </a:tr>
              <a:tr h="25050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8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solidFill>
                      <a:schemeClr val="accent4"/>
                    </a:solidFill>
                  </a:tcPr>
                </a:tc>
              </a:tr>
              <a:tr h="25649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8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PROFILO DELLO STUDENTE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8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8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COMPETENZE AL TERMINE DEL PRIMO CICLO DI ISTRUZIONE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8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t>
                      </a:r>
                    </a:p>
                  </a:txBody>
                  <a:tcPr/>
                </a:tc>
              </a:tr>
            </a:tbl>
          </a:graphicData>
        </a:graphic>
      </p:graphicFrame>
      <p:graphicFrame>
        <p:nvGraphicFramePr>
          <p:cNvPr id="3" name="Tabella 2"/>
          <p:cNvGraphicFramePr>
            <a:graphicFrameLocks noGrp="1"/>
          </p:cNvGraphicFramePr>
          <p:nvPr>
            <p:extLst>
              <p:ext uri="{D42A27DB-BD31-4B8C-83A1-F6EECF244321}">
                <p14:modId xmlns:p14="http://schemas.microsoft.com/office/powerpoint/2010/main" val="2824373046"/>
              </p:ext>
            </p:extLst>
          </p:nvPr>
        </p:nvGraphicFramePr>
        <p:xfrm>
          <a:off x="48124" y="1683525"/>
          <a:ext cx="9095876" cy="1127760"/>
        </p:xfrm>
        <a:graphic>
          <a:graphicData uri="http://schemas.openxmlformats.org/drawingml/2006/table">
            <a:tbl>
              <a:tblPr firstRow="1" bandRow="1">
                <a:tableStyleId>{00A15C55-8517-42AA-B614-E9B94910E393}</a:tableStyleId>
              </a:tblPr>
              <a:tblGrid>
                <a:gridCol w="4547938"/>
                <a:gridCol w="4547938"/>
              </a:tblGrid>
              <a:tr h="191459">
                <a:tc gridSpan="2">
                  <a:txBody>
                    <a:bodyPr/>
                    <a:lstStyle/>
                    <a:p>
                      <a:pPr algn="ctr"/>
                      <a:r>
                        <a:rPr lang="it-IT" sz="800" b="1" baseline="0" dirty="0" smtClean="0">
                          <a:solidFill>
                            <a:schemeClr val="tx1"/>
                          </a:solidFill>
                          <a:latin typeface="Garamond" panose="02020404030301010803" pitchFamily="18" charset="0"/>
                        </a:rPr>
                        <a:t>OBIETTIVI GENERALI DEL PROCESSO FORMATIVO</a:t>
                      </a:r>
                    </a:p>
                  </a:txBody>
                  <a:tcPr/>
                </a:tc>
                <a:tc hMerge="1">
                  <a:txBody>
                    <a:bodyPr/>
                    <a:lstStyle/>
                    <a:p>
                      <a:endParaRPr lang="it-IT"/>
                    </a:p>
                  </a:txBody>
                  <a:tcPr/>
                </a:tc>
              </a:tr>
              <a:tr h="254324">
                <a:tc>
                  <a:txBody>
                    <a:bodyPr/>
                    <a:lstStyle/>
                    <a:p>
                      <a:pPr marL="0" marR="0" lvl="0" indent="0" algn="ctr"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it-IT" sz="8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 TERMINE DELLA SCUOLA PRIMARIA</a:t>
                      </a:r>
                    </a:p>
                    <a:p>
                      <a:pPr marL="228600" marR="0" lvl="0" indent="-228600" algn="l" defTabSz="914400" rtl="0" eaLnBrk="1" fontAlgn="auto" latinLnBrk="0" hangingPunct="1">
                        <a:lnSpc>
                          <a:spcPct val="150000"/>
                        </a:lnSpc>
                        <a:spcBef>
                          <a:spcPts val="0"/>
                        </a:spcBef>
                        <a:spcAft>
                          <a:spcPts val="0"/>
                        </a:spcAft>
                        <a:buClrTx/>
                        <a:buSzTx/>
                        <a:buFont typeface="+mj-lt"/>
                        <a:buAutoNum type="arabicPeriod"/>
                        <a:tabLst/>
                        <a:defRPr/>
                      </a:pPr>
                      <a:r>
                        <a:rPr kumimoji="0" lang="it-IT" sz="8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a:t>
                      </a:r>
                    </a:p>
                  </a:txBody>
                  <a:tcPr/>
                </a:tc>
                <a:tc>
                  <a:txBody>
                    <a:bodyPr/>
                    <a:lstStyle/>
                    <a:p>
                      <a:pPr marL="0" marR="0" lvl="0" indent="0" algn="ctr"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it-IT" sz="8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 TERMINE DELLA SCUOLA SECONDARIA DI PRIMO GRADO</a:t>
                      </a:r>
                    </a:p>
                    <a:p>
                      <a:pPr marL="228600" marR="0" lvl="0" indent="-228600" algn="l" defTabSz="914400" rtl="0" eaLnBrk="1" fontAlgn="auto" latinLnBrk="0" hangingPunct="1">
                        <a:lnSpc>
                          <a:spcPct val="150000"/>
                        </a:lnSpc>
                        <a:spcBef>
                          <a:spcPts val="0"/>
                        </a:spcBef>
                        <a:spcAft>
                          <a:spcPts val="0"/>
                        </a:spcAft>
                        <a:buClrTx/>
                        <a:buSzTx/>
                        <a:buFont typeface="+mj-lt"/>
                        <a:buAutoNum type="arabicPeriod"/>
                        <a:tabLst/>
                        <a:defRPr/>
                      </a:pPr>
                      <a:r>
                        <a:rPr kumimoji="0" lang="it-IT" sz="8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t>
                      </a:r>
                    </a:p>
                  </a:txBody>
                  <a:tcPr/>
                </a:tc>
              </a:tr>
              <a:tr h="187712">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8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Scuola Primaria</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8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Dall’all. A modello di certificazione sc. Primaria – DM 14/2024</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8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8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Scuola Secondaria di Primo Grado</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8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Dall’all. B modello di certificazione sc. Secondaria – DM 14/2024</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8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t>
                      </a:r>
                    </a:p>
                  </a:txBody>
                  <a:tcPr/>
                </a:tc>
              </a:tr>
            </a:tbl>
          </a:graphicData>
        </a:graphic>
      </p:graphicFrame>
      <p:graphicFrame>
        <p:nvGraphicFramePr>
          <p:cNvPr id="4" name="Tabella 3"/>
          <p:cNvGraphicFramePr>
            <a:graphicFrameLocks noGrp="1"/>
          </p:cNvGraphicFramePr>
          <p:nvPr>
            <p:extLst>
              <p:ext uri="{D42A27DB-BD31-4B8C-83A1-F6EECF244321}">
                <p14:modId xmlns:p14="http://schemas.microsoft.com/office/powerpoint/2010/main" val="2232521475"/>
              </p:ext>
            </p:extLst>
          </p:nvPr>
        </p:nvGraphicFramePr>
        <p:xfrm>
          <a:off x="42968" y="2803679"/>
          <a:ext cx="9095876" cy="1767840"/>
        </p:xfrm>
        <a:graphic>
          <a:graphicData uri="http://schemas.openxmlformats.org/drawingml/2006/table">
            <a:tbl>
              <a:tblPr firstRow="1" bandRow="1">
                <a:tableStyleId>{00A15C55-8517-42AA-B614-E9B94910E393}</a:tableStyleId>
              </a:tblPr>
              <a:tblGrid>
                <a:gridCol w="354054"/>
                <a:gridCol w="2928135"/>
                <a:gridCol w="2815119"/>
                <a:gridCol w="2998568"/>
              </a:tblGrid>
              <a:tr h="176018">
                <a:tc gridSpan="4">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8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Campo di esperienza:  Scuola dell’Infanzia</a:t>
                      </a:r>
                    </a:p>
                  </a:txBody>
                  <a:tcPr/>
                </a:tc>
                <a:tc hMerge="1">
                  <a:txBody>
                    <a:bodyPr/>
                    <a:lstStyle/>
                    <a:p>
                      <a:endParaRPr lang="it-IT"/>
                    </a:p>
                  </a:txBody>
                  <a:tcPr/>
                </a:tc>
                <a:tc hMerge="1">
                  <a:txBody>
                    <a:bodyPr/>
                    <a:lstStyle/>
                    <a:p>
                      <a:endParaRPr lang="it-IT"/>
                    </a:p>
                  </a:txBody>
                  <a:tcPr/>
                </a:tc>
                <a:tc hMerge="1">
                  <a:txBody>
                    <a:bodyPr/>
                    <a:lstStyle/>
                    <a:p>
                      <a:endParaRPr lang="it-IT"/>
                    </a:p>
                  </a:txBody>
                  <a:tcPr/>
                </a:tc>
              </a:tr>
              <a:tr h="210308">
                <a:tc gridSpan="4">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8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c hMerge="1">
                  <a:txBody>
                    <a:bodyPr/>
                    <a:lstStyle/>
                    <a:p>
                      <a:endParaRPr lang="it-IT"/>
                    </a:p>
                  </a:txBody>
                  <a:tcPr/>
                </a:tc>
              </a:tr>
              <a:tr h="248471">
                <a:tc gridSpan="4">
                  <a:txBody>
                    <a:bodyPr/>
                    <a:lstStyle/>
                    <a:p>
                      <a:pPr algn="ctr">
                        <a:lnSpc>
                          <a:spcPct val="150000"/>
                        </a:lnSpc>
                      </a:pPr>
                      <a:r>
                        <a:rPr lang="it-IT" sz="800" b="1" baseline="0" dirty="0" smtClean="0">
                          <a:latin typeface="Garamond" panose="02020404030301010803" pitchFamily="18" charset="0"/>
                        </a:rPr>
                        <a:t>OBIETTIVI SPECIFICI</a:t>
                      </a:r>
                    </a:p>
                    <a:p>
                      <a:pPr marL="171450" indent="-171450" algn="l">
                        <a:lnSpc>
                          <a:spcPct val="150000"/>
                        </a:lnSpc>
                        <a:buFont typeface="Arial" panose="020B0604020202020204" pitchFamily="34" charset="0"/>
                        <a:buChar char="•"/>
                      </a:pPr>
                      <a:r>
                        <a:rPr lang="it-IT" sz="800" b="1" baseline="0" dirty="0" smtClean="0">
                          <a:latin typeface="Garamond" panose="02020404030301010803" pitchFamily="18" charset="0"/>
                        </a:rPr>
                        <a:t>…</a:t>
                      </a:r>
                    </a:p>
                  </a:txBody>
                  <a:tcPr/>
                </a:tc>
                <a:tc hMerge="1">
                  <a:txBody>
                    <a:bodyPr/>
                    <a:lstStyle/>
                    <a:p>
                      <a:endParaRPr lang="it-IT"/>
                    </a:p>
                  </a:txBody>
                  <a:tcPr/>
                </a:tc>
                <a:tc hMerge="1">
                  <a:txBody>
                    <a:bodyPr/>
                    <a:lstStyle/>
                    <a:p>
                      <a:endParaRPr lang="it-IT"/>
                    </a:p>
                  </a:txBody>
                  <a:tcPr/>
                </a:tc>
                <a:tc hMerge="1">
                  <a:txBody>
                    <a:bodyPr/>
                    <a:lstStyle/>
                    <a:p>
                      <a:endParaRPr lang="it-IT"/>
                    </a:p>
                  </a:txBody>
                  <a:tcPr/>
                </a:tc>
              </a:tr>
              <a:tr h="229484">
                <a:tc>
                  <a:txBody>
                    <a:bodyPr/>
                    <a:lstStyle/>
                    <a:p>
                      <a:pPr algn="ctr">
                        <a:lnSpc>
                          <a:spcPct val="150000"/>
                        </a:lnSpc>
                      </a:pPr>
                      <a:endParaRPr lang="it-IT" sz="8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800" b="1" baseline="0" dirty="0" smtClean="0">
                          <a:latin typeface="Garamond" panose="02020404030301010803" pitchFamily="18" charset="0"/>
                        </a:rPr>
                        <a:t>OBIETTIVI SPECIFICI DI APPRENDIMENO ESSENZIALI IN FORMA OPERATIVA (dai 3 ai 5 anni)</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1447">
                <a:tc>
                  <a:txBody>
                    <a:bodyPr/>
                    <a:lstStyle/>
                    <a:p>
                      <a:pPr algn="l">
                        <a:lnSpc>
                          <a:spcPct val="150000"/>
                        </a:lnSpc>
                      </a:pPr>
                      <a:endParaRPr lang="it-IT" sz="8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800" b="1" baseline="0" dirty="0" smtClean="0">
                          <a:latin typeface="Garamond" panose="02020404030301010803" pitchFamily="18" charset="0"/>
                        </a:rPr>
                        <a:t>Conoscenze</a:t>
                      </a:r>
                    </a:p>
                  </a:txBody>
                  <a:tcPr/>
                </a:tc>
                <a:tc>
                  <a:txBody>
                    <a:bodyPr/>
                    <a:lstStyle/>
                    <a:p>
                      <a:pPr algn="ctr">
                        <a:lnSpc>
                          <a:spcPct val="150000"/>
                        </a:lnSpc>
                      </a:pPr>
                      <a:r>
                        <a:rPr lang="it-IT" sz="800" b="1" baseline="0" dirty="0" smtClean="0">
                          <a:latin typeface="Garamond" panose="02020404030301010803" pitchFamily="18" charset="0"/>
                        </a:rPr>
                        <a:t>Abilità </a:t>
                      </a:r>
                    </a:p>
                  </a:txBody>
                  <a:tcPr/>
                </a:tc>
                <a:tc>
                  <a:txBody>
                    <a:bodyPr/>
                    <a:lstStyle/>
                    <a:p>
                      <a:pPr algn="ctr">
                        <a:lnSpc>
                          <a:spcPct val="150000"/>
                        </a:lnSpc>
                      </a:pPr>
                      <a:r>
                        <a:rPr lang="it-IT" sz="800" b="1" baseline="0" dirty="0" smtClean="0">
                          <a:latin typeface="Garamond" panose="02020404030301010803" pitchFamily="18" charset="0"/>
                        </a:rPr>
                        <a:t>Competenze </a:t>
                      </a:r>
                    </a:p>
                  </a:txBody>
                  <a:tcPr/>
                </a:tc>
              </a:tr>
              <a:tr h="134360">
                <a:tc>
                  <a:txBody>
                    <a:bodyPr/>
                    <a:lstStyle/>
                    <a:p>
                      <a:pPr algn="ctr">
                        <a:lnSpc>
                          <a:spcPct val="150000"/>
                        </a:lnSpc>
                      </a:pPr>
                      <a:endParaRPr lang="it-IT" sz="800" b="1" baseline="0" dirty="0" smtClean="0">
                        <a:latin typeface="Garamond" panose="02020404030301010803" pitchFamily="18" charset="0"/>
                      </a:endParaRP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800" b="1" baseline="0" dirty="0" smtClean="0">
                          <a:latin typeface="Garamond" panose="02020404030301010803" pitchFamily="18" charset="0"/>
                        </a:rPr>
                        <a:t>…</a:t>
                      </a:r>
                    </a:p>
                  </a:txBody>
                  <a:tcPr/>
                </a:tc>
                <a:tc>
                  <a:txBody>
                    <a:bodyPr/>
                    <a:lstStyle/>
                    <a:p>
                      <a:pPr marL="171450" indent="-171450" algn="l">
                        <a:lnSpc>
                          <a:spcPct val="150000"/>
                        </a:lnSpc>
                        <a:buFont typeface="Wingdings" panose="05000000000000000000" pitchFamily="2" charset="2"/>
                        <a:buChar char="ü"/>
                      </a:pPr>
                      <a:r>
                        <a:rPr lang="it-IT" sz="800" b="0" baseline="0" dirty="0" smtClean="0">
                          <a:latin typeface="Garamond" panose="02020404030301010803" pitchFamily="18" charset="0"/>
                        </a:rPr>
                        <a:t> …</a:t>
                      </a:r>
                    </a:p>
                  </a:txBody>
                  <a:tcPr/>
                </a:tc>
                <a:tc>
                  <a:txBody>
                    <a:bodyPr/>
                    <a:lstStyle/>
                    <a:p>
                      <a:pPr marL="171450" indent="-171450" algn="l">
                        <a:lnSpc>
                          <a:spcPct val="150000"/>
                        </a:lnSpc>
                        <a:buFont typeface="Arial" panose="020B0604020202020204" pitchFamily="34" charset="0"/>
                        <a:buChar char="•"/>
                      </a:pPr>
                      <a:r>
                        <a:rPr lang="it-IT" sz="800" b="0" baseline="0" dirty="0" smtClean="0">
                          <a:latin typeface="Garamond" panose="02020404030301010803" pitchFamily="18" charset="0"/>
                        </a:rPr>
                        <a:t>…</a:t>
                      </a:r>
                    </a:p>
                  </a:txBody>
                  <a:tcPr/>
                </a:tc>
              </a:tr>
            </a:tbl>
          </a:graphicData>
        </a:graphic>
      </p:graphicFrame>
      <p:graphicFrame>
        <p:nvGraphicFramePr>
          <p:cNvPr id="5" name="Tabella 4"/>
          <p:cNvGraphicFramePr>
            <a:graphicFrameLocks noGrp="1"/>
          </p:cNvGraphicFramePr>
          <p:nvPr>
            <p:extLst>
              <p:ext uri="{D42A27DB-BD31-4B8C-83A1-F6EECF244321}">
                <p14:modId xmlns:p14="http://schemas.microsoft.com/office/powerpoint/2010/main" val="2754687312"/>
              </p:ext>
            </p:extLst>
          </p:nvPr>
        </p:nvGraphicFramePr>
        <p:xfrm>
          <a:off x="54804" y="4508500"/>
          <a:ext cx="9076344" cy="1341120"/>
        </p:xfrm>
        <a:graphic>
          <a:graphicData uri="http://schemas.openxmlformats.org/drawingml/2006/table">
            <a:tbl>
              <a:tblPr firstRow="1" bandRow="1">
                <a:tableStyleId>{00A15C55-8517-42AA-B614-E9B94910E393}</a:tableStyleId>
              </a:tblPr>
              <a:tblGrid>
                <a:gridCol w="2997061"/>
                <a:gridCol w="2997059"/>
                <a:gridCol w="3082224"/>
              </a:tblGrid>
              <a:tr h="206144">
                <a:tc gridSpan="3">
                  <a:txBody>
                    <a:bodyPr/>
                    <a:lstStyle/>
                    <a:p>
                      <a:pPr algn="ctr"/>
                      <a:r>
                        <a:rPr lang="it-IT" sz="800" b="1" baseline="0" dirty="0" smtClean="0">
                          <a:solidFill>
                            <a:schemeClr val="tx1"/>
                          </a:solidFill>
                          <a:latin typeface="Garamond" panose="02020404030301010803" pitchFamily="18" charset="0"/>
                        </a:rPr>
                        <a:t>DISCIPLINA: Scuola Primaria e Secondaria di Primo Grado</a:t>
                      </a:r>
                    </a:p>
                  </a:txBody>
                  <a:tcPr/>
                </a:tc>
                <a:tc hMerge="1">
                  <a:txBody>
                    <a:bodyPr/>
                    <a:lstStyle/>
                    <a:p>
                      <a:endParaRPr lang="it-IT"/>
                    </a:p>
                  </a:txBody>
                  <a:tcPr/>
                </a:tc>
                <a:tc hMerge="1">
                  <a:txBody>
                    <a:bodyPr/>
                    <a:lstStyle/>
                    <a:p>
                      <a:endParaRPr lang="it-IT"/>
                    </a:p>
                  </a:txBody>
                  <a:tcPr/>
                </a:tc>
              </a:tr>
              <a:tr h="0">
                <a:tc gridSpan="3">
                  <a:txBody>
                    <a:bodyPr/>
                    <a:lstStyle/>
                    <a:p>
                      <a:pPr marL="0" indent="0" algn="l">
                        <a:lnSpc>
                          <a:spcPct val="150000"/>
                        </a:lnSpc>
                        <a:buFont typeface="Arial" panose="020B0604020202020204" pitchFamily="34" charset="0"/>
                        <a:buNone/>
                      </a:pPr>
                      <a:r>
                        <a:rPr lang="it-IT" sz="800" b="1" baseline="0" dirty="0" smtClean="0">
                          <a:latin typeface="Garamond" panose="02020404030301010803" pitchFamily="18" charset="0"/>
                        </a:rPr>
                        <a:t>Nucleo fondante: </a:t>
                      </a:r>
                    </a:p>
                  </a:txBody>
                  <a:tcPr>
                    <a:solidFill>
                      <a:schemeClr val="bg1"/>
                    </a:solidFill>
                  </a:tcPr>
                </a:tc>
                <a:tc hMerge="1">
                  <a:txBody>
                    <a:bodyPr/>
                    <a:lstStyle/>
                    <a:p>
                      <a:endParaRPr lang="it-IT"/>
                    </a:p>
                  </a:txBody>
                  <a:tcPr/>
                </a:tc>
                <a:tc hMerge="1">
                  <a:txBody>
                    <a:bodyPr/>
                    <a:lstStyle/>
                    <a:p>
                      <a:endParaRPr lang="it-IT"/>
                    </a:p>
                  </a:txBody>
                  <a:tcPr/>
                </a:tc>
              </a:tr>
              <a:tr h="221447">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8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545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8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8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8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 TERMINE DELLA CLASSE TERZA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8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8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8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8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AL TERMINE DELLA CLASSE QUINTA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8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8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8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8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 TERMINE DELLA CLASSE TERZA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8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t>
                      </a:r>
                    </a:p>
                  </a:txBody>
                  <a:tcPr/>
                </a:tc>
              </a:tr>
            </a:tbl>
          </a:graphicData>
        </a:graphic>
      </p:graphicFrame>
      <p:graphicFrame>
        <p:nvGraphicFramePr>
          <p:cNvPr id="6" name="Tabella 5"/>
          <p:cNvGraphicFramePr>
            <a:graphicFrameLocks noGrp="1"/>
          </p:cNvGraphicFramePr>
          <p:nvPr>
            <p:extLst>
              <p:ext uri="{D42A27DB-BD31-4B8C-83A1-F6EECF244321}">
                <p14:modId xmlns:p14="http://schemas.microsoft.com/office/powerpoint/2010/main" val="1643889213"/>
              </p:ext>
            </p:extLst>
          </p:nvPr>
        </p:nvGraphicFramePr>
        <p:xfrm>
          <a:off x="36660" y="5853665"/>
          <a:ext cx="9095876" cy="981787"/>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8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800" b="1" baseline="0" dirty="0" smtClean="0">
                          <a:solidFill>
                            <a:schemeClr val="tx1"/>
                          </a:solidFill>
                          <a:latin typeface="Garamond" panose="02020404030301010803" pitchFamily="18" charset="0"/>
                        </a:rPr>
                        <a:t>OBIETTIVI SPECIFICI DI APPRENDIMENO ESSENZIALI IN FORMA OPERATIVA (dalla classe 1^primaria alla classe 3^secondaria)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8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800" b="1" baseline="0" dirty="0" smtClean="0">
                          <a:latin typeface="Garamond" panose="02020404030301010803" pitchFamily="18" charset="0"/>
                        </a:rPr>
                        <a:t>Conoscenze</a:t>
                      </a:r>
                    </a:p>
                  </a:txBody>
                  <a:tcPr/>
                </a:tc>
                <a:tc>
                  <a:txBody>
                    <a:bodyPr/>
                    <a:lstStyle/>
                    <a:p>
                      <a:pPr algn="ctr">
                        <a:lnSpc>
                          <a:spcPct val="150000"/>
                        </a:lnSpc>
                      </a:pPr>
                      <a:r>
                        <a:rPr lang="it-IT" sz="800" b="1" baseline="0" dirty="0" smtClean="0">
                          <a:latin typeface="Garamond" panose="02020404030301010803" pitchFamily="18" charset="0"/>
                        </a:rPr>
                        <a:t>Abilità </a:t>
                      </a:r>
                    </a:p>
                  </a:txBody>
                  <a:tcPr/>
                </a:tc>
                <a:tc>
                  <a:txBody>
                    <a:bodyPr/>
                    <a:lstStyle/>
                    <a:p>
                      <a:pPr algn="ctr">
                        <a:lnSpc>
                          <a:spcPct val="150000"/>
                        </a:lnSpc>
                      </a:pPr>
                      <a:r>
                        <a:rPr lang="it-IT" sz="800" b="1" baseline="0" dirty="0" smtClean="0">
                          <a:latin typeface="Garamond" panose="02020404030301010803" pitchFamily="18" charset="0"/>
                        </a:rPr>
                        <a:t>Competenze </a:t>
                      </a:r>
                    </a:p>
                  </a:txBody>
                  <a:tcPr/>
                </a:tc>
              </a:tr>
              <a:tr h="219842">
                <a:tc>
                  <a:txBody>
                    <a:bodyPr/>
                    <a:lstStyle/>
                    <a:p>
                      <a:pPr algn="ctr">
                        <a:lnSpc>
                          <a:spcPct val="150000"/>
                        </a:lnSpc>
                      </a:pPr>
                      <a:endParaRPr lang="it-IT" sz="800" b="1" baseline="0" dirty="0" smtClean="0">
                        <a:latin typeface="Garamond" panose="02020404030301010803" pitchFamily="18" charset="0"/>
                      </a:endParaRP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800" b="1" baseline="0" dirty="0" smtClean="0">
                          <a:latin typeface="Garamond" panose="02020404030301010803" pitchFamily="18" charset="0"/>
                        </a:rPr>
                        <a:t>… </a:t>
                      </a:r>
                    </a:p>
                  </a:txBody>
                  <a:tcPr/>
                </a:tc>
                <a:tc>
                  <a:txBody>
                    <a:bodyPr/>
                    <a:lstStyle/>
                    <a:p>
                      <a:pPr marL="171450" indent="-171450" algn="l">
                        <a:lnSpc>
                          <a:spcPct val="150000"/>
                        </a:lnSpc>
                        <a:buFont typeface="Wingdings" panose="05000000000000000000" pitchFamily="2" charset="2"/>
                        <a:buChar char="ü"/>
                      </a:pPr>
                      <a:r>
                        <a:rPr lang="it-IT" sz="800" b="0" baseline="0" dirty="0" smtClean="0">
                          <a:latin typeface="Garamond" panose="02020404030301010803" pitchFamily="18" charset="0"/>
                        </a:rPr>
                        <a:t>… </a:t>
                      </a:r>
                    </a:p>
                  </a:txBody>
                  <a:tcPr/>
                </a:tc>
                <a:tc>
                  <a:txBody>
                    <a:bodyPr/>
                    <a:lstStyle/>
                    <a:p>
                      <a:pPr marL="171450" indent="-171450" algn="l">
                        <a:lnSpc>
                          <a:spcPct val="150000"/>
                        </a:lnSpc>
                        <a:buFont typeface="Arial" panose="020B0604020202020204" pitchFamily="34" charset="0"/>
                        <a:buChar char="•"/>
                      </a:pPr>
                      <a:r>
                        <a:rPr lang="it-IT" sz="800" b="0" baseline="0" dirty="0" smtClean="0">
                          <a:latin typeface="Garamond" panose="02020404030301010803" pitchFamily="18" charset="0"/>
                        </a:rPr>
                        <a:t>…  </a:t>
                      </a:r>
                    </a:p>
                  </a:txBody>
                  <a:tcPr/>
                </a:tc>
              </a:tr>
            </a:tbl>
          </a:graphicData>
        </a:graphic>
      </p:graphicFrame>
      <p:pic>
        <p:nvPicPr>
          <p:cNvPr id="7" name="Immagine 6">
            <a:hlinkClick r:id="rId2" action="ppaction://hlinksldjump"/>
          </p:cNvPr>
          <p:cNvPicPr>
            <a:picLocks noChangeAspect="1"/>
          </p:cNvPicPr>
          <p:nvPr/>
        </p:nvPicPr>
        <p:blipFill>
          <a:blip r:embed="rId3"/>
          <a:stretch>
            <a:fillRect/>
          </a:stretch>
        </p:blipFill>
        <p:spPr>
          <a:xfrm>
            <a:off x="8017230" y="122509"/>
            <a:ext cx="615782" cy="369469"/>
          </a:xfrm>
          <a:prstGeom prst="rect">
            <a:avLst/>
          </a:prstGeom>
        </p:spPr>
      </p:pic>
    </p:spTree>
    <p:extLst>
      <p:ext uri="{BB962C8B-B14F-4D97-AF65-F5344CB8AC3E}">
        <p14:creationId xmlns:p14="http://schemas.microsoft.com/office/powerpoint/2010/main" val="713620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26126" y="336175"/>
            <a:ext cx="8965096" cy="6463308"/>
          </a:xfrm>
          <a:prstGeom prst="rect">
            <a:avLst/>
          </a:prstGeom>
        </p:spPr>
        <p:txBody>
          <a:bodyPr wrap="square">
            <a:spAutoFit/>
          </a:bodyPr>
          <a:lstStyle/>
          <a:p>
            <a:pPr algn="just">
              <a:lnSpc>
                <a:spcPct val="150000"/>
              </a:lnSpc>
            </a:pPr>
            <a:r>
              <a:rPr lang="it-IT" sz="1200" b="1" dirty="0" smtClean="0">
                <a:solidFill>
                  <a:prstClr val="black"/>
                </a:solidFill>
                <a:latin typeface="Garamond" panose="02020404030301010803" pitchFamily="18" charset="0"/>
              </a:rPr>
              <a:t>METODOLOGIE </a:t>
            </a:r>
            <a:r>
              <a:rPr lang="it-IT" sz="1200" b="1" dirty="0">
                <a:solidFill>
                  <a:prstClr val="black"/>
                </a:solidFill>
                <a:latin typeface="Garamond" panose="02020404030301010803" pitchFamily="18" charset="0"/>
              </a:rPr>
              <a:t>E STRUMENTI PER UNA DIDATTICA </a:t>
            </a:r>
            <a:r>
              <a:rPr lang="it-IT" sz="1200" b="1" dirty="0" smtClean="0">
                <a:solidFill>
                  <a:prstClr val="black"/>
                </a:solidFill>
                <a:latin typeface="Garamond" panose="02020404030301010803" pitchFamily="18" charset="0"/>
              </a:rPr>
              <a:t>INCLUSIVA</a:t>
            </a:r>
          </a:p>
          <a:p>
            <a:pPr algn="just"/>
            <a:endParaRPr lang="it-IT" sz="1200" b="1" dirty="0">
              <a:solidFill>
                <a:prstClr val="black"/>
              </a:solidFill>
              <a:latin typeface="Garamond" panose="02020404030301010803" pitchFamily="18" charset="0"/>
            </a:endParaRPr>
          </a:p>
          <a:p>
            <a:pPr algn="just">
              <a:lnSpc>
                <a:spcPct val="150000"/>
              </a:lnSpc>
            </a:pPr>
            <a:r>
              <a:rPr lang="it-IT" sz="1200" dirty="0">
                <a:solidFill>
                  <a:prstClr val="black"/>
                </a:solidFill>
                <a:latin typeface="Garamond" panose="02020404030301010803" pitchFamily="18" charset="0"/>
              </a:rPr>
              <a:t>La più recente ricerca pedagogica suggerisce di introdurre, accanto alla lezione frontale, altri approcci metodologici</a:t>
            </a:r>
            <a:r>
              <a:rPr lang="it-IT" sz="1200" dirty="0" smtClean="0">
                <a:solidFill>
                  <a:prstClr val="black"/>
                </a:solidFill>
                <a:latin typeface="Garamond" panose="02020404030301010803" pitchFamily="18" charset="0"/>
              </a:rPr>
              <a:t>.</a:t>
            </a:r>
          </a:p>
          <a:p>
            <a:pPr algn="just">
              <a:lnSpc>
                <a:spcPct val="150000"/>
              </a:lnSpc>
            </a:pPr>
            <a:r>
              <a:rPr lang="it-IT" sz="1200" dirty="0" smtClean="0">
                <a:solidFill>
                  <a:prstClr val="black"/>
                </a:solidFill>
                <a:latin typeface="Garamond" panose="02020404030301010803" pitchFamily="18" charset="0"/>
              </a:rPr>
              <a:t>A </a:t>
            </a:r>
            <a:r>
              <a:rPr lang="it-IT" sz="1200" dirty="0">
                <a:solidFill>
                  <a:prstClr val="black"/>
                </a:solidFill>
                <a:latin typeface="Garamond" panose="02020404030301010803" pitchFamily="18" charset="0"/>
              </a:rPr>
              <a:t>seguire </a:t>
            </a:r>
            <a:r>
              <a:rPr lang="it-IT" sz="1200" dirty="0" smtClean="0">
                <a:solidFill>
                  <a:prstClr val="black"/>
                </a:solidFill>
                <a:latin typeface="Garamond" panose="02020404030301010803" pitchFamily="18" charset="0"/>
              </a:rPr>
              <a:t>vengono presentate </a:t>
            </a:r>
            <a:r>
              <a:rPr lang="it-IT" sz="1200" dirty="0">
                <a:solidFill>
                  <a:prstClr val="black"/>
                </a:solidFill>
                <a:latin typeface="Garamond" panose="02020404030301010803" pitchFamily="18" charset="0"/>
              </a:rPr>
              <a:t>alcune strategie educativo-didattiche che i docenti utilizzeranno in base alle esigenze della classe, al fine di creare ambienti </a:t>
            </a:r>
            <a:r>
              <a:rPr lang="it-IT" sz="1200" dirty="0" smtClean="0">
                <a:solidFill>
                  <a:prstClr val="black"/>
                </a:solidFill>
                <a:latin typeface="Garamond" panose="02020404030301010803" pitchFamily="18" charset="0"/>
              </a:rPr>
              <a:t>di apprendimento </a:t>
            </a:r>
            <a:r>
              <a:rPr lang="it-IT" sz="1200" dirty="0">
                <a:solidFill>
                  <a:prstClr val="black"/>
                </a:solidFill>
                <a:latin typeface="Garamond" panose="02020404030301010803" pitchFamily="18" charset="0"/>
              </a:rPr>
              <a:t>accoglienti e favorevoli al successo formativo di ciascun alunno</a:t>
            </a:r>
            <a:r>
              <a:rPr lang="it-IT" sz="1200" dirty="0" smtClean="0">
                <a:solidFill>
                  <a:prstClr val="black"/>
                </a:solidFill>
                <a:latin typeface="Garamond" panose="02020404030301010803" pitchFamily="18" charset="0"/>
              </a:rPr>
              <a:t>.</a:t>
            </a:r>
            <a:endParaRPr lang="it-IT" sz="1200" dirty="0">
              <a:solidFill>
                <a:prstClr val="black"/>
              </a:solidFill>
              <a:latin typeface="Garamond" panose="02020404030301010803" pitchFamily="18" charset="0"/>
            </a:endParaRPr>
          </a:p>
          <a:p>
            <a:pPr marL="171450" indent="-171450" algn="just">
              <a:lnSpc>
                <a:spcPct val="150000"/>
              </a:lnSpc>
              <a:buFont typeface="Wingdings" panose="05000000000000000000" pitchFamily="2" charset="2"/>
              <a:buChar char="v"/>
            </a:pPr>
            <a:r>
              <a:rPr lang="it-IT" sz="1200" dirty="0" smtClean="0">
                <a:solidFill>
                  <a:prstClr val="black"/>
                </a:solidFill>
                <a:latin typeface="Garamond" panose="02020404030301010803" pitchFamily="18" charset="0"/>
              </a:rPr>
              <a:t>LEZIONE </a:t>
            </a:r>
            <a:r>
              <a:rPr lang="it-IT" sz="1200" dirty="0">
                <a:solidFill>
                  <a:prstClr val="black"/>
                </a:solidFill>
                <a:latin typeface="Garamond" panose="02020404030301010803" pitchFamily="18" charset="0"/>
              </a:rPr>
              <a:t>PARTECIPATA: implica un costante coinvolgimento degli studenti anche attraverso giochi di ruolo, lavori di gruppo e attività </a:t>
            </a:r>
            <a:r>
              <a:rPr lang="it-IT" sz="1200" dirty="0" smtClean="0">
                <a:solidFill>
                  <a:prstClr val="black"/>
                </a:solidFill>
                <a:latin typeface="Garamond" panose="02020404030301010803" pitchFamily="18" charset="0"/>
              </a:rPr>
              <a:t>pratiche che </a:t>
            </a:r>
            <a:r>
              <a:rPr lang="it-IT" sz="1200" dirty="0">
                <a:solidFill>
                  <a:prstClr val="black"/>
                </a:solidFill>
                <a:latin typeface="Garamond" panose="02020404030301010803" pitchFamily="18" charset="0"/>
              </a:rPr>
              <a:t>danno vita all’imparare </a:t>
            </a:r>
            <a:r>
              <a:rPr lang="it-IT" sz="1200" dirty="0" smtClean="0">
                <a:solidFill>
                  <a:prstClr val="black"/>
                </a:solidFill>
                <a:latin typeface="Garamond" panose="02020404030301010803" pitchFamily="18" charset="0"/>
              </a:rPr>
              <a:t>facendo.</a:t>
            </a:r>
          </a:p>
          <a:p>
            <a:pPr marL="171450" indent="-171450" algn="just">
              <a:lnSpc>
                <a:spcPct val="150000"/>
              </a:lnSpc>
              <a:buFont typeface="Wingdings" panose="05000000000000000000" pitchFamily="2" charset="2"/>
              <a:buChar char="v"/>
            </a:pPr>
            <a:r>
              <a:rPr lang="it-IT" sz="1200" dirty="0" smtClean="0">
                <a:solidFill>
                  <a:prstClr val="black"/>
                </a:solidFill>
                <a:latin typeface="Garamond" panose="02020404030301010803" pitchFamily="18" charset="0"/>
              </a:rPr>
              <a:t>CONVERSAZIONE</a:t>
            </a:r>
            <a:r>
              <a:rPr lang="it-IT" sz="1200" dirty="0">
                <a:solidFill>
                  <a:prstClr val="black"/>
                </a:solidFill>
                <a:latin typeface="Garamond" panose="02020404030301010803" pitchFamily="18" charset="0"/>
              </a:rPr>
              <a:t>, DISCUSSIONE, DIALOGO GUIDATI dall’insegnante: nel corso di queste attività ogni alunno ha la possibilità di </a:t>
            </a:r>
            <a:r>
              <a:rPr lang="it-IT" sz="1200" dirty="0" smtClean="0">
                <a:solidFill>
                  <a:prstClr val="black"/>
                </a:solidFill>
                <a:latin typeface="Garamond" panose="02020404030301010803" pitchFamily="18" charset="0"/>
              </a:rPr>
              <a:t>essere valorizzato </a:t>
            </a:r>
            <a:r>
              <a:rPr lang="it-IT" sz="1200" dirty="0">
                <a:solidFill>
                  <a:prstClr val="black"/>
                </a:solidFill>
                <a:latin typeface="Garamond" panose="02020404030301010803" pitchFamily="18" charset="0"/>
              </a:rPr>
              <a:t>poiché può esprimere il proprio punto di vista, proporre le proprie osservazioni e comunicare i propri </a:t>
            </a:r>
            <a:r>
              <a:rPr lang="it-IT" sz="1200" dirty="0" smtClean="0">
                <a:solidFill>
                  <a:prstClr val="black"/>
                </a:solidFill>
                <a:latin typeface="Garamond" panose="02020404030301010803" pitchFamily="18" charset="0"/>
              </a:rPr>
              <a:t>dubbi.</a:t>
            </a:r>
          </a:p>
          <a:p>
            <a:pPr marL="171450" indent="-171450" algn="just">
              <a:lnSpc>
                <a:spcPct val="150000"/>
              </a:lnSpc>
              <a:buFont typeface="Wingdings" panose="05000000000000000000" pitchFamily="2" charset="2"/>
              <a:buChar char="v"/>
            </a:pPr>
            <a:r>
              <a:rPr lang="it-IT" sz="1200" dirty="0" smtClean="0">
                <a:solidFill>
                  <a:prstClr val="black"/>
                </a:solidFill>
                <a:latin typeface="Garamond" panose="02020404030301010803" pitchFamily="18" charset="0"/>
              </a:rPr>
              <a:t>BRAINSTORMING</a:t>
            </a:r>
            <a:r>
              <a:rPr lang="it-IT" sz="1200" dirty="0">
                <a:solidFill>
                  <a:prstClr val="black"/>
                </a:solidFill>
                <a:latin typeface="Garamond" panose="02020404030301010803" pitchFamily="18" charset="0"/>
              </a:rPr>
              <a:t>: indica un metodo di lavoro di gruppo in cui viene sfruttata la libera associazione di </a:t>
            </a:r>
            <a:r>
              <a:rPr lang="it-IT" sz="1200" dirty="0" smtClean="0">
                <a:solidFill>
                  <a:prstClr val="black"/>
                </a:solidFill>
                <a:latin typeface="Garamond" panose="02020404030301010803" pitchFamily="18" charset="0"/>
              </a:rPr>
              <a:t>idee. La finalità </a:t>
            </a:r>
            <a:r>
              <a:rPr lang="it-IT" sz="1200" dirty="0">
                <a:solidFill>
                  <a:prstClr val="black"/>
                </a:solidFill>
                <a:latin typeface="Garamond" panose="02020404030301010803" pitchFamily="18" charset="0"/>
              </a:rPr>
              <a:t>è fare emergere </a:t>
            </a:r>
            <a:r>
              <a:rPr lang="it-IT" sz="1200" dirty="0" smtClean="0">
                <a:solidFill>
                  <a:prstClr val="black"/>
                </a:solidFill>
                <a:latin typeface="Garamond" panose="02020404030301010803" pitchFamily="18" charset="0"/>
              </a:rPr>
              <a:t>diverse possibili </a:t>
            </a:r>
            <a:r>
              <a:rPr lang="it-IT" sz="1200" dirty="0">
                <a:solidFill>
                  <a:prstClr val="black"/>
                </a:solidFill>
                <a:latin typeface="Garamond" panose="02020404030301010803" pitchFamily="18" charset="0"/>
              </a:rPr>
              <a:t>alternative per la soluzione di un problema. Ogni persona del gruppo è così chiamata ad esprimere, in un clima sereno e </a:t>
            </a:r>
            <a:r>
              <a:rPr lang="it-IT" sz="1200" dirty="0" smtClean="0">
                <a:solidFill>
                  <a:prstClr val="black"/>
                </a:solidFill>
                <a:latin typeface="Garamond" panose="02020404030301010803" pitchFamily="18" charset="0"/>
              </a:rPr>
              <a:t>creativo, quante </a:t>
            </a:r>
            <a:r>
              <a:rPr lang="it-IT" sz="1200" dirty="0">
                <a:solidFill>
                  <a:prstClr val="black"/>
                </a:solidFill>
                <a:latin typeface="Garamond" panose="02020404030301010803" pitchFamily="18" charset="0"/>
              </a:rPr>
              <a:t>più idee possibili che verranno poi analizzate e selezionate. Migliora la creatività, favorisce l’abitudine a lavorare in team e a rafforzare </a:t>
            </a:r>
            <a:r>
              <a:rPr lang="it-IT" sz="1200" dirty="0" smtClean="0">
                <a:solidFill>
                  <a:prstClr val="black"/>
                </a:solidFill>
                <a:latin typeface="Garamond" panose="02020404030301010803" pitchFamily="18" charset="0"/>
              </a:rPr>
              <a:t>le potenzialità.</a:t>
            </a:r>
            <a:endParaRPr lang="it-IT" sz="1200" dirty="0">
              <a:solidFill>
                <a:prstClr val="black"/>
              </a:solidFill>
              <a:latin typeface="Garamond" panose="02020404030301010803" pitchFamily="18" charset="0"/>
            </a:endParaRPr>
          </a:p>
          <a:p>
            <a:pPr marL="171450" indent="-171450" algn="just">
              <a:lnSpc>
                <a:spcPct val="150000"/>
              </a:lnSpc>
              <a:buFont typeface="Wingdings" panose="05000000000000000000" pitchFamily="2" charset="2"/>
              <a:buChar char="v"/>
            </a:pPr>
            <a:r>
              <a:rPr lang="it-IT" sz="1200" dirty="0" smtClean="0">
                <a:solidFill>
                  <a:prstClr val="black"/>
                </a:solidFill>
                <a:latin typeface="Garamond" panose="02020404030301010803" pitchFamily="18" charset="0"/>
              </a:rPr>
              <a:t>TUTORING</a:t>
            </a:r>
            <a:r>
              <a:rPr lang="it-IT" sz="1200" dirty="0">
                <a:solidFill>
                  <a:prstClr val="black"/>
                </a:solidFill>
                <a:latin typeface="Garamond" panose="02020404030301010803" pitchFamily="18" charset="0"/>
              </a:rPr>
              <a:t>: modalità di gestione responsabile della classe, che permette la compartecipazione di uno o più alunni nello sviluppo </a:t>
            </a:r>
            <a:r>
              <a:rPr lang="it-IT" sz="1200" dirty="0" smtClean="0">
                <a:solidFill>
                  <a:prstClr val="black"/>
                </a:solidFill>
                <a:latin typeface="Garamond" panose="02020404030301010803" pitchFamily="18" charset="0"/>
              </a:rPr>
              <a:t>dell’attività educativo/didattica. Favorisce la </a:t>
            </a:r>
            <a:r>
              <a:rPr lang="it-IT" sz="1200" dirty="0">
                <a:solidFill>
                  <a:prstClr val="black"/>
                </a:solidFill>
                <a:latin typeface="Garamond" panose="02020404030301010803" pitchFamily="18" charset="0"/>
              </a:rPr>
              <a:t>responsabilizzazione e rende più efficace la comunicazione </a:t>
            </a:r>
            <a:r>
              <a:rPr lang="it-IT" sz="1200" dirty="0" smtClean="0">
                <a:solidFill>
                  <a:prstClr val="black"/>
                </a:solidFill>
                <a:latin typeface="Garamond" panose="02020404030301010803" pitchFamily="18" charset="0"/>
              </a:rPr>
              <a:t>didattica.</a:t>
            </a:r>
          </a:p>
          <a:p>
            <a:pPr marL="171450" indent="-171450" algn="just">
              <a:lnSpc>
                <a:spcPct val="150000"/>
              </a:lnSpc>
              <a:buFont typeface="Wingdings" panose="05000000000000000000" pitchFamily="2" charset="2"/>
              <a:buChar char="v"/>
            </a:pPr>
            <a:r>
              <a:rPr lang="it-IT" sz="1200" dirty="0" smtClean="0">
                <a:solidFill>
                  <a:prstClr val="black"/>
                </a:solidFill>
                <a:latin typeface="Garamond" panose="02020404030301010803" pitchFamily="18" charset="0"/>
              </a:rPr>
              <a:t>DIDATTICA </a:t>
            </a:r>
            <a:r>
              <a:rPr lang="it-IT" sz="1200" dirty="0">
                <a:solidFill>
                  <a:prstClr val="black"/>
                </a:solidFill>
                <a:latin typeface="Garamond" panose="02020404030301010803" pitchFamily="18" charset="0"/>
              </a:rPr>
              <a:t>LABORATORIALE: è una strategia didattica che si basa sullo scambio intersoggettivo tra studenti e docenti. In tale contesto </a:t>
            </a:r>
            <a:r>
              <a:rPr lang="it-IT" sz="1200" dirty="0" smtClean="0">
                <a:solidFill>
                  <a:prstClr val="black"/>
                </a:solidFill>
                <a:latin typeface="Garamond" panose="02020404030301010803" pitchFamily="18" charset="0"/>
              </a:rPr>
              <a:t>la figura </a:t>
            </a:r>
            <a:r>
              <a:rPr lang="it-IT" sz="1200" dirty="0">
                <a:solidFill>
                  <a:prstClr val="black"/>
                </a:solidFill>
                <a:latin typeface="Garamond" panose="02020404030301010803" pitchFamily="18" charset="0"/>
              </a:rPr>
              <a:t>dell’insegnante assume una notevole </a:t>
            </a:r>
            <a:r>
              <a:rPr lang="it-IT" sz="1200" dirty="0" smtClean="0">
                <a:solidFill>
                  <a:prstClr val="black"/>
                </a:solidFill>
                <a:latin typeface="Garamond" panose="02020404030301010803" pitchFamily="18" charset="0"/>
              </a:rPr>
              <a:t>valorizzazione ‘‘dal </a:t>
            </a:r>
            <a:r>
              <a:rPr lang="it-IT" sz="1200" dirty="0">
                <a:solidFill>
                  <a:prstClr val="black"/>
                </a:solidFill>
                <a:latin typeface="Garamond" panose="02020404030301010803" pitchFamily="18" charset="0"/>
              </a:rPr>
              <a:t>docente trasmettitore di conoscenze consolidate all’insegnante ricercatore, </a:t>
            </a:r>
            <a:r>
              <a:rPr lang="it-IT" sz="1200" dirty="0" smtClean="0">
                <a:solidFill>
                  <a:prstClr val="black"/>
                </a:solidFill>
                <a:latin typeface="Garamond" panose="02020404030301010803" pitchFamily="18" charset="0"/>
              </a:rPr>
              <a:t>che progetta </a:t>
            </a:r>
            <a:r>
              <a:rPr lang="it-IT" sz="1200" dirty="0">
                <a:solidFill>
                  <a:prstClr val="black"/>
                </a:solidFill>
                <a:latin typeface="Garamond" panose="02020404030301010803" pitchFamily="18" charset="0"/>
              </a:rPr>
              <a:t>l’attività di ricerca in funzione del processo educativo e formativo dei suoi </a:t>
            </a:r>
            <a:r>
              <a:rPr lang="it-IT" sz="1200" dirty="0" smtClean="0">
                <a:solidFill>
                  <a:prstClr val="black"/>
                </a:solidFill>
                <a:latin typeface="Garamond" panose="02020404030301010803" pitchFamily="18" charset="0"/>
              </a:rPr>
              <a:t>allievi’’. Permette agli </a:t>
            </a:r>
            <a:r>
              <a:rPr lang="it-IT" sz="1200" dirty="0">
                <a:solidFill>
                  <a:prstClr val="black"/>
                </a:solidFill>
                <a:latin typeface="Garamond" panose="02020404030301010803" pitchFamily="18" charset="0"/>
              </a:rPr>
              <a:t>studenti di acquisire </a:t>
            </a:r>
            <a:r>
              <a:rPr lang="it-IT" sz="1200" dirty="0" smtClean="0">
                <a:solidFill>
                  <a:prstClr val="black"/>
                </a:solidFill>
                <a:latin typeface="Garamond" panose="02020404030301010803" pitchFamily="18" charset="0"/>
              </a:rPr>
              <a:t>conoscenze, metodologie</a:t>
            </a:r>
            <a:r>
              <a:rPr lang="it-IT" sz="1200" dirty="0">
                <a:solidFill>
                  <a:prstClr val="black"/>
                </a:solidFill>
                <a:latin typeface="Garamond" panose="02020404030301010803" pitchFamily="18" charset="0"/>
              </a:rPr>
              <a:t>, competenze </a:t>
            </a:r>
            <a:r>
              <a:rPr lang="it-IT" sz="1200" dirty="0" smtClean="0">
                <a:solidFill>
                  <a:prstClr val="black"/>
                </a:solidFill>
                <a:latin typeface="Garamond" panose="02020404030301010803" pitchFamily="18" charset="0"/>
              </a:rPr>
              <a:t>e abilità </a:t>
            </a:r>
            <a:r>
              <a:rPr lang="it-IT" sz="1200" dirty="0">
                <a:solidFill>
                  <a:prstClr val="black"/>
                </a:solidFill>
                <a:latin typeface="Garamond" panose="02020404030301010803" pitchFamily="18" charset="0"/>
              </a:rPr>
              <a:t>didatticamente misurabili. </a:t>
            </a:r>
            <a:endParaRPr lang="it-IT" sz="1200" dirty="0" smtClean="0">
              <a:solidFill>
                <a:prstClr val="black"/>
              </a:solidFill>
              <a:latin typeface="Garamond" panose="02020404030301010803" pitchFamily="18" charset="0"/>
            </a:endParaRPr>
          </a:p>
          <a:p>
            <a:pPr marL="171450" indent="-171450" algn="just">
              <a:lnSpc>
                <a:spcPct val="150000"/>
              </a:lnSpc>
              <a:buFont typeface="Wingdings" panose="05000000000000000000" pitchFamily="2" charset="2"/>
              <a:buChar char="v"/>
            </a:pPr>
            <a:r>
              <a:rPr lang="it-IT" sz="1200" dirty="0" smtClean="0">
                <a:solidFill>
                  <a:prstClr val="black"/>
                </a:solidFill>
                <a:latin typeface="Garamond" panose="02020404030301010803" pitchFamily="18" charset="0"/>
              </a:rPr>
              <a:t>LAVORO </a:t>
            </a:r>
            <a:r>
              <a:rPr lang="it-IT" sz="1200" dirty="0">
                <a:solidFill>
                  <a:prstClr val="black"/>
                </a:solidFill>
                <a:latin typeface="Garamond" panose="02020404030301010803" pitchFamily="18" charset="0"/>
              </a:rPr>
              <a:t>DI GRUPPO: per attivare e coinvolgere tutti gli alunni nella fase </a:t>
            </a:r>
            <a:r>
              <a:rPr lang="it-IT" sz="1200" dirty="0" smtClean="0">
                <a:solidFill>
                  <a:prstClr val="black"/>
                </a:solidFill>
                <a:latin typeface="Garamond" panose="02020404030301010803" pitchFamily="18" charset="0"/>
              </a:rPr>
              <a:t>produttiva. Di volta </a:t>
            </a:r>
            <a:r>
              <a:rPr lang="it-IT" sz="1200" dirty="0">
                <a:solidFill>
                  <a:prstClr val="black"/>
                </a:solidFill>
                <a:latin typeface="Garamond" panose="02020404030301010803" pitchFamily="18" charset="0"/>
              </a:rPr>
              <a:t>in volta, anche a seconda dell’attività </a:t>
            </a:r>
            <a:r>
              <a:rPr lang="it-IT" sz="1200" dirty="0" smtClean="0">
                <a:solidFill>
                  <a:prstClr val="black"/>
                </a:solidFill>
                <a:latin typeface="Garamond" panose="02020404030301010803" pitchFamily="18" charset="0"/>
              </a:rPr>
              <a:t>proposta, l’insegnante </a:t>
            </a:r>
            <a:r>
              <a:rPr lang="it-IT" sz="1200" dirty="0">
                <a:solidFill>
                  <a:prstClr val="black"/>
                </a:solidFill>
                <a:latin typeface="Garamond" panose="02020404030301010803" pitchFamily="18" charset="0"/>
              </a:rPr>
              <a:t>valuta se costituire gruppi di livello, oppure gruppi in cui sia assicurata una certa verticalità di </a:t>
            </a:r>
            <a:r>
              <a:rPr lang="it-IT" sz="1200" dirty="0" smtClean="0">
                <a:solidFill>
                  <a:prstClr val="black"/>
                </a:solidFill>
                <a:latin typeface="Garamond" panose="02020404030301010803" pitchFamily="18" charset="0"/>
              </a:rPr>
              <a:t>competenze.</a:t>
            </a:r>
          </a:p>
          <a:p>
            <a:pPr marL="171450" indent="-171450" algn="just">
              <a:lnSpc>
                <a:spcPct val="150000"/>
              </a:lnSpc>
              <a:buFont typeface="Wingdings" panose="05000000000000000000" pitchFamily="2" charset="2"/>
              <a:buChar char="v"/>
            </a:pPr>
            <a:r>
              <a:rPr lang="it-IT" sz="1200" dirty="0" smtClean="0">
                <a:solidFill>
                  <a:prstClr val="black"/>
                </a:solidFill>
                <a:latin typeface="Garamond" panose="02020404030301010803" pitchFamily="18" charset="0"/>
              </a:rPr>
              <a:t>PROBLEM </a:t>
            </a:r>
            <a:r>
              <a:rPr lang="it-IT" sz="1200" dirty="0">
                <a:solidFill>
                  <a:prstClr val="black"/>
                </a:solidFill>
                <a:latin typeface="Garamond" panose="02020404030301010803" pitchFamily="18" charset="0"/>
              </a:rPr>
              <a:t>SOLVING: l’apprendimento per tentativi ed </a:t>
            </a:r>
            <a:r>
              <a:rPr lang="it-IT" sz="1200" dirty="0" smtClean="0">
                <a:solidFill>
                  <a:prstClr val="black"/>
                </a:solidFill>
                <a:latin typeface="Garamond" panose="02020404030301010803" pitchFamily="18" charset="0"/>
              </a:rPr>
              <a:t>errori. È l’insieme </a:t>
            </a:r>
            <a:r>
              <a:rPr lang="it-IT" sz="1200" dirty="0">
                <a:solidFill>
                  <a:prstClr val="black"/>
                </a:solidFill>
                <a:latin typeface="Garamond" panose="02020404030301010803" pitchFamily="18" charset="0"/>
              </a:rPr>
              <a:t>dei processi per analizzare, affrontare e risolvere </a:t>
            </a:r>
            <a:r>
              <a:rPr lang="it-IT" sz="1200" dirty="0" smtClean="0">
                <a:solidFill>
                  <a:prstClr val="black"/>
                </a:solidFill>
                <a:latin typeface="Garamond" panose="02020404030301010803" pitchFamily="18" charset="0"/>
              </a:rPr>
              <a:t>positivamente situazioni </a:t>
            </a:r>
            <a:r>
              <a:rPr lang="it-IT" sz="1200" dirty="0">
                <a:solidFill>
                  <a:prstClr val="black"/>
                </a:solidFill>
                <a:latin typeface="Garamond" panose="02020404030301010803" pitchFamily="18" charset="0"/>
              </a:rPr>
              <a:t>problematiche e migliora le strategie </a:t>
            </a:r>
            <a:r>
              <a:rPr lang="it-IT" sz="1200" dirty="0" smtClean="0">
                <a:solidFill>
                  <a:prstClr val="black"/>
                </a:solidFill>
                <a:latin typeface="Garamond" panose="02020404030301010803" pitchFamily="18" charset="0"/>
              </a:rPr>
              <a:t>operative.</a:t>
            </a:r>
          </a:p>
        </p:txBody>
      </p:sp>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2414956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1074" y="13063"/>
            <a:ext cx="8965096" cy="5355312"/>
          </a:xfrm>
          <a:prstGeom prst="rect">
            <a:avLst/>
          </a:prstGeom>
        </p:spPr>
        <p:txBody>
          <a:bodyPr wrap="square">
            <a:spAutoFit/>
          </a:bodyPr>
          <a:lstStyle/>
          <a:p>
            <a:pPr marL="171450" indent="-171450" algn="just">
              <a:lnSpc>
                <a:spcPct val="150000"/>
              </a:lnSpc>
              <a:buFont typeface="Wingdings" panose="05000000000000000000" pitchFamily="2" charset="2"/>
              <a:buChar char="v"/>
            </a:pPr>
            <a:r>
              <a:rPr lang="it-IT" sz="1200" dirty="0" smtClean="0">
                <a:solidFill>
                  <a:prstClr val="black"/>
                </a:solidFill>
                <a:latin typeface="Garamond" panose="02020404030301010803" pitchFamily="18" charset="0"/>
              </a:rPr>
              <a:t>PEER </a:t>
            </a:r>
            <a:r>
              <a:rPr lang="it-IT" sz="1200" dirty="0">
                <a:solidFill>
                  <a:prstClr val="black"/>
                </a:solidFill>
                <a:latin typeface="Garamond" panose="02020404030301010803" pitchFamily="18" charset="0"/>
              </a:rPr>
              <a:t>EDUCATION (o educazione tra pari): è una strategia didattica in cui sono gli alunni a trasmettere conoscenze ed esperienze a </a:t>
            </a:r>
            <a:r>
              <a:rPr lang="it-IT" sz="1200" dirty="0" smtClean="0">
                <a:solidFill>
                  <a:prstClr val="black"/>
                </a:solidFill>
                <a:latin typeface="Garamond" panose="02020404030301010803" pitchFamily="18" charset="0"/>
              </a:rPr>
              <a:t>coetanei o </a:t>
            </a:r>
            <a:r>
              <a:rPr lang="it-IT" sz="1200" dirty="0">
                <a:solidFill>
                  <a:prstClr val="black"/>
                </a:solidFill>
                <a:latin typeface="Garamond" panose="02020404030301010803" pitchFamily="18" charset="0"/>
              </a:rPr>
              <a:t>ad alunni più piccoli. La peer education rende i ragazzi protagonisti e responsabili, in prima persona, della propria educazione e </a:t>
            </a:r>
            <a:r>
              <a:rPr lang="it-IT" sz="1200" dirty="0" smtClean="0">
                <a:solidFill>
                  <a:prstClr val="black"/>
                </a:solidFill>
                <a:latin typeface="Garamond" panose="02020404030301010803" pitchFamily="18" charset="0"/>
              </a:rPr>
              <a:t>conoscenza, sollecita </a:t>
            </a:r>
            <a:r>
              <a:rPr lang="it-IT" sz="1200" dirty="0">
                <a:solidFill>
                  <a:prstClr val="black"/>
                </a:solidFill>
                <a:latin typeface="Garamond" panose="02020404030301010803" pitchFamily="18" charset="0"/>
              </a:rPr>
              <a:t>il confronto e l’aiuto </a:t>
            </a:r>
            <a:r>
              <a:rPr lang="it-IT" sz="1200" dirty="0" smtClean="0">
                <a:solidFill>
                  <a:prstClr val="black"/>
                </a:solidFill>
                <a:latin typeface="Garamond" panose="02020404030301010803" pitchFamily="18" charset="0"/>
              </a:rPr>
              <a:t>reciproco. Riattiva la </a:t>
            </a:r>
            <a:r>
              <a:rPr lang="it-IT" sz="1200" dirty="0">
                <a:solidFill>
                  <a:prstClr val="black"/>
                </a:solidFill>
                <a:latin typeface="Garamond" panose="02020404030301010803" pitchFamily="18" charset="0"/>
              </a:rPr>
              <a:t>socializzazione all’interno del gruppo classe attraverso l’approfondimento di contenuti tramite discussione, confronto </a:t>
            </a:r>
            <a:r>
              <a:rPr lang="it-IT" sz="1200" dirty="0" smtClean="0">
                <a:solidFill>
                  <a:prstClr val="black"/>
                </a:solidFill>
                <a:latin typeface="Garamond" panose="02020404030301010803" pitchFamily="18" charset="0"/>
              </a:rPr>
              <a:t>e scambio </a:t>
            </a:r>
            <a:r>
              <a:rPr lang="it-IT" sz="1200" dirty="0">
                <a:solidFill>
                  <a:prstClr val="black"/>
                </a:solidFill>
                <a:latin typeface="Garamond" panose="02020404030301010803" pitchFamily="18" charset="0"/>
              </a:rPr>
              <a:t>di esperienze in virtù di una relazione orizzontale tra chi insegna e chi </a:t>
            </a:r>
            <a:r>
              <a:rPr lang="it-IT" sz="1200" dirty="0" smtClean="0">
                <a:solidFill>
                  <a:prstClr val="black"/>
                </a:solidFill>
                <a:latin typeface="Garamond" panose="02020404030301010803" pitchFamily="18" charset="0"/>
              </a:rPr>
              <a:t>apprende.</a:t>
            </a:r>
          </a:p>
          <a:p>
            <a:pPr marL="171450" indent="-171450" algn="just">
              <a:lnSpc>
                <a:spcPct val="150000"/>
              </a:lnSpc>
              <a:buFont typeface="Wingdings" panose="05000000000000000000" pitchFamily="2" charset="2"/>
              <a:buChar char="v"/>
            </a:pPr>
            <a:r>
              <a:rPr lang="it-IT" sz="1200" dirty="0" smtClean="0">
                <a:solidFill>
                  <a:prstClr val="black"/>
                </a:solidFill>
                <a:latin typeface="Garamond" panose="02020404030301010803" pitchFamily="18" charset="0"/>
              </a:rPr>
              <a:t>COOPERATIVE </a:t>
            </a:r>
            <a:r>
              <a:rPr lang="it-IT" sz="1200" dirty="0">
                <a:solidFill>
                  <a:prstClr val="black"/>
                </a:solidFill>
                <a:latin typeface="Garamond" panose="02020404030301010803" pitchFamily="18" charset="0"/>
              </a:rPr>
              <a:t>LEARNING: modalità di apprendimento che si realizza attraverso la cooperazione con altri compagni di classe, che </a:t>
            </a:r>
            <a:r>
              <a:rPr lang="it-IT" sz="1200" dirty="0" smtClean="0">
                <a:solidFill>
                  <a:prstClr val="black"/>
                </a:solidFill>
                <a:latin typeface="Garamond" panose="02020404030301010803" pitchFamily="18" charset="0"/>
              </a:rPr>
              <a:t>non esclude </a:t>
            </a:r>
            <a:r>
              <a:rPr lang="it-IT" sz="1200" dirty="0">
                <a:solidFill>
                  <a:prstClr val="black"/>
                </a:solidFill>
                <a:latin typeface="Garamond" panose="02020404030301010803" pitchFamily="18" charset="0"/>
              </a:rPr>
              <a:t>momenti di lavoro </a:t>
            </a:r>
            <a:r>
              <a:rPr lang="it-IT" sz="1200" dirty="0" smtClean="0">
                <a:solidFill>
                  <a:prstClr val="black"/>
                </a:solidFill>
                <a:latin typeface="Garamond" panose="02020404030301010803" pitchFamily="18" charset="0"/>
              </a:rPr>
              <a:t>individuali. Coinvolge attivamente </a:t>
            </a:r>
            <a:r>
              <a:rPr lang="it-IT" sz="1200" dirty="0">
                <a:solidFill>
                  <a:prstClr val="black"/>
                </a:solidFill>
                <a:latin typeface="Garamond" panose="02020404030301010803" pitchFamily="18" charset="0"/>
              </a:rPr>
              <a:t>gli studenti nel processo di apprendimento attraverso il lavoro in un gruppo </a:t>
            </a:r>
            <a:r>
              <a:rPr lang="it-IT" sz="1200" dirty="0" smtClean="0">
                <a:solidFill>
                  <a:prstClr val="black"/>
                </a:solidFill>
                <a:latin typeface="Garamond" panose="02020404030301010803" pitchFamily="18" charset="0"/>
              </a:rPr>
              <a:t>con interdipendenza </a:t>
            </a:r>
            <a:r>
              <a:rPr lang="it-IT" sz="1200" dirty="0">
                <a:solidFill>
                  <a:prstClr val="black"/>
                </a:solidFill>
                <a:latin typeface="Garamond" panose="02020404030301010803" pitchFamily="18" charset="0"/>
              </a:rPr>
              <a:t>positiva fra i membri. In questo caso l’insegnante diventa un organizzatore, mediatore, facilitatore di un apprendimento </a:t>
            </a:r>
            <a:r>
              <a:rPr lang="it-IT" sz="1200" dirty="0" smtClean="0">
                <a:solidFill>
                  <a:prstClr val="black"/>
                </a:solidFill>
                <a:latin typeface="Garamond" panose="02020404030301010803" pitchFamily="18" charset="0"/>
              </a:rPr>
              <a:t>attivo.</a:t>
            </a:r>
            <a:endParaRPr lang="it-IT" sz="1200" dirty="0">
              <a:solidFill>
                <a:prstClr val="black"/>
              </a:solidFill>
              <a:latin typeface="Garamond" panose="02020404030301010803" pitchFamily="18" charset="0"/>
            </a:endParaRPr>
          </a:p>
          <a:p>
            <a:pPr marL="171450" indent="-171450" algn="just">
              <a:lnSpc>
                <a:spcPct val="150000"/>
              </a:lnSpc>
              <a:buFont typeface="Wingdings" panose="05000000000000000000" pitchFamily="2" charset="2"/>
              <a:buChar char="v"/>
            </a:pPr>
            <a:r>
              <a:rPr lang="it-IT" sz="1200" dirty="0" smtClean="0">
                <a:solidFill>
                  <a:prstClr val="black"/>
                </a:solidFill>
                <a:latin typeface="Garamond" panose="02020404030301010803" pitchFamily="18" charset="0"/>
              </a:rPr>
              <a:t>CIRCLE </a:t>
            </a:r>
            <a:r>
              <a:rPr lang="it-IT" sz="1200" dirty="0">
                <a:solidFill>
                  <a:prstClr val="black"/>
                </a:solidFill>
                <a:latin typeface="Garamond" panose="02020404030301010803" pitchFamily="18" charset="0"/>
              </a:rPr>
              <a:t>TIME: facilita e sviluppa la comunicazione circolare, la conoscenza di sé; promuove la libera e attiva espressione di </a:t>
            </a:r>
            <a:r>
              <a:rPr lang="it-IT" sz="1200" dirty="0" smtClean="0">
                <a:solidFill>
                  <a:prstClr val="black"/>
                </a:solidFill>
                <a:latin typeface="Garamond" panose="02020404030301010803" pitchFamily="18" charset="0"/>
              </a:rPr>
              <a:t>idee, opinioni, sentimenti </a:t>
            </a:r>
            <a:r>
              <a:rPr lang="it-IT" sz="1200" dirty="0">
                <a:solidFill>
                  <a:prstClr val="black"/>
                </a:solidFill>
                <a:latin typeface="Garamond" panose="02020404030301010803" pitchFamily="18" charset="0"/>
              </a:rPr>
              <a:t>e vissuti personali. Crea un clima di serenità e di </a:t>
            </a:r>
            <a:r>
              <a:rPr lang="it-IT" sz="1200" dirty="0" smtClean="0">
                <a:solidFill>
                  <a:prstClr val="black"/>
                </a:solidFill>
                <a:latin typeface="Garamond" panose="02020404030301010803" pitchFamily="18" charset="0"/>
              </a:rPr>
              <a:t>condivisione, favorendo </a:t>
            </a:r>
            <a:r>
              <a:rPr lang="it-IT" sz="1200" dirty="0">
                <a:solidFill>
                  <a:prstClr val="black"/>
                </a:solidFill>
                <a:latin typeface="Garamond" panose="02020404030301010803" pitchFamily="18" charset="0"/>
              </a:rPr>
              <a:t>la costituzione di nuovi gruppi di </a:t>
            </a:r>
            <a:r>
              <a:rPr lang="it-IT" sz="1200" dirty="0" smtClean="0">
                <a:solidFill>
                  <a:prstClr val="black"/>
                </a:solidFill>
                <a:latin typeface="Garamond" panose="02020404030301010803" pitchFamily="18" charset="0"/>
              </a:rPr>
              <a:t>lavoro.</a:t>
            </a:r>
          </a:p>
          <a:p>
            <a:pPr marL="171450" indent="-171450" algn="just">
              <a:lnSpc>
                <a:spcPct val="150000"/>
              </a:lnSpc>
              <a:buFont typeface="Wingdings" panose="05000000000000000000" pitchFamily="2" charset="2"/>
              <a:buChar char="v"/>
            </a:pPr>
            <a:r>
              <a:rPr lang="it-IT" sz="1200" dirty="0" smtClean="0">
                <a:solidFill>
                  <a:prstClr val="black"/>
                </a:solidFill>
                <a:latin typeface="Garamond" panose="02020404030301010803" pitchFamily="18" charset="0"/>
              </a:rPr>
              <a:t>ROLE </a:t>
            </a:r>
            <a:r>
              <a:rPr lang="it-IT" sz="1200" dirty="0">
                <a:solidFill>
                  <a:prstClr val="black"/>
                </a:solidFill>
                <a:latin typeface="Garamond" panose="02020404030301010803" pitchFamily="18" charset="0"/>
              </a:rPr>
              <a:t>PLAYING: consiste nella simulazione dei comportamenti </a:t>
            </a:r>
            <a:r>
              <a:rPr lang="it-IT" sz="1200" dirty="0" smtClean="0">
                <a:solidFill>
                  <a:prstClr val="black"/>
                </a:solidFill>
                <a:latin typeface="Garamond" panose="02020404030301010803" pitchFamily="18" charset="0"/>
              </a:rPr>
              <a:t>e atteggiamenti </a:t>
            </a:r>
            <a:r>
              <a:rPr lang="it-IT" sz="1200" dirty="0">
                <a:solidFill>
                  <a:prstClr val="black"/>
                </a:solidFill>
                <a:latin typeface="Garamond" panose="02020404030301010803" pitchFamily="18" charset="0"/>
              </a:rPr>
              <a:t>adottati generalmente nella vita reale. L'obiettivo di </a:t>
            </a:r>
            <a:r>
              <a:rPr lang="it-IT" sz="1200" dirty="0" smtClean="0">
                <a:solidFill>
                  <a:prstClr val="black"/>
                </a:solidFill>
                <a:latin typeface="Garamond" panose="02020404030301010803" pitchFamily="18" charset="0"/>
              </a:rPr>
              <a:t>questa tecnica </a:t>
            </a:r>
            <a:r>
              <a:rPr lang="it-IT" sz="1200" dirty="0">
                <a:solidFill>
                  <a:prstClr val="black"/>
                </a:solidFill>
                <a:latin typeface="Garamond" panose="02020404030301010803" pitchFamily="18" charset="0"/>
              </a:rPr>
              <a:t>e di far acquisire la capacità di impersonare un ruolo e di comprendere in profondità ciò che il ruolo </a:t>
            </a:r>
            <a:r>
              <a:rPr lang="it-IT" sz="1200" dirty="0" smtClean="0">
                <a:solidFill>
                  <a:prstClr val="black"/>
                </a:solidFill>
                <a:latin typeface="Garamond" panose="02020404030301010803" pitchFamily="18" charset="0"/>
              </a:rPr>
              <a:t>richiede.</a:t>
            </a:r>
          </a:p>
          <a:p>
            <a:pPr marL="171450" indent="-171450" algn="just">
              <a:lnSpc>
                <a:spcPct val="150000"/>
              </a:lnSpc>
              <a:buFont typeface="Wingdings" panose="05000000000000000000" pitchFamily="2" charset="2"/>
              <a:buChar char="v"/>
            </a:pPr>
            <a:r>
              <a:rPr lang="it-IT" sz="1200" dirty="0" smtClean="0">
                <a:solidFill>
                  <a:prstClr val="black"/>
                </a:solidFill>
                <a:latin typeface="Garamond" panose="02020404030301010803" pitchFamily="18" charset="0"/>
              </a:rPr>
              <a:t>FLIPPED </a:t>
            </a:r>
            <a:r>
              <a:rPr lang="it-IT" sz="1200" dirty="0">
                <a:solidFill>
                  <a:prstClr val="black"/>
                </a:solidFill>
                <a:latin typeface="Garamond" panose="02020404030301010803" pitchFamily="18" charset="0"/>
              </a:rPr>
              <a:t>CLASSROOM: rende gli studenti attivi e consapevoli dei processi di apprendimenti, promuove lo sviluppo di competenze digitali </a:t>
            </a:r>
            <a:r>
              <a:rPr lang="it-IT" sz="1200" dirty="0" smtClean="0">
                <a:solidFill>
                  <a:prstClr val="black"/>
                </a:solidFill>
                <a:latin typeface="Garamond" panose="02020404030301010803" pitchFamily="18" charset="0"/>
              </a:rPr>
              <a:t>e consente </a:t>
            </a:r>
            <a:r>
              <a:rPr lang="it-IT" sz="1200" dirty="0">
                <a:solidFill>
                  <a:prstClr val="black"/>
                </a:solidFill>
                <a:latin typeface="Garamond" panose="02020404030301010803" pitchFamily="18" charset="0"/>
              </a:rPr>
              <a:t>il miglioramento delle interazioni educative in </a:t>
            </a:r>
            <a:r>
              <a:rPr lang="it-IT" sz="1200" dirty="0" smtClean="0">
                <a:solidFill>
                  <a:prstClr val="black"/>
                </a:solidFill>
                <a:latin typeface="Garamond" panose="02020404030301010803" pitchFamily="18" charset="0"/>
              </a:rPr>
              <a:t>aula.</a:t>
            </a:r>
          </a:p>
          <a:p>
            <a:pPr marL="171450" indent="-171450" algn="just">
              <a:lnSpc>
                <a:spcPct val="150000"/>
              </a:lnSpc>
              <a:buFont typeface="Wingdings" panose="05000000000000000000" pitchFamily="2" charset="2"/>
              <a:buChar char="v"/>
            </a:pPr>
            <a:r>
              <a:rPr lang="it-IT" sz="1200" dirty="0" smtClean="0">
                <a:solidFill>
                  <a:prstClr val="black"/>
                </a:solidFill>
                <a:latin typeface="Garamond" panose="02020404030301010803" pitchFamily="18" charset="0"/>
              </a:rPr>
              <a:t>DIDATTICA </a:t>
            </a:r>
            <a:r>
              <a:rPr lang="it-IT" sz="1200" dirty="0">
                <a:solidFill>
                  <a:prstClr val="black"/>
                </a:solidFill>
                <a:latin typeface="Garamond" panose="02020404030301010803" pitchFamily="18" charset="0"/>
              </a:rPr>
              <a:t>MULTISENSORIALE: uso costante e simultaneo di più canali percettivi (visivo, uditivo, tattile, cinestesico) di molteplici </a:t>
            </a:r>
            <a:r>
              <a:rPr lang="it-IT" sz="1200" dirty="0" smtClean="0">
                <a:solidFill>
                  <a:prstClr val="black"/>
                </a:solidFill>
                <a:latin typeface="Garamond" panose="02020404030301010803" pitchFamily="18" charset="0"/>
              </a:rPr>
              <a:t>linguaggi (pittorico</a:t>
            </a:r>
            <a:r>
              <a:rPr lang="it-IT" sz="1200" dirty="0">
                <a:solidFill>
                  <a:prstClr val="black"/>
                </a:solidFill>
                <a:latin typeface="Garamond" panose="02020404030301010803" pitchFamily="18" charset="0"/>
              </a:rPr>
              <a:t>, teatrale, </a:t>
            </a:r>
            <a:r>
              <a:rPr lang="it-IT" sz="1200" dirty="0" smtClean="0">
                <a:solidFill>
                  <a:prstClr val="black"/>
                </a:solidFill>
                <a:latin typeface="Garamond" panose="02020404030301010803" pitchFamily="18" charset="0"/>
              </a:rPr>
              <a:t>musicale, etc.) </a:t>
            </a:r>
            <a:r>
              <a:rPr lang="it-IT" sz="1200" dirty="0">
                <a:solidFill>
                  <a:prstClr val="black"/>
                </a:solidFill>
                <a:latin typeface="Garamond" panose="02020404030301010803" pitchFamily="18" charset="0"/>
              </a:rPr>
              <a:t>per incrementare l’apprendimento e poter esprimere e valorizzare molteplici </a:t>
            </a:r>
            <a:r>
              <a:rPr lang="it-IT" sz="1200" dirty="0" smtClean="0">
                <a:solidFill>
                  <a:prstClr val="black"/>
                </a:solidFill>
                <a:latin typeface="Garamond" panose="02020404030301010803" pitchFamily="18" charset="0"/>
              </a:rPr>
              <a:t>intelligenze.</a:t>
            </a:r>
          </a:p>
          <a:p>
            <a:pPr marL="171450" indent="-171450" algn="just">
              <a:lnSpc>
                <a:spcPct val="150000"/>
              </a:lnSpc>
              <a:buFont typeface="Wingdings" panose="05000000000000000000" pitchFamily="2" charset="2"/>
              <a:buChar char="v"/>
            </a:pPr>
            <a:r>
              <a:rPr lang="it-IT" sz="1200" dirty="0" smtClean="0">
                <a:solidFill>
                  <a:prstClr val="black"/>
                </a:solidFill>
                <a:latin typeface="Garamond" panose="02020404030301010803" pitchFamily="18" charset="0"/>
              </a:rPr>
              <a:t>TECNOLOGIE </a:t>
            </a:r>
            <a:r>
              <a:rPr lang="it-IT" sz="1200" dirty="0">
                <a:solidFill>
                  <a:prstClr val="black"/>
                </a:solidFill>
                <a:latin typeface="Garamond" panose="02020404030301010803" pitchFamily="18" charset="0"/>
              </a:rPr>
              <a:t>MULTIMEDIALI: computer, notebook, </a:t>
            </a:r>
            <a:r>
              <a:rPr lang="it-IT" sz="1200" dirty="0" smtClean="0">
                <a:solidFill>
                  <a:prstClr val="black"/>
                </a:solidFill>
                <a:latin typeface="Garamond" panose="02020404030301010803" pitchFamily="18" charset="0"/>
              </a:rPr>
              <a:t>LIM per </a:t>
            </a:r>
            <a:r>
              <a:rPr lang="it-IT" sz="1200" dirty="0">
                <a:solidFill>
                  <a:prstClr val="black"/>
                </a:solidFill>
                <a:latin typeface="Garamond" panose="02020404030301010803" pitchFamily="18" charset="0"/>
              </a:rPr>
              <a:t>utilizzare software </a:t>
            </a:r>
            <a:r>
              <a:rPr lang="it-IT" sz="1200" dirty="0" smtClean="0">
                <a:solidFill>
                  <a:prstClr val="black"/>
                </a:solidFill>
                <a:latin typeface="Garamond" panose="02020404030301010803" pitchFamily="18" charset="0"/>
              </a:rPr>
              <a:t>specifici.</a:t>
            </a:r>
          </a:p>
          <a:p>
            <a:pPr marL="171450" indent="-171450" algn="just">
              <a:lnSpc>
                <a:spcPct val="150000"/>
              </a:lnSpc>
              <a:buFont typeface="Wingdings" panose="05000000000000000000" pitchFamily="2" charset="2"/>
              <a:buChar char="v"/>
            </a:pPr>
            <a:r>
              <a:rPr lang="it-IT" sz="1200" dirty="0" smtClean="0">
                <a:solidFill>
                  <a:prstClr val="black"/>
                </a:solidFill>
                <a:latin typeface="Garamond" panose="02020404030301010803" pitchFamily="18" charset="0"/>
              </a:rPr>
              <a:t>MEDIATORI </a:t>
            </a:r>
            <a:r>
              <a:rPr lang="it-IT" sz="1200" dirty="0">
                <a:solidFill>
                  <a:prstClr val="black"/>
                </a:solidFill>
                <a:latin typeface="Garamond" panose="02020404030301010803" pitchFamily="18" charset="0"/>
              </a:rPr>
              <a:t>DIDATTICI (attivi, iconici, analogici e simbolici): rendono l’apprendimento significativo, creativo e attivo. Nelle mappe, ad </a:t>
            </a:r>
            <a:r>
              <a:rPr lang="it-IT" sz="1200" dirty="0" smtClean="0">
                <a:solidFill>
                  <a:prstClr val="black"/>
                </a:solidFill>
                <a:latin typeface="Garamond" panose="02020404030301010803" pitchFamily="18" charset="0"/>
              </a:rPr>
              <a:t>esempio, lo </a:t>
            </a:r>
            <a:r>
              <a:rPr lang="it-IT" sz="1200" dirty="0">
                <a:solidFill>
                  <a:prstClr val="black"/>
                </a:solidFill>
                <a:latin typeface="Garamond" panose="02020404030301010803" pitchFamily="18" charset="0"/>
              </a:rPr>
              <a:t>studente è chiamato ad interagire attivamente con i concetti per scoprire, selezionare, collegare, mettere in relazione le nuove conoscenze</a:t>
            </a:r>
            <a:r>
              <a:rPr lang="it-IT" sz="1200" dirty="0" smtClean="0">
                <a:solidFill>
                  <a:prstClr val="black"/>
                </a:solidFill>
                <a:latin typeface="Garamond" panose="02020404030301010803" pitchFamily="18" charset="0"/>
              </a:rPr>
              <a:t>.</a:t>
            </a:r>
            <a:endParaRPr lang="it-IT" sz="1200" dirty="0">
              <a:solidFill>
                <a:prstClr val="black"/>
              </a:solidFill>
              <a:latin typeface="Garamond" panose="02020404030301010803" pitchFamily="18" charset="0"/>
            </a:endParaRPr>
          </a:p>
        </p:txBody>
      </p:sp>
      <p:pic>
        <p:nvPicPr>
          <p:cNvPr id="3" name="Immagine 2">
            <a:hlinkClick r:id="rId2" action="ppaction://hlinksldjump"/>
          </p:cNvPr>
          <p:cNvPicPr>
            <a:picLocks noChangeAspect="1"/>
          </p:cNvPicPr>
          <p:nvPr/>
        </p:nvPicPr>
        <p:blipFill>
          <a:blip r:embed="rId3"/>
          <a:stretch>
            <a:fillRect/>
          </a:stretch>
        </p:blipFill>
        <p:spPr>
          <a:xfrm>
            <a:off x="7479347" y="5368375"/>
            <a:ext cx="615782" cy="369469"/>
          </a:xfrm>
          <a:prstGeom prst="rect">
            <a:avLst/>
          </a:prstGeom>
        </p:spPr>
      </p:pic>
    </p:spTree>
    <p:extLst>
      <p:ext uri="{BB962C8B-B14F-4D97-AF65-F5344CB8AC3E}">
        <p14:creationId xmlns:p14="http://schemas.microsoft.com/office/powerpoint/2010/main" val="288039635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ttangolo 12"/>
          <p:cNvSpPr/>
          <p:nvPr/>
        </p:nvSpPr>
        <p:spPr>
          <a:xfrm>
            <a:off x="355532" y="2331"/>
            <a:ext cx="8460463" cy="707886"/>
          </a:xfrm>
          <a:prstGeom prst="rect">
            <a:avLst/>
          </a:prstGeom>
        </p:spPr>
        <p:txBody>
          <a:bodyPr wrap="square">
            <a:spAutoFit/>
          </a:bodyPr>
          <a:lstStyle/>
          <a:p>
            <a:pPr algn="ctr"/>
            <a:r>
              <a:rPr lang="en-US" sz="2000" dirty="0" smtClean="0">
                <a:solidFill>
                  <a:srgbClr val="FFC000"/>
                </a:solidFill>
                <a:effectLst>
                  <a:outerShdw blurRad="38100" dist="38100" dir="2700000" algn="tl">
                    <a:srgbClr val="000000">
                      <a:alpha val="43137"/>
                    </a:srgbClr>
                  </a:outerShdw>
                </a:effectLst>
                <a:latin typeface="Garamond" panose="02020404030301010803" pitchFamily="18" charset="0"/>
              </a:rPr>
              <a:t>STEM (O STEAM)</a:t>
            </a:r>
            <a:endParaRPr lang="en-US" sz="2000" dirty="0">
              <a:solidFill>
                <a:srgbClr val="FFC000"/>
              </a:solidFill>
              <a:effectLst>
                <a:outerShdw blurRad="38100" dist="38100" dir="2700000" algn="tl">
                  <a:srgbClr val="000000">
                    <a:alpha val="43137"/>
                  </a:srgbClr>
                </a:outerShdw>
              </a:effectLst>
              <a:latin typeface="Garamond" panose="02020404030301010803" pitchFamily="18" charset="0"/>
            </a:endParaRPr>
          </a:p>
          <a:p>
            <a:pPr algn="ctr"/>
            <a:r>
              <a:rPr lang="en-US" sz="2000" dirty="0">
                <a:solidFill>
                  <a:srgbClr val="FFC000"/>
                </a:solidFill>
                <a:effectLst>
                  <a:outerShdw blurRad="38100" dist="38100" dir="2700000" algn="tl">
                    <a:srgbClr val="000000">
                      <a:alpha val="43137"/>
                    </a:srgbClr>
                  </a:outerShdw>
                </a:effectLst>
                <a:latin typeface="Garamond" panose="02020404030301010803" pitchFamily="18" charset="0"/>
              </a:rPr>
              <a:t> (</a:t>
            </a:r>
            <a:r>
              <a:rPr lang="en-US" sz="2000" dirty="0" err="1">
                <a:solidFill>
                  <a:srgbClr val="FFC000"/>
                </a:solidFill>
                <a:effectLst>
                  <a:outerShdw blurRad="38100" dist="38100" dir="2700000" algn="tl">
                    <a:srgbClr val="000000">
                      <a:alpha val="43137"/>
                    </a:srgbClr>
                  </a:outerShdw>
                </a:effectLst>
                <a:latin typeface="Garamond" panose="02020404030301010803" pitchFamily="18" charset="0"/>
              </a:rPr>
              <a:t>acronimo</a:t>
            </a:r>
            <a:r>
              <a:rPr lang="en-US" sz="2000" dirty="0">
                <a:solidFill>
                  <a:srgbClr val="FFC000"/>
                </a:solidFill>
                <a:effectLst>
                  <a:outerShdw blurRad="38100" dist="38100" dir="2700000" algn="tl">
                    <a:srgbClr val="000000">
                      <a:alpha val="43137"/>
                    </a:srgbClr>
                  </a:outerShdw>
                </a:effectLst>
                <a:latin typeface="Garamond" panose="02020404030301010803" pitchFamily="18" charset="0"/>
              </a:rPr>
              <a:t> </a:t>
            </a:r>
            <a:r>
              <a:rPr lang="en-US" sz="2000" dirty="0" err="1">
                <a:solidFill>
                  <a:srgbClr val="FFC000"/>
                </a:solidFill>
                <a:effectLst>
                  <a:outerShdw blurRad="38100" dist="38100" dir="2700000" algn="tl">
                    <a:srgbClr val="000000">
                      <a:alpha val="43137"/>
                    </a:srgbClr>
                  </a:outerShdw>
                </a:effectLst>
                <a:latin typeface="Garamond" panose="02020404030301010803" pitchFamily="18" charset="0"/>
              </a:rPr>
              <a:t>inglese</a:t>
            </a:r>
            <a:r>
              <a:rPr lang="en-US" sz="2000" dirty="0">
                <a:solidFill>
                  <a:srgbClr val="FFC000"/>
                </a:solidFill>
                <a:effectLst>
                  <a:outerShdw blurRad="38100" dist="38100" dir="2700000" algn="tl">
                    <a:srgbClr val="000000">
                      <a:alpha val="43137"/>
                    </a:srgbClr>
                  </a:outerShdw>
                </a:effectLst>
                <a:latin typeface="Garamond" panose="02020404030301010803" pitchFamily="18" charset="0"/>
              </a:rPr>
              <a:t> di Science Technology Engineering Art Mathematics)</a:t>
            </a:r>
          </a:p>
        </p:txBody>
      </p:sp>
      <p:sp>
        <p:nvSpPr>
          <p:cNvPr id="2" name="Rettangolo 1"/>
          <p:cNvSpPr/>
          <p:nvPr/>
        </p:nvSpPr>
        <p:spPr>
          <a:xfrm>
            <a:off x="70540" y="676351"/>
            <a:ext cx="8928847" cy="6093976"/>
          </a:xfrm>
          <a:prstGeom prst="rect">
            <a:avLst/>
          </a:prstGeom>
        </p:spPr>
        <p:txBody>
          <a:bodyPr wrap="square">
            <a:spAutoFit/>
          </a:bodyPr>
          <a:lstStyle/>
          <a:p>
            <a:pPr algn="just"/>
            <a:endParaRPr lang="it-IT" sz="1200" dirty="0" smtClean="0">
              <a:solidFill>
                <a:prstClr val="black"/>
              </a:solidFill>
              <a:latin typeface="Garamond" panose="02020404030301010803" pitchFamily="18" charset="0"/>
            </a:endParaRPr>
          </a:p>
          <a:p>
            <a:pPr algn="just"/>
            <a:r>
              <a:rPr lang="it-IT" sz="1200" b="1" dirty="0" smtClean="0">
                <a:solidFill>
                  <a:prstClr val="black"/>
                </a:solidFill>
                <a:latin typeface="Garamond" panose="02020404030301010803" pitchFamily="18" charset="0"/>
              </a:rPr>
              <a:t>PREMESSA </a:t>
            </a:r>
          </a:p>
          <a:p>
            <a:pPr algn="just"/>
            <a:endParaRPr lang="it-IT" sz="1200" dirty="0">
              <a:solidFill>
                <a:prstClr val="black"/>
              </a:solidFill>
              <a:latin typeface="Garamond" panose="02020404030301010803" pitchFamily="18" charset="0"/>
            </a:endParaRPr>
          </a:p>
          <a:p>
            <a:pPr marL="171450" indent="-171450" algn="just">
              <a:lnSpc>
                <a:spcPct val="150000"/>
              </a:lnSpc>
              <a:buFont typeface="Wingdings" panose="05000000000000000000" pitchFamily="2" charset="2"/>
              <a:buChar char="ü"/>
            </a:pPr>
            <a:r>
              <a:rPr lang="it-IT" sz="1200" dirty="0">
                <a:solidFill>
                  <a:prstClr val="black"/>
                </a:solidFill>
                <a:latin typeface="Garamond" panose="02020404030301010803" pitchFamily="18" charset="0"/>
              </a:rPr>
              <a:t>Nelle Indicazioni nazionali per il curricolo del 2012, il termine STEM (Scienze, Tecnologia, Ingegneria e Matematica) non compare esplicitamente come tale, ma il documento pone le basi per un approccio interdisciplinare e per lo sviluppo di competenze chiave che sono alla base della didattica </a:t>
            </a:r>
            <a:r>
              <a:rPr lang="it-IT" sz="1200" dirty="0" smtClean="0">
                <a:solidFill>
                  <a:prstClr val="black"/>
                </a:solidFill>
                <a:latin typeface="Garamond" panose="02020404030301010803" pitchFamily="18" charset="0"/>
              </a:rPr>
              <a:t>STEM.</a:t>
            </a:r>
          </a:p>
          <a:p>
            <a:pPr marL="171450" indent="-171450" algn="just">
              <a:lnSpc>
                <a:spcPct val="150000"/>
              </a:lnSpc>
              <a:buFont typeface="Wingdings" panose="05000000000000000000" pitchFamily="2" charset="2"/>
              <a:buChar char="ü"/>
            </a:pPr>
            <a:r>
              <a:rPr lang="it-IT" sz="1200" dirty="0" smtClean="0">
                <a:solidFill>
                  <a:prstClr val="black"/>
                </a:solidFill>
                <a:latin typeface="Garamond" panose="02020404030301010803" pitchFamily="18" charset="0"/>
              </a:rPr>
              <a:t>Con </a:t>
            </a:r>
            <a:r>
              <a:rPr lang="it-IT" sz="1200" dirty="0">
                <a:solidFill>
                  <a:prstClr val="black"/>
                </a:solidFill>
                <a:latin typeface="Garamond" panose="02020404030301010803" pitchFamily="18" charset="0"/>
              </a:rPr>
              <a:t>il Decreto Ministeriale n. 184 del 15 settembre 2023, il Ministero dell’Istruzione e del Merito (MIM) ha adottato le Linee guida per le discipline STEM, finalizzate ad introdurre nel PTOF delle scuole di ogni ordine e grado e nei servizi educativi per l’infanzia, azioni dedicate a rafforzare nei curricoli lo sviluppo delle competenze matematico- scientifico-tecnologiche e digitali, legate sia agli specifici campi di esperienza sia all’apprendimento delle </a:t>
            </a:r>
            <a:r>
              <a:rPr lang="it-IT" sz="1200" dirty="0" smtClean="0">
                <a:solidFill>
                  <a:prstClr val="black"/>
                </a:solidFill>
                <a:latin typeface="Garamond" panose="02020404030301010803" pitchFamily="18" charset="0"/>
              </a:rPr>
              <a:t>discipline. Le Linee guida non forniscono nuovi contenuti, ma suggeriscono alle istituzioni scolastiche di utilizzare tutte le possibilità offerte dalla flessibilità loro riconosciuta dall’autonomia nell’organizzazione degli spazi, dei tempi e dei gruppi, nella predisposizione e nell’utilizzo di efficaci ambienti di apprendimento, nella gestione dell’organico dell’autonomia per favorire il raggiungimento degli obiettivi fissati. </a:t>
            </a:r>
          </a:p>
          <a:p>
            <a:pPr marL="171450" indent="-171450" algn="just">
              <a:lnSpc>
                <a:spcPct val="150000"/>
              </a:lnSpc>
              <a:buFont typeface="Wingdings" panose="05000000000000000000" pitchFamily="2" charset="2"/>
              <a:buChar char="ü"/>
            </a:pPr>
            <a:r>
              <a:rPr lang="it-IT" sz="1200" dirty="0" smtClean="0">
                <a:solidFill>
                  <a:prstClr val="black"/>
                </a:solidFill>
                <a:latin typeface="Garamond" panose="02020404030301010803" pitchFamily="18" charset="0"/>
              </a:rPr>
              <a:t>Le </a:t>
            </a:r>
            <a:r>
              <a:rPr lang="it-IT" sz="1200" dirty="0">
                <a:solidFill>
                  <a:prstClr val="black"/>
                </a:solidFill>
                <a:latin typeface="Garamond" panose="02020404030301010803" pitchFamily="18" charset="0"/>
              </a:rPr>
              <a:t>Nuove Indicazioni Nazionali 2025 per la scuola dell'infanzia e il primo ciclo di istruzione (primaria e secondaria di primo grado) sottolineano l'importanza di un approccio STEM (Scienza, Tecnologia, Ingegneria e Matematica) integrato e interdisciplinare, introducendo l'informatica già dalla scuola primaria. </a:t>
            </a:r>
            <a:r>
              <a:rPr lang="it-IT" sz="1200" dirty="0" smtClean="0">
                <a:solidFill>
                  <a:prstClr val="black"/>
                </a:solidFill>
                <a:latin typeface="Garamond" panose="02020404030301010803" pitchFamily="18" charset="0"/>
              </a:rPr>
              <a:t>In </a:t>
            </a:r>
            <a:r>
              <a:rPr lang="it-IT" sz="1200" dirty="0">
                <a:solidFill>
                  <a:prstClr val="black"/>
                </a:solidFill>
                <a:latin typeface="Garamond" panose="02020404030301010803" pitchFamily="18" charset="0"/>
              </a:rPr>
              <a:t>sintesi, le Nuove Indicazioni Nazionali 2025 promuovono un'educazione STEM che non si limita all'acquisizione di conoscenze, ma mira a formare cittadini capaci di utilizzare le proprie competenze per affrontare le sfide del futuro e contribuire attivamente alla </a:t>
            </a:r>
            <a:r>
              <a:rPr lang="it-IT" sz="1200" dirty="0" smtClean="0">
                <a:solidFill>
                  <a:prstClr val="black"/>
                </a:solidFill>
                <a:latin typeface="Garamond" panose="02020404030301010803" pitchFamily="18" charset="0"/>
              </a:rPr>
              <a:t>società.</a:t>
            </a:r>
          </a:p>
          <a:p>
            <a:pPr algn="just"/>
            <a:endParaRPr lang="it-IT" sz="1200" dirty="0">
              <a:solidFill>
                <a:prstClr val="black"/>
              </a:solidFill>
              <a:latin typeface="Garamond" panose="02020404030301010803" pitchFamily="18" charset="0"/>
            </a:endParaRPr>
          </a:p>
          <a:p>
            <a:pPr algn="just">
              <a:lnSpc>
                <a:spcPct val="150000"/>
              </a:lnSpc>
            </a:pPr>
            <a:r>
              <a:rPr lang="it-IT" sz="1200" dirty="0">
                <a:solidFill>
                  <a:prstClr val="black"/>
                </a:solidFill>
                <a:latin typeface="Garamond" panose="02020404030301010803" pitchFamily="18" charset="0"/>
              </a:rPr>
              <a:t>Il corretto approccio all'insegnamento delle STEM non può prescindere da una prospettiva interdisciplinare e dall'intreccio tra teoria e pratica, per di più, con l’aggiunta della A di ARTE nell’acronimo STEM, si è passati all'educazione STEAM. Le attività, per tanto, si collocano in una visione della conoscenza come costruzione dell'esperienza personale e mettono in gioco contemporaneamente capacità intellettive e riflessive, manuali e creative, stimolano al confronto con gli altri e sviluppano lo spirito critico, competenze indispensabili per un inserimento attivo nella società attuale. </a:t>
            </a:r>
          </a:p>
        </p:txBody>
      </p:sp>
      <p:sp>
        <p:nvSpPr>
          <p:cNvPr id="4" name="Avanti o successivo 3">
            <a:hlinkClick r:id="" action="ppaction://hlinkshowjump?jump=nextslide" highlightClick="1"/>
          </p:cNvPr>
          <p:cNvSpPr/>
          <p:nvPr/>
        </p:nvSpPr>
        <p:spPr>
          <a:xfrm rot="5400000">
            <a:off x="8490947" y="6445279"/>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44608169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94129" y="127568"/>
            <a:ext cx="8928847" cy="5909310"/>
          </a:xfrm>
          <a:prstGeom prst="rect">
            <a:avLst/>
          </a:prstGeom>
        </p:spPr>
        <p:txBody>
          <a:bodyPr wrap="square">
            <a:spAutoFit/>
          </a:bodyPr>
          <a:lstStyle/>
          <a:p>
            <a:pPr algn="just">
              <a:lnSpc>
                <a:spcPct val="150000"/>
              </a:lnSpc>
            </a:pPr>
            <a:r>
              <a:rPr lang="it-IT" sz="1200" b="1" dirty="0">
                <a:solidFill>
                  <a:prstClr val="black"/>
                </a:solidFill>
                <a:latin typeface="Garamond" panose="02020404030301010803" pitchFamily="18" charset="0"/>
              </a:rPr>
              <a:t>LE COMPETENZE DI APPRENDIMENTO E </a:t>
            </a:r>
            <a:r>
              <a:rPr lang="it-IT" sz="1200" b="1" dirty="0" smtClean="0">
                <a:solidFill>
                  <a:prstClr val="black"/>
                </a:solidFill>
                <a:latin typeface="Garamond" panose="02020404030301010803" pitchFamily="18" charset="0"/>
              </a:rPr>
              <a:t>INNOVAZIONE</a:t>
            </a:r>
          </a:p>
          <a:p>
            <a:pPr algn="just">
              <a:lnSpc>
                <a:spcPct val="150000"/>
              </a:lnSpc>
            </a:pPr>
            <a:endParaRPr lang="it-IT" sz="1200" dirty="0">
              <a:solidFill>
                <a:prstClr val="black"/>
              </a:solidFill>
              <a:latin typeface="Garamond" panose="02020404030301010803" pitchFamily="18" charset="0"/>
            </a:endParaRPr>
          </a:p>
          <a:p>
            <a:pPr algn="just">
              <a:lnSpc>
                <a:spcPct val="150000"/>
              </a:lnSpc>
            </a:pPr>
            <a:r>
              <a:rPr lang="it-IT" sz="1200" dirty="0">
                <a:solidFill>
                  <a:prstClr val="black"/>
                </a:solidFill>
                <a:latin typeface="Garamond" panose="02020404030301010803" pitchFamily="18" charset="0"/>
              </a:rPr>
              <a:t>Per l’interdisciplinarietà le discipline STEM (o STEAM) sono considerate funzionali all’acquisizione delle “4C”, ossia le quattro  competenze di apprendimento e innovazione individuate dalla NEA (National </a:t>
            </a:r>
            <a:r>
              <a:rPr lang="it-IT" sz="1200" dirty="0" err="1">
                <a:solidFill>
                  <a:prstClr val="black"/>
                </a:solidFill>
                <a:latin typeface="Garamond" panose="02020404030301010803" pitchFamily="18" charset="0"/>
              </a:rPr>
              <a:t>Education</a:t>
            </a:r>
            <a:r>
              <a:rPr lang="it-IT" sz="1200" dirty="0">
                <a:solidFill>
                  <a:prstClr val="black"/>
                </a:solidFill>
                <a:latin typeface="Garamond" panose="02020404030301010803" pitchFamily="18" charset="0"/>
              </a:rPr>
              <a:t> </a:t>
            </a:r>
            <a:r>
              <a:rPr lang="it-IT" sz="1200" dirty="0" err="1">
                <a:solidFill>
                  <a:prstClr val="black"/>
                </a:solidFill>
                <a:latin typeface="Garamond" panose="02020404030301010803" pitchFamily="18" charset="0"/>
              </a:rPr>
              <a:t>Association</a:t>
            </a:r>
            <a:r>
              <a:rPr lang="it-IT" sz="1200" dirty="0">
                <a:solidFill>
                  <a:prstClr val="black"/>
                </a:solidFill>
                <a:latin typeface="Garamond" panose="02020404030301010803" pitchFamily="18" charset="0"/>
              </a:rPr>
              <a:t>) tra le 18 competenze </a:t>
            </a:r>
            <a:r>
              <a:rPr lang="it-IT" sz="1200" dirty="0" err="1">
                <a:solidFill>
                  <a:prstClr val="black"/>
                </a:solidFill>
                <a:latin typeface="Garamond" panose="02020404030301010803" pitchFamily="18" charset="0"/>
              </a:rPr>
              <a:t>Skills</a:t>
            </a:r>
            <a:r>
              <a:rPr lang="it-IT" sz="1200" dirty="0">
                <a:solidFill>
                  <a:prstClr val="black"/>
                </a:solidFill>
                <a:latin typeface="Garamond" panose="02020404030301010803" pitchFamily="18" charset="0"/>
              </a:rPr>
              <a:t>:  </a:t>
            </a:r>
            <a:endParaRPr lang="it-IT" sz="1200" dirty="0" smtClean="0">
              <a:solidFill>
                <a:prstClr val="black"/>
              </a:solidFill>
              <a:latin typeface="Garamond" panose="02020404030301010803" pitchFamily="18" charset="0"/>
            </a:endParaRPr>
          </a:p>
          <a:p>
            <a:pPr algn="just">
              <a:lnSpc>
                <a:spcPct val="150000"/>
              </a:lnSpc>
            </a:pPr>
            <a:endParaRPr lang="it-IT" sz="1200" dirty="0">
              <a:solidFill>
                <a:prstClr val="black"/>
              </a:solidFill>
              <a:latin typeface="Garamond" panose="02020404030301010803" pitchFamily="18" charset="0"/>
            </a:endParaRPr>
          </a:p>
          <a:p>
            <a:pPr marL="228600" indent="-228600" algn="just">
              <a:lnSpc>
                <a:spcPct val="150000"/>
              </a:lnSpc>
              <a:buFont typeface="+mj-lt"/>
              <a:buAutoNum type="arabicPeriod"/>
            </a:pPr>
            <a:r>
              <a:rPr lang="it-IT" sz="1200" b="1" dirty="0" smtClean="0">
                <a:solidFill>
                  <a:prstClr val="black"/>
                </a:solidFill>
                <a:latin typeface="Garamond" panose="02020404030301010803" pitchFamily="18" charset="0"/>
              </a:rPr>
              <a:t>Critical </a:t>
            </a:r>
            <a:r>
              <a:rPr lang="it-IT" sz="1200" b="1" dirty="0" err="1" smtClean="0">
                <a:solidFill>
                  <a:prstClr val="black"/>
                </a:solidFill>
                <a:latin typeface="Garamond" panose="02020404030301010803" pitchFamily="18" charset="0"/>
              </a:rPr>
              <a:t>Thinking</a:t>
            </a:r>
            <a:r>
              <a:rPr lang="it-IT" sz="1200" b="1" dirty="0" smtClean="0">
                <a:solidFill>
                  <a:prstClr val="black"/>
                </a:solidFill>
                <a:latin typeface="Garamond" panose="02020404030301010803" pitchFamily="18" charset="0"/>
              </a:rPr>
              <a:t> and </a:t>
            </a:r>
            <a:r>
              <a:rPr lang="it-IT" sz="1200" b="1" dirty="0" err="1" smtClean="0">
                <a:solidFill>
                  <a:prstClr val="black"/>
                </a:solidFill>
                <a:latin typeface="Garamond" panose="02020404030301010803" pitchFamily="18" charset="0"/>
              </a:rPr>
              <a:t>Problem</a:t>
            </a:r>
            <a:r>
              <a:rPr lang="it-IT" sz="1200" b="1" dirty="0" smtClean="0">
                <a:solidFill>
                  <a:prstClr val="black"/>
                </a:solidFill>
                <a:latin typeface="Garamond" panose="02020404030301010803" pitchFamily="18" charset="0"/>
              </a:rPr>
              <a:t> </a:t>
            </a:r>
            <a:r>
              <a:rPr lang="it-IT" sz="1200" b="1" dirty="0" err="1" smtClean="0">
                <a:solidFill>
                  <a:prstClr val="black"/>
                </a:solidFill>
                <a:latin typeface="Garamond" panose="02020404030301010803" pitchFamily="18" charset="0"/>
              </a:rPr>
              <a:t>Solving</a:t>
            </a:r>
            <a:r>
              <a:rPr lang="it-IT" sz="1200" b="1" dirty="0" smtClean="0">
                <a:solidFill>
                  <a:prstClr val="black"/>
                </a:solidFill>
                <a:latin typeface="Garamond" panose="02020404030301010803" pitchFamily="18" charset="0"/>
              </a:rPr>
              <a:t> </a:t>
            </a:r>
            <a:r>
              <a:rPr lang="it-IT" sz="1200" dirty="0" smtClean="0">
                <a:solidFill>
                  <a:prstClr val="black"/>
                </a:solidFill>
                <a:latin typeface="Garamond" panose="02020404030301010803" pitchFamily="18" charset="0"/>
              </a:rPr>
              <a:t>(pensiero critico e risoluzione dei problemi). Pensiero </a:t>
            </a:r>
            <a:r>
              <a:rPr lang="it-IT" sz="1200" dirty="0">
                <a:solidFill>
                  <a:prstClr val="black"/>
                </a:solidFill>
                <a:latin typeface="Garamond" panose="02020404030301010803" pitchFamily="18" charset="0"/>
              </a:rPr>
              <a:t>critico e </a:t>
            </a:r>
            <a:r>
              <a:rPr lang="it-IT" sz="1200" dirty="0" smtClean="0">
                <a:solidFill>
                  <a:prstClr val="black"/>
                </a:solidFill>
                <a:latin typeface="Garamond" panose="02020404030301010803" pitchFamily="18" charset="0"/>
              </a:rPr>
              <a:t>risoluzione dei </a:t>
            </a:r>
            <a:r>
              <a:rPr lang="it-IT" sz="1200" dirty="0">
                <a:solidFill>
                  <a:prstClr val="black"/>
                </a:solidFill>
                <a:latin typeface="Garamond" panose="02020404030301010803" pitchFamily="18" charset="0"/>
              </a:rPr>
              <a:t>problemi richiedono competenze di padronanza che consentano agli alunni di definire i problemi, porre domande, ordinare le informazioni, valutare le prove, valutare le alternative, considerare diversi punti di vista, analizzare argomenti, comprendere la complessità e affrontare problemi sconosciuti. Sviluppare il pensiero critico, come la capacità di osservazione e di analisi, il </a:t>
            </a:r>
            <a:r>
              <a:rPr lang="it-IT" sz="1200" dirty="0" err="1">
                <a:solidFill>
                  <a:prstClr val="black"/>
                </a:solidFill>
                <a:latin typeface="Garamond" panose="02020404030301010803" pitchFamily="18" charset="0"/>
              </a:rPr>
              <a:t>problem</a:t>
            </a:r>
            <a:r>
              <a:rPr lang="it-IT" sz="1200" dirty="0">
                <a:solidFill>
                  <a:prstClr val="black"/>
                </a:solidFill>
                <a:latin typeface="Garamond" panose="02020404030301010803" pitchFamily="18" charset="0"/>
              </a:rPr>
              <a:t> </a:t>
            </a:r>
            <a:r>
              <a:rPr lang="it-IT" sz="1200" dirty="0" err="1">
                <a:solidFill>
                  <a:prstClr val="black"/>
                </a:solidFill>
                <a:latin typeface="Garamond" panose="02020404030301010803" pitchFamily="18" charset="0"/>
              </a:rPr>
              <a:t>solving</a:t>
            </a:r>
            <a:r>
              <a:rPr lang="it-IT" sz="1200" dirty="0">
                <a:solidFill>
                  <a:prstClr val="black"/>
                </a:solidFill>
                <a:latin typeface="Garamond" panose="02020404030301010803" pitchFamily="18" charset="0"/>
              </a:rPr>
              <a:t> e l’abilità di praticare inferenze </a:t>
            </a:r>
            <a:r>
              <a:rPr lang="it-IT" sz="1200" dirty="0" smtClean="0">
                <a:solidFill>
                  <a:prstClr val="black"/>
                </a:solidFill>
                <a:latin typeface="Garamond" panose="02020404030301010803" pitchFamily="18" charset="0"/>
              </a:rPr>
              <a:t>corrette.</a:t>
            </a:r>
          </a:p>
          <a:p>
            <a:pPr marL="228600" indent="-228600" algn="just">
              <a:lnSpc>
                <a:spcPct val="150000"/>
              </a:lnSpc>
              <a:buFont typeface="+mj-lt"/>
              <a:buAutoNum type="arabicPeriod"/>
            </a:pPr>
            <a:r>
              <a:rPr lang="it-IT" sz="1200" b="1" dirty="0" err="1" smtClean="0">
                <a:solidFill>
                  <a:prstClr val="black"/>
                </a:solidFill>
                <a:latin typeface="Garamond" panose="02020404030301010803" pitchFamily="18" charset="0"/>
              </a:rPr>
              <a:t>Communication</a:t>
            </a:r>
            <a:r>
              <a:rPr lang="it-IT" sz="1200" b="1" dirty="0" smtClean="0">
                <a:solidFill>
                  <a:prstClr val="black"/>
                </a:solidFill>
                <a:latin typeface="Garamond" panose="02020404030301010803" pitchFamily="18" charset="0"/>
              </a:rPr>
              <a:t> </a:t>
            </a:r>
            <a:r>
              <a:rPr lang="it-IT" sz="1200" dirty="0" smtClean="0">
                <a:solidFill>
                  <a:prstClr val="black"/>
                </a:solidFill>
                <a:latin typeface="Garamond" panose="02020404030301010803" pitchFamily="18" charset="0"/>
              </a:rPr>
              <a:t>(comunicazione). La </a:t>
            </a:r>
            <a:r>
              <a:rPr lang="it-IT" sz="1200" dirty="0">
                <a:solidFill>
                  <a:prstClr val="black"/>
                </a:solidFill>
                <a:latin typeface="Garamond" panose="02020404030301010803" pitchFamily="18" charset="0"/>
              </a:rPr>
              <a:t>comunicazione è un insieme di competenze che consente agli alunni di leggere, ascoltare, interpretare, parlare, scrivere, persuadere, negoziare, discutere e padroneggiare una grande varietà di media. Mettere in atto capacità comunicative come l’ascolto attivo, il porre domande aperte e il pensiero critico in “progetti” di </a:t>
            </a:r>
            <a:r>
              <a:rPr lang="it-IT" sz="1200" dirty="0" smtClean="0">
                <a:solidFill>
                  <a:prstClr val="black"/>
                </a:solidFill>
                <a:latin typeface="Garamond" panose="02020404030301010803" pitchFamily="18" charset="0"/>
              </a:rPr>
              <a:t>gruppo.</a:t>
            </a:r>
          </a:p>
          <a:p>
            <a:pPr marL="228600" indent="-228600" algn="just">
              <a:lnSpc>
                <a:spcPct val="150000"/>
              </a:lnSpc>
              <a:buFont typeface="+mj-lt"/>
              <a:buAutoNum type="arabicPeriod"/>
            </a:pPr>
            <a:r>
              <a:rPr lang="it-IT" sz="1200" b="1" dirty="0" smtClean="0">
                <a:solidFill>
                  <a:prstClr val="black"/>
                </a:solidFill>
                <a:latin typeface="Garamond" panose="02020404030301010803" pitchFamily="18" charset="0"/>
              </a:rPr>
              <a:t>Collaboration </a:t>
            </a:r>
            <a:r>
              <a:rPr lang="it-IT" sz="1200" dirty="0" smtClean="0">
                <a:solidFill>
                  <a:prstClr val="black"/>
                </a:solidFill>
                <a:latin typeface="Garamond" panose="02020404030301010803" pitchFamily="18" charset="0"/>
              </a:rPr>
              <a:t>(collaborazione). La </a:t>
            </a:r>
            <a:r>
              <a:rPr lang="it-IT" sz="1200" dirty="0">
                <a:solidFill>
                  <a:prstClr val="black"/>
                </a:solidFill>
                <a:latin typeface="Garamond" panose="02020404030301010803" pitchFamily="18" charset="0"/>
              </a:rPr>
              <a:t>collaborazione è l’insieme di competenze che consentono di stabilire collettivamente obiettivi, svolgere ruoli di gruppo, pianificare, gestire il tempo, prendere decisioni di gruppo, negoziare, risolvere conflitti e creare team. Competenze di interazione che includono l’integrazione dei giochi nelle lezioni, la creazione di uno spazio sicuro per la discussione in classe  e l’incoraggiamento del brainstorming, imparando a lavorare con gli altri in modo armonico e collaborativo. </a:t>
            </a:r>
            <a:endParaRPr lang="it-IT" sz="1200" dirty="0" smtClean="0">
              <a:solidFill>
                <a:prstClr val="black"/>
              </a:solidFill>
              <a:latin typeface="Garamond" panose="02020404030301010803" pitchFamily="18" charset="0"/>
            </a:endParaRPr>
          </a:p>
          <a:p>
            <a:pPr marL="228600" indent="-228600" algn="just">
              <a:lnSpc>
                <a:spcPct val="150000"/>
              </a:lnSpc>
              <a:buFont typeface="+mj-lt"/>
              <a:buAutoNum type="arabicPeriod"/>
            </a:pPr>
            <a:r>
              <a:rPr lang="it-IT" sz="1200" b="1" dirty="0" err="1" smtClean="0">
                <a:solidFill>
                  <a:prstClr val="black"/>
                </a:solidFill>
                <a:latin typeface="Garamond" panose="02020404030301010803" pitchFamily="18" charset="0"/>
              </a:rPr>
              <a:t>Creativity</a:t>
            </a:r>
            <a:r>
              <a:rPr lang="it-IT" sz="1200" b="1" dirty="0" smtClean="0">
                <a:solidFill>
                  <a:prstClr val="black"/>
                </a:solidFill>
                <a:latin typeface="Garamond" panose="02020404030301010803" pitchFamily="18" charset="0"/>
              </a:rPr>
              <a:t> </a:t>
            </a:r>
            <a:r>
              <a:rPr lang="it-IT" sz="1200" b="1" dirty="0">
                <a:solidFill>
                  <a:prstClr val="black"/>
                </a:solidFill>
                <a:latin typeface="Garamond" panose="02020404030301010803" pitchFamily="18" charset="0"/>
              </a:rPr>
              <a:t>and </a:t>
            </a:r>
            <a:r>
              <a:rPr lang="it-IT" sz="1200" b="1" dirty="0" err="1">
                <a:solidFill>
                  <a:prstClr val="black"/>
                </a:solidFill>
                <a:latin typeface="Garamond" panose="02020404030301010803" pitchFamily="18" charset="0"/>
              </a:rPr>
              <a:t>Innovation</a:t>
            </a:r>
            <a:r>
              <a:rPr lang="it-IT" sz="1200" b="1" dirty="0">
                <a:solidFill>
                  <a:prstClr val="black"/>
                </a:solidFill>
                <a:latin typeface="Garamond" panose="02020404030301010803" pitchFamily="18" charset="0"/>
              </a:rPr>
              <a:t> </a:t>
            </a:r>
            <a:r>
              <a:rPr lang="it-IT" sz="1200" dirty="0">
                <a:solidFill>
                  <a:prstClr val="black"/>
                </a:solidFill>
                <a:latin typeface="Garamond" panose="02020404030301010803" pitchFamily="18" charset="0"/>
              </a:rPr>
              <a:t>(creatività e </a:t>
            </a:r>
            <a:r>
              <a:rPr lang="it-IT" sz="1200" dirty="0" smtClean="0">
                <a:solidFill>
                  <a:prstClr val="black"/>
                </a:solidFill>
                <a:latin typeface="Garamond" panose="02020404030301010803" pitchFamily="18" charset="0"/>
              </a:rPr>
              <a:t>innovazione). La </a:t>
            </a:r>
            <a:r>
              <a:rPr lang="it-IT" sz="1200" dirty="0">
                <a:solidFill>
                  <a:prstClr val="black"/>
                </a:solidFill>
                <a:latin typeface="Garamond" panose="02020404030301010803" pitchFamily="18" charset="0"/>
              </a:rPr>
              <a:t>creatività è un insieme di competenze che consente agli alunni di scoprire alternative, fare brainstorming sulle idee, generare soluzioni e creare nuove conoscenze. La creatività è un processo di gruppo che richiede apertura a idee nuove e divergenti, la capacità di formulare feedback utili, il riconoscimento dei limiti delle nuove idee e del valore delle vecchie idee e la capacità di utilizzare il fallimento come un’opportunità. </a:t>
            </a:r>
          </a:p>
          <a:p>
            <a:pPr algn="just">
              <a:lnSpc>
                <a:spcPct val="150000"/>
              </a:lnSpc>
            </a:pPr>
            <a:endParaRPr lang="it-IT" sz="1200" dirty="0">
              <a:solidFill>
                <a:prstClr val="black"/>
              </a:solidFill>
              <a:latin typeface="Garamond" panose="02020404030301010803" pitchFamily="18" charset="0"/>
            </a:endParaRPr>
          </a:p>
        </p:txBody>
      </p:sp>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56175024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94129" y="127568"/>
            <a:ext cx="8928847" cy="4801314"/>
          </a:xfrm>
          <a:prstGeom prst="rect">
            <a:avLst/>
          </a:prstGeom>
        </p:spPr>
        <p:txBody>
          <a:bodyPr wrap="square">
            <a:spAutoFit/>
          </a:bodyPr>
          <a:lstStyle/>
          <a:p>
            <a:pPr algn="just">
              <a:lnSpc>
                <a:spcPct val="150000"/>
              </a:lnSpc>
            </a:pPr>
            <a:r>
              <a:rPr lang="it-IT" sz="1200" b="1" dirty="0">
                <a:solidFill>
                  <a:prstClr val="black"/>
                </a:solidFill>
                <a:latin typeface="Garamond" panose="02020404030301010803" pitchFamily="18" charset="0"/>
              </a:rPr>
              <a:t>INTEGRAZIONE </a:t>
            </a:r>
            <a:r>
              <a:rPr lang="it-IT" sz="1200" b="1" dirty="0" smtClean="0">
                <a:solidFill>
                  <a:prstClr val="black"/>
                </a:solidFill>
                <a:latin typeface="Garamond" panose="02020404030301010803" pitchFamily="18" charset="0"/>
              </a:rPr>
              <a:t>DELLE </a:t>
            </a:r>
            <a:r>
              <a:rPr lang="it-IT" sz="1200" b="1" dirty="0">
                <a:solidFill>
                  <a:prstClr val="black"/>
                </a:solidFill>
                <a:latin typeface="Garamond" panose="02020404030301010803" pitchFamily="18" charset="0"/>
              </a:rPr>
              <a:t>STEM </a:t>
            </a:r>
            <a:r>
              <a:rPr lang="it-IT" sz="1200" b="1" dirty="0" smtClean="0">
                <a:solidFill>
                  <a:prstClr val="black"/>
                </a:solidFill>
                <a:latin typeface="Garamond" panose="02020404030301010803" pitchFamily="18" charset="0"/>
              </a:rPr>
              <a:t>AL </a:t>
            </a:r>
            <a:r>
              <a:rPr lang="it-IT" sz="1200" b="1" dirty="0">
                <a:solidFill>
                  <a:prstClr val="black"/>
                </a:solidFill>
                <a:latin typeface="Garamond" panose="02020404030301010803" pitchFamily="18" charset="0"/>
              </a:rPr>
              <a:t>CURRICOLO </a:t>
            </a:r>
            <a:r>
              <a:rPr lang="it-IT" sz="1200" b="1" dirty="0" smtClean="0">
                <a:solidFill>
                  <a:prstClr val="black"/>
                </a:solidFill>
                <a:latin typeface="Garamond" panose="02020404030301010803" pitchFamily="18" charset="0"/>
              </a:rPr>
              <a:t>VERTICALE PER COMPETENZE D’ISTITUTO</a:t>
            </a:r>
          </a:p>
          <a:p>
            <a:pPr algn="just">
              <a:lnSpc>
                <a:spcPct val="150000"/>
              </a:lnSpc>
            </a:pPr>
            <a:r>
              <a:rPr lang="it-IT" sz="1200" dirty="0" smtClean="0">
                <a:solidFill>
                  <a:prstClr val="black"/>
                </a:solidFill>
                <a:latin typeface="Garamond" panose="02020404030301010803" pitchFamily="18" charset="0"/>
              </a:rPr>
              <a:t>Il curricolo verticale è strutturato secondo </a:t>
            </a:r>
            <a:r>
              <a:rPr lang="it-IT" sz="1200" dirty="0">
                <a:solidFill>
                  <a:prstClr val="black"/>
                </a:solidFill>
                <a:latin typeface="Garamond" panose="02020404030301010803" pitchFamily="18" charset="0"/>
              </a:rPr>
              <a:t>le otto competenze chiave per l’apprendimento </a:t>
            </a:r>
            <a:r>
              <a:rPr lang="it-IT" sz="1200" dirty="0" smtClean="0">
                <a:solidFill>
                  <a:prstClr val="black"/>
                </a:solidFill>
                <a:latin typeface="Garamond" panose="02020404030301010803" pitchFamily="18" charset="0"/>
              </a:rPr>
              <a:t>permanente e le </a:t>
            </a:r>
            <a:r>
              <a:rPr lang="it-IT" sz="1200" dirty="0">
                <a:solidFill>
                  <a:prstClr val="black"/>
                </a:solidFill>
                <a:latin typeface="Garamond" panose="02020404030301010803" pitchFamily="18" charset="0"/>
              </a:rPr>
              <a:t>quattro competenze potenziate dall’approccio </a:t>
            </a:r>
            <a:r>
              <a:rPr lang="it-IT" sz="1200" dirty="0" smtClean="0">
                <a:solidFill>
                  <a:prstClr val="black"/>
                </a:solidFill>
                <a:latin typeface="Garamond" panose="02020404030301010803" pitchFamily="18" charset="0"/>
              </a:rPr>
              <a:t>STEM. </a:t>
            </a:r>
            <a:endParaRPr lang="it-IT" sz="1200" dirty="0">
              <a:solidFill>
                <a:prstClr val="black"/>
              </a:solidFill>
              <a:latin typeface="Garamond" panose="02020404030301010803" pitchFamily="18" charset="0"/>
            </a:endParaRPr>
          </a:p>
          <a:p>
            <a:pPr algn="just">
              <a:lnSpc>
                <a:spcPct val="150000"/>
              </a:lnSpc>
            </a:pPr>
            <a:r>
              <a:rPr lang="it-IT" sz="1200" dirty="0" smtClean="0">
                <a:solidFill>
                  <a:prstClr val="black"/>
                </a:solidFill>
                <a:latin typeface="Garamond" panose="02020404030301010803" pitchFamily="18" charset="0"/>
              </a:rPr>
              <a:t>L’approccio STEM</a:t>
            </a:r>
            <a:r>
              <a:rPr lang="it-IT" sz="1200" dirty="0">
                <a:solidFill>
                  <a:prstClr val="black"/>
                </a:solidFill>
                <a:latin typeface="Garamond" panose="02020404030301010803" pitchFamily="18" charset="0"/>
              </a:rPr>
              <a:t>, in stretta correlazione con le competenze disciplinari e trasversali  del Curricolo d’Istituto, </a:t>
            </a:r>
            <a:r>
              <a:rPr lang="it-IT" sz="1200" dirty="0" smtClean="0">
                <a:solidFill>
                  <a:prstClr val="black"/>
                </a:solidFill>
                <a:latin typeface="Garamond" panose="02020404030301010803" pitchFamily="18" charset="0"/>
              </a:rPr>
              <a:t>incoraggia gli </a:t>
            </a:r>
            <a:r>
              <a:rPr lang="it-IT" sz="1200" dirty="0">
                <a:solidFill>
                  <a:prstClr val="black"/>
                </a:solidFill>
                <a:latin typeface="Garamond" panose="02020404030301010803" pitchFamily="18" charset="0"/>
              </a:rPr>
              <a:t>alunni a esplorare e a sperimentare, a pensare fuori dagli schemi, a trovare soluzioni creative ai problemi e a progettare in collaborazione con gli altri. Tutte abilità importanti che, nella vita, potranno essere utilizzate per il raggiungimento di obiettivi personali e sociali, e per numerose differenti situazioni. </a:t>
            </a:r>
          </a:p>
          <a:p>
            <a:pPr algn="just">
              <a:lnSpc>
                <a:spcPct val="150000"/>
              </a:lnSpc>
            </a:pPr>
            <a:r>
              <a:rPr lang="it-IT" sz="1200" b="1" dirty="0" smtClean="0">
                <a:solidFill>
                  <a:prstClr val="black"/>
                </a:solidFill>
                <a:latin typeface="Garamond" panose="02020404030301010803" pitchFamily="18" charset="0"/>
              </a:rPr>
              <a:t>LE </a:t>
            </a:r>
            <a:r>
              <a:rPr lang="it-IT" sz="1200" b="1" dirty="0">
                <a:solidFill>
                  <a:prstClr val="black"/>
                </a:solidFill>
                <a:latin typeface="Garamond" panose="02020404030301010803" pitchFamily="18" charset="0"/>
              </a:rPr>
              <a:t>METODOLOGIE DA PREDILIGERE</a:t>
            </a:r>
          </a:p>
          <a:p>
            <a:pPr algn="just">
              <a:lnSpc>
                <a:spcPct val="150000"/>
              </a:lnSpc>
            </a:pPr>
            <a:r>
              <a:rPr lang="it-IT" sz="1200" dirty="0">
                <a:solidFill>
                  <a:prstClr val="black"/>
                </a:solidFill>
                <a:latin typeface="Garamond" panose="02020404030301010803" pitchFamily="18" charset="0"/>
              </a:rPr>
              <a:t>LABORATORIALITÀ – L’apprendimento esperienziale, attraverso attività pratiche e </a:t>
            </a:r>
            <a:r>
              <a:rPr lang="it-IT" sz="1200" dirty="0" smtClean="0">
                <a:solidFill>
                  <a:prstClr val="black"/>
                </a:solidFill>
                <a:latin typeface="Garamond" panose="02020404030301010803" pitchFamily="18" charset="0"/>
              </a:rPr>
              <a:t>laboratoriali, consente di </a:t>
            </a:r>
            <a:r>
              <a:rPr lang="it-IT" sz="1200" dirty="0">
                <a:solidFill>
                  <a:prstClr val="black"/>
                </a:solidFill>
                <a:latin typeface="Garamond" panose="02020404030301010803" pitchFamily="18" charset="0"/>
              </a:rPr>
              <a:t>porre gli alunni al centro del processo di apprendimento, favorendo un approccio collaborativo alla risoluzione di problemi concreti.</a:t>
            </a:r>
          </a:p>
          <a:p>
            <a:pPr algn="just">
              <a:lnSpc>
                <a:spcPct val="150000"/>
              </a:lnSpc>
            </a:pPr>
            <a:r>
              <a:rPr lang="it-IT" sz="1200" dirty="0">
                <a:solidFill>
                  <a:prstClr val="black"/>
                </a:solidFill>
                <a:latin typeface="Garamond" panose="02020404030301010803" pitchFamily="18" charset="0"/>
              </a:rPr>
              <a:t>METODO INDUTTIVO – Il metodo induttivo, basato sull’osservazione dei fatti e sulla formulazione di ipotesi e teorie, è un approccio utile per lo sviluppo del pensiero critico e creativo.</a:t>
            </a:r>
          </a:p>
          <a:p>
            <a:pPr algn="just">
              <a:lnSpc>
                <a:spcPct val="150000"/>
              </a:lnSpc>
            </a:pPr>
            <a:r>
              <a:rPr lang="it-IT" sz="1200" dirty="0">
                <a:solidFill>
                  <a:prstClr val="black"/>
                </a:solidFill>
                <a:latin typeface="Garamond" panose="02020404030301010803" pitchFamily="18" charset="0"/>
              </a:rPr>
              <a:t>ATTIVAZIONE DELL’INTELLIGENZA CREATIVA – La ricerca di soluzioni innovative a problemi reali attiva  il pensiero divergente, favorendo lo sviluppo della creatività.</a:t>
            </a:r>
          </a:p>
          <a:p>
            <a:pPr algn="just">
              <a:lnSpc>
                <a:spcPct val="150000"/>
              </a:lnSpc>
            </a:pPr>
            <a:r>
              <a:rPr lang="it-IT" sz="1200" dirty="0">
                <a:solidFill>
                  <a:prstClr val="black"/>
                </a:solidFill>
                <a:latin typeface="Garamond" panose="02020404030301010803" pitchFamily="18" charset="0"/>
              </a:rPr>
              <a:t>ORGANIZZAZIONE DI GRUPPI DI LAVORO COOPERATIVI – Il lavoro di gruppo consente di valorizzare la capacità di comunicare e prendere decisioni, di individuare scenari, di ipotizzare soluzioni univoche o alternative. </a:t>
            </a:r>
            <a:endParaRPr lang="it-IT" sz="1200" dirty="0" smtClean="0">
              <a:solidFill>
                <a:prstClr val="black"/>
              </a:solidFill>
              <a:latin typeface="Garamond" panose="02020404030301010803" pitchFamily="18" charset="0"/>
            </a:endParaRPr>
          </a:p>
          <a:p>
            <a:pPr algn="just">
              <a:lnSpc>
                <a:spcPct val="150000"/>
              </a:lnSpc>
            </a:pPr>
            <a:r>
              <a:rPr lang="it-IT" sz="1200" dirty="0">
                <a:solidFill>
                  <a:prstClr val="black"/>
                </a:solidFill>
                <a:latin typeface="Garamond" panose="02020404030301010803" pitchFamily="18" charset="0"/>
              </a:rPr>
              <a:t>PROMOZIONE DEL PENSIERO CRITICO NELLA SOCIETÀ DIGITALE - L’utilizzo di risorse digitali interattive, come simulazioni, giochi didattici o piattaforme di apprendimento online, può arricchire l’esperienza di apprendimento degli alunni</a:t>
            </a:r>
            <a:r>
              <a:rPr lang="it-IT" sz="1200" dirty="0" smtClean="0">
                <a:solidFill>
                  <a:prstClr val="black"/>
                </a:solidFill>
                <a:latin typeface="Garamond" panose="02020404030301010803" pitchFamily="18" charset="0"/>
              </a:rPr>
              <a:t>.</a:t>
            </a:r>
            <a:endParaRPr lang="it-IT" sz="1200" dirty="0">
              <a:solidFill>
                <a:prstClr val="black"/>
              </a:solidFill>
              <a:latin typeface="Garamond" panose="02020404030301010803" pitchFamily="18" charset="0"/>
            </a:endParaRPr>
          </a:p>
        </p:txBody>
      </p:sp>
      <p:sp>
        <p:nvSpPr>
          <p:cNvPr id="3" name="Rettangolo 2"/>
          <p:cNvSpPr/>
          <p:nvPr/>
        </p:nvSpPr>
        <p:spPr>
          <a:xfrm>
            <a:off x="94129" y="4928882"/>
            <a:ext cx="8928847" cy="1754326"/>
          </a:xfrm>
          <a:prstGeom prst="rect">
            <a:avLst/>
          </a:prstGeom>
        </p:spPr>
        <p:txBody>
          <a:bodyPr wrap="square">
            <a:spAutoFit/>
          </a:bodyPr>
          <a:lstStyle/>
          <a:p>
            <a:pPr algn="just">
              <a:lnSpc>
                <a:spcPct val="150000"/>
              </a:lnSpc>
            </a:pPr>
            <a:r>
              <a:rPr lang="it-IT" sz="1200" b="1" dirty="0">
                <a:solidFill>
                  <a:prstClr val="black"/>
                </a:solidFill>
                <a:latin typeface="Garamond" panose="02020404030301010803" pitchFamily="18" charset="0"/>
              </a:rPr>
              <a:t>LA VALUTAZIONE </a:t>
            </a:r>
            <a:endParaRPr lang="it-IT" sz="1200" b="1" dirty="0" smtClean="0">
              <a:solidFill>
                <a:prstClr val="black"/>
              </a:solidFill>
              <a:latin typeface="Garamond" panose="02020404030301010803" pitchFamily="18" charset="0"/>
            </a:endParaRPr>
          </a:p>
          <a:p>
            <a:pPr algn="just">
              <a:lnSpc>
                <a:spcPct val="150000"/>
              </a:lnSpc>
            </a:pPr>
            <a:r>
              <a:rPr lang="it-IT" sz="1200" dirty="0" smtClean="0">
                <a:solidFill>
                  <a:prstClr val="black"/>
                </a:solidFill>
                <a:latin typeface="Garamond" panose="02020404030301010803" pitchFamily="18" charset="0"/>
              </a:rPr>
              <a:t>Per </a:t>
            </a:r>
            <a:r>
              <a:rPr lang="it-IT" sz="1200" dirty="0">
                <a:solidFill>
                  <a:prstClr val="black"/>
                </a:solidFill>
                <a:latin typeface="Garamond" panose="02020404030301010803" pitchFamily="18" charset="0"/>
              </a:rPr>
              <a:t>quanto riguarda la valutazione, pur non escludendo prove che chiamino in causa una sola disciplina, proprio per il carattere interdisciplinare e integrato delle STEM, occorre privilegiare prove per la cui risoluzione debbano essere utilizzati più apprendimenti tra quelli già acquisiti. L’acquisizione di competenze, in particolare in ambito STEM, può essere accertata ricorrendo soprattutto a compiti di realtà (prove autentiche, prove esperte, </a:t>
            </a:r>
            <a:r>
              <a:rPr lang="it-IT" sz="1200" dirty="0" smtClean="0">
                <a:solidFill>
                  <a:prstClr val="black"/>
                </a:solidFill>
                <a:latin typeface="Garamond" panose="02020404030301010803" pitchFamily="18" charset="0"/>
              </a:rPr>
              <a:t>etc</a:t>
            </a:r>
            <a:r>
              <a:rPr lang="it-IT" sz="1200" dirty="0">
                <a:solidFill>
                  <a:prstClr val="black"/>
                </a:solidFill>
                <a:latin typeface="Garamond" panose="02020404030301010803" pitchFamily="18" charset="0"/>
              </a:rPr>
              <a:t>.) e a osservazioni sistematiche. La soluzione del compito di realtà costituisce, infatti, l’elemento su cui si può basare la valutazione dell’insegnante e l’autovalutazione dello studente.</a:t>
            </a:r>
          </a:p>
        </p:txBody>
      </p:sp>
      <p:pic>
        <p:nvPicPr>
          <p:cNvPr id="4" name="Immagine 3">
            <a:hlinkClick r:id="rId2" action="ppaction://hlinksldjump"/>
          </p:cNvPr>
          <p:cNvPicPr>
            <a:picLocks noChangeAspect="1"/>
          </p:cNvPicPr>
          <p:nvPr/>
        </p:nvPicPr>
        <p:blipFill>
          <a:blip r:embed="rId3"/>
          <a:stretch>
            <a:fillRect/>
          </a:stretch>
        </p:blipFill>
        <p:spPr>
          <a:xfrm>
            <a:off x="7600371" y="6313739"/>
            <a:ext cx="615782" cy="369469"/>
          </a:xfrm>
          <a:prstGeom prst="rect">
            <a:avLst/>
          </a:prstGeom>
        </p:spPr>
      </p:pic>
    </p:spTree>
    <p:extLst>
      <p:ext uri="{BB962C8B-B14F-4D97-AF65-F5344CB8AC3E}">
        <p14:creationId xmlns:p14="http://schemas.microsoft.com/office/powerpoint/2010/main" val="56934197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177030" y="582125"/>
            <a:ext cx="8724924" cy="3323987"/>
          </a:xfrm>
          <a:prstGeom prst="rect">
            <a:avLst/>
          </a:prstGeom>
        </p:spPr>
        <p:txBody>
          <a:bodyPr wrap="square">
            <a:spAutoFit/>
          </a:bodyPr>
          <a:lstStyle/>
          <a:p>
            <a:pPr algn="just"/>
            <a:r>
              <a:rPr lang="it-IT" sz="1200" b="1" dirty="0" smtClean="0">
                <a:solidFill>
                  <a:prstClr val="black"/>
                </a:solidFill>
                <a:latin typeface="Garamond" panose="02020404030301010803" pitchFamily="18" charset="0"/>
              </a:rPr>
              <a:t>Dalle Nuove </a:t>
            </a:r>
            <a:r>
              <a:rPr lang="it-IT" sz="1200" b="1" dirty="0">
                <a:solidFill>
                  <a:prstClr val="black"/>
                </a:solidFill>
                <a:latin typeface="Garamond" panose="02020404030301010803" pitchFamily="18" charset="0"/>
              </a:rPr>
              <a:t>Indicazioni 2025 Scuola dell’infanzia e Primo ciclo di </a:t>
            </a:r>
            <a:r>
              <a:rPr lang="it-IT" sz="1200" b="1" dirty="0" smtClean="0">
                <a:solidFill>
                  <a:prstClr val="black"/>
                </a:solidFill>
                <a:latin typeface="Garamond" panose="02020404030301010803" pitchFamily="18" charset="0"/>
              </a:rPr>
              <a:t>istruzione:</a:t>
            </a:r>
            <a:endParaRPr lang="it-IT" sz="1200" b="1" dirty="0">
              <a:solidFill>
                <a:prstClr val="black"/>
              </a:solidFill>
              <a:latin typeface="Garamond" panose="02020404030301010803" pitchFamily="18" charset="0"/>
            </a:endParaRPr>
          </a:p>
          <a:p>
            <a:pPr algn="just"/>
            <a:endParaRPr lang="it-IT" sz="1200" b="1" dirty="0" smtClean="0">
              <a:solidFill>
                <a:prstClr val="black"/>
              </a:solidFill>
              <a:latin typeface="Garamond" panose="02020404030301010803" pitchFamily="18" charset="0"/>
            </a:endParaRPr>
          </a:p>
          <a:p>
            <a:pPr algn="just"/>
            <a:r>
              <a:rPr lang="it-IT" sz="1200" b="1" dirty="0" smtClean="0">
                <a:solidFill>
                  <a:prstClr val="black"/>
                </a:solidFill>
                <a:latin typeface="Garamond" panose="02020404030301010803" pitchFamily="18" charset="0"/>
              </a:rPr>
              <a:t>Finalità </a:t>
            </a:r>
            <a:r>
              <a:rPr lang="it-IT" sz="1200" b="1" dirty="0">
                <a:solidFill>
                  <a:prstClr val="black"/>
                </a:solidFill>
                <a:latin typeface="Garamond" panose="02020404030301010803" pitchFamily="18" charset="0"/>
              </a:rPr>
              <a:t>della scuola dell’infanzia e del primo </a:t>
            </a:r>
            <a:r>
              <a:rPr lang="it-IT" sz="1200" b="1" dirty="0" smtClean="0">
                <a:solidFill>
                  <a:prstClr val="black"/>
                </a:solidFill>
                <a:latin typeface="Garamond" panose="02020404030301010803" pitchFamily="18" charset="0"/>
              </a:rPr>
              <a:t>ciclo di istruzione </a:t>
            </a:r>
          </a:p>
          <a:p>
            <a:pPr algn="just"/>
            <a:endParaRPr lang="it-IT" sz="1200" dirty="0">
              <a:solidFill>
                <a:prstClr val="black"/>
              </a:solidFill>
              <a:latin typeface="Garamond" panose="02020404030301010803" pitchFamily="18" charset="0"/>
            </a:endParaRPr>
          </a:p>
          <a:p>
            <a:pPr algn="just"/>
            <a:r>
              <a:rPr lang="it-IT" sz="1200" dirty="0">
                <a:solidFill>
                  <a:prstClr val="black"/>
                </a:solidFill>
                <a:latin typeface="Garamond" panose="02020404030301010803" pitchFamily="18" charset="0"/>
              </a:rPr>
              <a:t> […] Il sistema scolastico italiano assume come orizzonte di riferimento verso cui tendere </a:t>
            </a:r>
            <a:r>
              <a:rPr lang="it-IT" sz="1200" dirty="0" smtClean="0">
                <a:solidFill>
                  <a:prstClr val="black"/>
                </a:solidFill>
                <a:latin typeface="Garamond" panose="02020404030301010803" pitchFamily="18" charset="0"/>
              </a:rPr>
              <a:t>il quadro </a:t>
            </a:r>
            <a:r>
              <a:rPr lang="it-IT" sz="1200" dirty="0">
                <a:solidFill>
                  <a:prstClr val="black"/>
                </a:solidFill>
                <a:latin typeface="Garamond" panose="02020404030301010803" pitchFamily="18" charset="0"/>
              </a:rPr>
              <a:t>delle competenze-chiave per l’apprendimento permanente definite dal Parlamento europeo e </a:t>
            </a:r>
            <a:r>
              <a:rPr lang="it-IT" sz="1200" dirty="0" smtClean="0">
                <a:solidFill>
                  <a:prstClr val="black"/>
                </a:solidFill>
                <a:latin typeface="Garamond" panose="02020404030301010803" pitchFamily="18" charset="0"/>
              </a:rPr>
              <a:t>dal Consiglio </a:t>
            </a:r>
            <a:r>
              <a:rPr lang="it-IT" sz="1200" dirty="0">
                <a:solidFill>
                  <a:prstClr val="black"/>
                </a:solidFill>
                <a:latin typeface="Garamond" panose="02020404030301010803" pitchFamily="18" charset="0"/>
              </a:rPr>
              <a:t>dell’Unione europea (Raccomandazione del Consiglio del 22 maggio 2018) che </a:t>
            </a:r>
            <a:r>
              <a:rPr lang="it-IT" sz="1200" dirty="0" smtClean="0">
                <a:solidFill>
                  <a:prstClr val="black"/>
                </a:solidFill>
                <a:latin typeface="Garamond" panose="02020404030301010803" pitchFamily="18" charset="0"/>
              </a:rPr>
              <a:t>sono: 1</a:t>
            </a:r>
            <a:r>
              <a:rPr lang="it-IT" sz="1200" dirty="0">
                <a:solidFill>
                  <a:prstClr val="black"/>
                </a:solidFill>
                <a:latin typeface="Garamond" panose="02020404030301010803" pitchFamily="18" charset="0"/>
              </a:rPr>
              <a:t>) </a:t>
            </a:r>
            <a:r>
              <a:rPr lang="it-IT" sz="1200" dirty="0" smtClean="0">
                <a:solidFill>
                  <a:prstClr val="black"/>
                </a:solidFill>
                <a:latin typeface="Garamond" panose="02020404030301010803" pitchFamily="18" charset="0"/>
              </a:rPr>
              <a:t>competenza alfabetica funzionale; 2</a:t>
            </a:r>
            <a:r>
              <a:rPr lang="it-IT" sz="1200" dirty="0">
                <a:solidFill>
                  <a:prstClr val="black"/>
                </a:solidFill>
                <a:latin typeface="Garamond" panose="02020404030301010803" pitchFamily="18" charset="0"/>
              </a:rPr>
              <a:t>) competenza multilinguistica; 3) competenza matematica e competenza in </a:t>
            </a:r>
            <a:r>
              <a:rPr lang="it-IT" sz="1200" dirty="0" smtClean="0">
                <a:solidFill>
                  <a:prstClr val="black"/>
                </a:solidFill>
                <a:latin typeface="Garamond" panose="02020404030301010803" pitchFamily="18" charset="0"/>
              </a:rPr>
              <a:t>scienze, tecnologie </a:t>
            </a:r>
            <a:r>
              <a:rPr lang="it-IT" sz="1200" dirty="0">
                <a:solidFill>
                  <a:prstClr val="black"/>
                </a:solidFill>
                <a:latin typeface="Garamond" panose="02020404030301010803" pitchFamily="18" charset="0"/>
              </a:rPr>
              <a:t>e </a:t>
            </a:r>
            <a:r>
              <a:rPr lang="it-IT" sz="1200" dirty="0" smtClean="0">
                <a:solidFill>
                  <a:prstClr val="black"/>
                </a:solidFill>
                <a:latin typeface="Garamond" panose="02020404030301010803" pitchFamily="18" charset="0"/>
              </a:rPr>
              <a:t>ingegneria; </a:t>
            </a:r>
            <a:r>
              <a:rPr lang="it-IT" sz="1200" dirty="0" smtClean="0">
                <a:solidFill>
                  <a:srgbClr val="FF9900"/>
                </a:solidFill>
                <a:effectLst>
                  <a:outerShdw blurRad="38100" dist="38100" dir="2700000" algn="tl">
                    <a:srgbClr val="000000">
                      <a:alpha val="43137"/>
                    </a:srgbClr>
                  </a:outerShdw>
                </a:effectLst>
                <a:latin typeface="Garamond" panose="02020404030301010803" pitchFamily="18" charset="0"/>
              </a:rPr>
              <a:t>4</a:t>
            </a:r>
            <a:r>
              <a:rPr lang="it-IT" sz="1200" dirty="0">
                <a:solidFill>
                  <a:srgbClr val="FF9900"/>
                </a:solidFill>
                <a:effectLst>
                  <a:outerShdw blurRad="38100" dist="38100" dir="2700000" algn="tl">
                    <a:srgbClr val="000000">
                      <a:alpha val="43137"/>
                    </a:srgbClr>
                  </a:outerShdw>
                </a:effectLst>
                <a:latin typeface="Garamond" panose="02020404030301010803" pitchFamily="18" charset="0"/>
              </a:rPr>
              <a:t>) competenza </a:t>
            </a:r>
            <a:r>
              <a:rPr lang="it-IT" sz="1200" dirty="0">
                <a:solidFill>
                  <a:srgbClr val="FFC000"/>
                </a:solidFill>
                <a:effectLst>
                  <a:outerShdw blurRad="38100" dist="38100" dir="2700000" algn="tl">
                    <a:srgbClr val="000000">
                      <a:alpha val="43137"/>
                    </a:srgbClr>
                  </a:outerShdw>
                </a:effectLst>
                <a:latin typeface="Garamond" panose="02020404030301010803" pitchFamily="18" charset="0"/>
              </a:rPr>
              <a:t>digitale</a:t>
            </a:r>
            <a:r>
              <a:rPr lang="it-IT" sz="1200" dirty="0">
                <a:solidFill>
                  <a:prstClr val="black"/>
                </a:solidFill>
                <a:latin typeface="Garamond" panose="02020404030301010803" pitchFamily="18" charset="0"/>
              </a:rPr>
              <a:t>; 5) competenza personale, sociale e capacità di imparare </a:t>
            </a:r>
            <a:r>
              <a:rPr lang="it-IT" sz="1200" dirty="0" smtClean="0">
                <a:solidFill>
                  <a:prstClr val="black"/>
                </a:solidFill>
                <a:latin typeface="Garamond" panose="02020404030301010803" pitchFamily="18" charset="0"/>
              </a:rPr>
              <a:t>a imparare</a:t>
            </a:r>
            <a:r>
              <a:rPr lang="it-IT" sz="1200" dirty="0">
                <a:solidFill>
                  <a:prstClr val="black"/>
                </a:solidFill>
                <a:latin typeface="Garamond" panose="02020404030301010803" pitchFamily="18" charset="0"/>
              </a:rPr>
              <a:t>; 6) competenza in materia di </a:t>
            </a:r>
            <a:r>
              <a:rPr lang="it-IT" sz="1200" dirty="0" smtClean="0">
                <a:solidFill>
                  <a:prstClr val="black"/>
                </a:solidFill>
                <a:latin typeface="Garamond" panose="02020404030301010803" pitchFamily="18" charset="0"/>
              </a:rPr>
              <a:t>cittadinanza; 7) competenza </a:t>
            </a:r>
            <a:r>
              <a:rPr lang="it-IT" sz="1200" dirty="0">
                <a:solidFill>
                  <a:prstClr val="black"/>
                </a:solidFill>
                <a:latin typeface="Garamond" panose="02020404030301010803" pitchFamily="18" charset="0"/>
              </a:rPr>
              <a:t>imprenditoriale; 8) competenza in </a:t>
            </a:r>
            <a:r>
              <a:rPr lang="it-IT" sz="1200" dirty="0" smtClean="0">
                <a:solidFill>
                  <a:prstClr val="black"/>
                </a:solidFill>
                <a:latin typeface="Garamond" panose="02020404030301010803" pitchFamily="18" charset="0"/>
              </a:rPr>
              <a:t>materia di </a:t>
            </a:r>
            <a:r>
              <a:rPr lang="it-IT" sz="1200" dirty="0">
                <a:solidFill>
                  <a:prstClr val="black"/>
                </a:solidFill>
                <a:latin typeface="Garamond" panose="02020404030301010803" pitchFamily="18" charset="0"/>
              </a:rPr>
              <a:t>consapevolezza ed espressione culturali</a:t>
            </a:r>
            <a:r>
              <a:rPr lang="it-IT" sz="1200" dirty="0" smtClean="0">
                <a:solidFill>
                  <a:prstClr val="black"/>
                </a:solidFill>
                <a:latin typeface="Garamond" panose="02020404030301010803" pitchFamily="18" charset="0"/>
              </a:rPr>
              <a:t>.</a:t>
            </a:r>
            <a:r>
              <a:rPr lang="it-IT" sz="1200" dirty="0">
                <a:solidFill>
                  <a:prstClr val="black"/>
                </a:solidFill>
                <a:latin typeface="Garamond" panose="02020404030301010803" pitchFamily="18" charset="0"/>
              </a:rPr>
              <a:t> </a:t>
            </a:r>
            <a:r>
              <a:rPr lang="it-IT" sz="1200" dirty="0" smtClean="0">
                <a:solidFill>
                  <a:prstClr val="black"/>
                </a:solidFill>
                <a:latin typeface="Garamond" panose="02020404030301010803" pitchFamily="18" charset="0"/>
              </a:rPr>
              <a:t>[…]</a:t>
            </a:r>
            <a:endParaRPr lang="it-IT" sz="1200" b="1" dirty="0" smtClean="0">
              <a:solidFill>
                <a:prstClr val="black"/>
              </a:solidFill>
              <a:latin typeface="Garamond" panose="02020404030301010803" pitchFamily="18" charset="0"/>
            </a:endParaRPr>
          </a:p>
          <a:p>
            <a:pPr algn="just">
              <a:lnSpc>
                <a:spcPct val="150000"/>
              </a:lnSpc>
            </a:pPr>
            <a:endParaRPr lang="it-IT" sz="1200" b="1" dirty="0" smtClean="0">
              <a:solidFill>
                <a:prstClr val="black"/>
              </a:solidFill>
              <a:latin typeface="Garamond" panose="02020404030301010803" pitchFamily="18" charset="0"/>
            </a:endParaRPr>
          </a:p>
          <a:p>
            <a:pPr algn="just">
              <a:lnSpc>
                <a:spcPct val="150000"/>
              </a:lnSpc>
            </a:pPr>
            <a:endParaRPr lang="it-IT" sz="1200" b="1" dirty="0">
              <a:solidFill>
                <a:prstClr val="black"/>
              </a:solidFill>
              <a:latin typeface="Garamond" panose="02020404030301010803" pitchFamily="18" charset="0"/>
            </a:endParaRPr>
          </a:p>
          <a:p>
            <a:pPr algn="just">
              <a:lnSpc>
                <a:spcPct val="150000"/>
              </a:lnSpc>
            </a:pPr>
            <a:r>
              <a:rPr lang="it-IT" sz="1200" b="1" dirty="0" smtClean="0">
                <a:solidFill>
                  <a:prstClr val="black"/>
                </a:solidFill>
                <a:latin typeface="Garamond" panose="02020404030301010803" pitchFamily="18" charset="0"/>
              </a:rPr>
              <a:t>PROFILO </a:t>
            </a:r>
            <a:r>
              <a:rPr lang="it-IT" sz="1200" b="1" dirty="0">
                <a:solidFill>
                  <a:prstClr val="black"/>
                </a:solidFill>
                <a:latin typeface="Garamond" panose="02020404030301010803" pitchFamily="18" charset="0"/>
              </a:rPr>
              <a:t>DELLO </a:t>
            </a:r>
            <a:r>
              <a:rPr lang="it-IT" sz="1200" b="1" dirty="0" smtClean="0">
                <a:solidFill>
                  <a:prstClr val="black"/>
                </a:solidFill>
                <a:latin typeface="Garamond" panose="02020404030301010803" pitchFamily="18" charset="0"/>
              </a:rPr>
              <a:t>STUDENTE</a:t>
            </a:r>
          </a:p>
          <a:p>
            <a:pPr algn="just"/>
            <a:r>
              <a:rPr lang="it-IT" sz="1200" i="1" dirty="0" smtClean="0">
                <a:solidFill>
                  <a:prstClr val="black"/>
                </a:solidFill>
                <a:latin typeface="Garamond" panose="02020404030301010803" pitchFamily="18" charset="0"/>
              </a:rPr>
              <a:t>Il profilo descrive, in forma essenziale, le competenze riferite alle discipline di insegnamento e al pieno esercizio della cittadinanza che uno studente/una studentessa dovrebbe dimostrare di possedere al termine del primo ciclo di istruzione.</a:t>
            </a:r>
          </a:p>
          <a:p>
            <a:pPr algn="just"/>
            <a:endParaRPr lang="it-IT" sz="1200" dirty="0" smtClean="0">
              <a:solidFill>
                <a:prstClr val="black"/>
              </a:solidFill>
              <a:latin typeface="Garamond" panose="02020404030301010803" pitchFamily="18" charset="0"/>
            </a:endParaRPr>
          </a:p>
          <a:p>
            <a:pPr algn="just"/>
            <a:r>
              <a:rPr lang="it-IT" sz="1200" b="1" dirty="0" smtClean="0">
                <a:solidFill>
                  <a:prstClr val="black"/>
                </a:solidFill>
                <a:latin typeface="Garamond" panose="02020404030301010803" pitchFamily="18" charset="0"/>
              </a:rPr>
              <a:t>COMPETENZE </a:t>
            </a:r>
            <a:r>
              <a:rPr lang="it-IT" sz="1200" b="1" dirty="0">
                <a:solidFill>
                  <a:prstClr val="black"/>
                </a:solidFill>
                <a:latin typeface="Garamond" panose="02020404030301010803" pitchFamily="18" charset="0"/>
              </a:rPr>
              <a:t>AL TERMINE DEL PRIMO CICLO DI </a:t>
            </a:r>
            <a:r>
              <a:rPr lang="it-IT" sz="1200" b="1" dirty="0" smtClean="0">
                <a:solidFill>
                  <a:prstClr val="black"/>
                </a:solidFill>
                <a:latin typeface="Garamond" panose="02020404030301010803" pitchFamily="18" charset="0"/>
              </a:rPr>
              <a:t>ISTRUZIONE</a:t>
            </a:r>
            <a:endParaRPr lang="it-IT" sz="1200" b="1" dirty="0">
              <a:solidFill>
                <a:prstClr val="black"/>
              </a:solidFill>
              <a:latin typeface="Garamond" panose="02020404030301010803" pitchFamily="18" charset="0"/>
            </a:endParaRPr>
          </a:p>
        </p:txBody>
      </p:sp>
      <p:sp>
        <p:nvSpPr>
          <p:cNvPr id="9" name="Rettangolo 8"/>
          <p:cNvSpPr/>
          <p:nvPr/>
        </p:nvSpPr>
        <p:spPr>
          <a:xfrm>
            <a:off x="177029" y="4710459"/>
            <a:ext cx="460382" cy="276999"/>
          </a:xfrm>
          <a:prstGeom prst="rect">
            <a:avLst/>
          </a:prstGeom>
        </p:spPr>
        <p:txBody>
          <a:bodyPr wrap="none">
            <a:spAutoFit/>
          </a:bodyPr>
          <a:lstStyle/>
          <a:p>
            <a:r>
              <a:rPr lang="it-IT" sz="1200" dirty="0">
                <a:solidFill>
                  <a:prstClr val="black"/>
                </a:solidFill>
                <a:latin typeface="Garamond" panose="02020404030301010803" pitchFamily="18" charset="0"/>
              </a:rPr>
              <a:t>[…] </a:t>
            </a:r>
          </a:p>
        </p:txBody>
      </p:sp>
      <p:sp>
        <p:nvSpPr>
          <p:cNvPr id="11" name="Rettangolo 10"/>
          <p:cNvSpPr/>
          <p:nvPr/>
        </p:nvSpPr>
        <p:spPr>
          <a:xfrm>
            <a:off x="355532" y="5954019"/>
            <a:ext cx="8546421" cy="461665"/>
          </a:xfrm>
          <a:prstGeom prst="rect">
            <a:avLst/>
          </a:prstGeom>
        </p:spPr>
        <p:txBody>
          <a:bodyPr wrap="square">
            <a:spAutoFit/>
          </a:bodyPr>
          <a:lstStyle/>
          <a:p>
            <a:pPr algn="just"/>
            <a:r>
              <a:rPr lang="it-IT" sz="1200" dirty="0" smtClean="0">
                <a:solidFill>
                  <a:prstClr val="black"/>
                </a:solidFill>
                <a:latin typeface="Garamond" panose="02020404030301010803" pitchFamily="18" charset="0"/>
              </a:rPr>
              <a:t> L’elenco delle competenze è frutto del D. M. n. 14 del 30 gennaio 2024 con integrazioni tratte dalla Raccomandazione Europea 4.6.2018 C 189/11, dal Quadro comune di riferimento per la conoscenza delle lingue (QCER) e dal Framework </a:t>
            </a:r>
            <a:r>
              <a:rPr lang="it-IT" sz="1200" dirty="0" err="1" smtClean="0">
                <a:solidFill>
                  <a:prstClr val="black"/>
                </a:solidFill>
                <a:latin typeface="Garamond" panose="02020404030301010803" pitchFamily="18" charset="0"/>
              </a:rPr>
              <a:t>DigComp</a:t>
            </a:r>
            <a:r>
              <a:rPr lang="it-IT" sz="1200" dirty="0" smtClean="0">
                <a:solidFill>
                  <a:prstClr val="black"/>
                </a:solidFill>
                <a:latin typeface="Garamond" panose="02020404030301010803" pitchFamily="18" charset="0"/>
              </a:rPr>
              <a:t> 2.2.</a:t>
            </a:r>
            <a:endParaRPr lang="it-IT" sz="1200" dirty="0">
              <a:solidFill>
                <a:prstClr val="black"/>
              </a:solidFill>
              <a:latin typeface="Garamond" panose="02020404030301010803" pitchFamily="18" charset="0"/>
            </a:endParaRPr>
          </a:p>
        </p:txBody>
      </p:sp>
      <p:cxnSp>
        <p:nvCxnSpPr>
          <p:cNvPr id="14" name="Connettore 1 13"/>
          <p:cNvCxnSpPr/>
          <p:nvPr/>
        </p:nvCxnSpPr>
        <p:spPr>
          <a:xfrm>
            <a:off x="308049" y="5890276"/>
            <a:ext cx="1978346" cy="0"/>
          </a:xfrm>
          <a:prstGeom prst="line">
            <a:avLst/>
          </a:prstGeom>
        </p:spPr>
        <p:style>
          <a:lnRef idx="1">
            <a:schemeClr val="dk1"/>
          </a:lnRef>
          <a:fillRef idx="0">
            <a:schemeClr val="dk1"/>
          </a:fillRef>
          <a:effectRef idx="0">
            <a:schemeClr val="dk1"/>
          </a:effectRef>
          <a:fontRef idx="minor">
            <a:schemeClr val="tx1"/>
          </a:fontRef>
        </p:style>
      </p:cxnSp>
      <p:sp>
        <p:nvSpPr>
          <p:cNvPr id="3" name="Rettangolo 2"/>
          <p:cNvSpPr/>
          <p:nvPr/>
        </p:nvSpPr>
        <p:spPr>
          <a:xfrm>
            <a:off x="188654" y="4357434"/>
            <a:ext cx="1534394" cy="276999"/>
          </a:xfrm>
          <a:prstGeom prst="rect">
            <a:avLst/>
          </a:prstGeom>
        </p:spPr>
        <p:txBody>
          <a:bodyPr wrap="none">
            <a:spAutoFit/>
          </a:bodyPr>
          <a:lstStyle/>
          <a:p>
            <a:r>
              <a:rPr lang="it-IT" sz="1200" b="1" dirty="0" smtClean="0">
                <a:solidFill>
                  <a:prstClr val="black"/>
                </a:solidFill>
                <a:latin typeface="Garamond" panose="02020404030301010803" pitchFamily="18" charset="0"/>
              </a:rPr>
              <a:t>Competenza digitale</a:t>
            </a:r>
            <a:endParaRPr lang="it-IT" sz="1200" b="1" dirty="0">
              <a:solidFill>
                <a:prstClr val="black"/>
              </a:solidFill>
              <a:latin typeface="Garamond" panose="02020404030301010803" pitchFamily="18" charset="0"/>
            </a:endParaRPr>
          </a:p>
        </p:txBody>
      </p:sp>
      <p:sp>
        <p:nvSpPr>
          <p:cNvPr id="10" name="Rettangolo 9"/>
          <p:cNvSpPr/>
          <p:nvPr/>
        </p:nvSpPr>
        <p:spPr>
          <a:xfrm>
            <a:off x="188654" y="3907158"/>
            <a:ext cx="460382" cy="276999"/>
          </a:xfrm>
          <a:prstGeom prst="rect">
            <a:avLst/>
          </a:prstGeom>
        </p:spPr>
        <p:txBody>
          <a:bodyPr wrap="none">
            <a:spAutoFit/>
          </a:bodyPr>
          <a:lstStyle/>
          <a:p>
            <a:r>
              <a:rPr lang="it-IT" sz="1200" dirty="0">
                <a:solidFill>
                  <a:prstClr val="black"/>
                </a:solidFill>
                <a:latin typeface="Garamond" panose="02020404030301010803" pitchFamily="18" charset="0"/>
              </a:rPr>
              <a:t>[…] </a:t>
            </a:r>
          </a:p>
        </p:txBody>
      </p:sp>
      <p:sp>
        <p:nvSpPr>
          <p:cNvPr id="13" name="Rettangolo 12"/>
          <p:cNvSpPr/>
          <p:nvPr/>
        </p:nvSpPr>
        <p:spPr>
          <a:xfrm>
            <a:off x="2195232" y="18716"/>
            <a:ext cx="4437531" cy="400110"/>
          </a:xfrm>
          <a:prstGeom prst="rect">
            <a:avLst/>
          </a:prstGeom>
        </p:spPr>
        <p:txBody>
          <a:bodyPr wrap="square">
            <a:spAutoFit/>
          </a:bodyPr>
          <a:lstStyle/>
          <a:p>
            <a:pPr algn="ctr"/>
            <a:r>
              <a:rPr lang="it-IT" sz="2000" dirty="0" smtClean="0">
                <a:solidFill>
                  <a:srgbClr val="FFC000"/>
                </a:solidFill>
                <a:effectLst>
                  <a:outerShdw blurRad="38100" dist="38100" dir="2700000" algn="tl">
                    <a:srgbClr val="000000">
                      <a:alpha val="43137"/>
                    </a:srgbClr>
                  </a:outerShdw>
                </a:effectLst>
                <a:latin typeface="Garamond" panose="02020404030301010803" pitchFamily="18" charset="0"/>
              </a:rPr>
              <a:t>LA COMPETENZA DIGITALE</a:t>
            </a:r>
          </a:p>
        </p:txBody>
      </p:sp>
      <p:sp>
        <p:nvSpPr>
          <p:cNvPr id="2" name="CasellaDiTesto 1"/>
          <p:cNvSpPr txBox="1"/>
          <p:nvPr/>
        </p:nvSpPr>
        <p:spPr>
          <a:xfrm>
            <a:off x="5006898" y="3535741"/>
            <a:ext cx="256802" cy="276999"/>
          </a:xfrm>
          <a:prstGeom prst="rect">
            <a:avLst/>
          </a:prstGeom>
          <a:noFill/>
        </p:spPr>
        <p:txBody>
          <a:bodyPr wrap="none" rtlCol="0">
            <a:spAutoFit/>
          </a:bodyPr>
          <a:lstStyle/>
          <a:p>
            <a:r>
              <a:rPr lang="it-IT" sz="1200" b="1" dirty="0" smtClean="0">
                <a:solidFill>
                  <a:prstClr val="black"/>
                </a:solidFill>
                <a:latin typeface="Garamond" panose="02020404030301010803" pitchFamily="18" charset="0"/>
              </a:rPr>
              <a:t>6</a:t>
            </a:r>
            <a:endParaRPr lang="it-IT" sz="1200" b="1" dirty="0">
              <a:solidFill>
                <a:prstClr val="black"/>
              </a:solidFill>
              <a:latin typeface="Garamond" panose="02020404030301010803" pitchFamily="18" charset="0"/>
            </a:endParaRPr>
          </a:p>
        </p:txBody>
      </p:sp>
      <p:sp>
        <p:nvSpPr>
          <p:cNvPr id="15" name="CasellaDiTesto 14"/>
          <p:cNvSpPr txBox="1"/>
          <p:nvPr/>
        </p:nvSpPr>
        <p:spPr>
          <a:xfrm>
            <a:off x="308049" y="5903127"/>
            <a:ext cx="256802" cy="276999"/>
          </a:xfrm>
          <a:prstGeom prst="rect">
            <a:avLst/>
          </a:prstGeom>
          <a:noFill/>
        </p:spPr>
        <p:txBody>
          <a:bodyPr wrap="none" rtlCol="0">
            <a:spAutoFit/>
          </a:bodyPr>
          <a:lstStyle/>
          <a:p>
            <a:r>
              <a:rPr lang="it-IT" sz="1200" b="1" dirty="0" smtClean="0">
                <a:solidFill>
                  <a:prstClr val="black"/>
                </a:solidFill>
                <a:latin typeface="Garamond" panose="02020404030301010803" pitchFamily="18" charset="0"/>
              </a:rPr>
              <a:t>6</a:t>
            </a:r>
            <a:endParaRPr lang="it-IT" sz="1200" b="1" dirty="0">
              <a:solidFill>
                <a:prstClr val="black"/>
              </a:solidFill>
              <a:latin typeface="Garamond" panose="02020404030301010803" pitchFamily="18" charset="0"/>
            </a:endParaRPr>
          </a:p>
        </p:txBody>
      </p:sp>
      <p:sp>
        <p:nvSpPr>
          <p:cNvPr id="12" name="Avanti o successivo 11">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47454194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255494" y="107576"/>
            <a:ext cx="8619565" cy="5909310"/>
          </a:xfrm>
          <a:prstGeom prst="rect">
            <a:avLst/>
          </a:prstGeom>
        </p:spPr>
        <p:txBody>
          <a:bodyPr wrap="square">
            <a:spAutoFit/>
          </a:bodyPr>
          <a:lstStyle/>
          <a:p>
            <a:pPr algn="just">
              <a:lnSpc>
                <a:spcPct val="150000"/>
              </a:lnSpc>
            </a:pPr>
            <a:r>
              <a:rPr lang="it-IT" sz="1200" b="1" dirty="0" smtClean="0">
                <a:solidFill>
                  <a:prstClr val="black"/>
                </a:solidFill>
                <a:latin typeface="Garamond" panose="02020404030301010803" pitchFamily="18" charset="0"/>
              </a:rPr>
              <a:t>LA DEFINIZIONE DELLE AREE DI COMPETENZA CON I RELATIVI DESCRITTORI COME PROPOSTI DAL FRAMEWORK DIGICOMP, VERSIONE 2.1, 2017 - JOINT RESEARCH CENTRE (JRC):</a:t>
            </a:r>
            <a:endParaRPr lang="it-IT" sz="1200" dirty="0" smtClean="0">
              <a:solidFill>
                <a:prstClr val="black"/>
              </a:solidFill>
              <a:latin typeface="Garamond" panose="02020404030301010803" pitchFamily="18" charset="0"/>
            </a:endParaRPr>
          </a:p>
          <a:p>
            <a:pPr algn="just">
              <a:lnSpc>
                <a:spcPct val="150000"/>
              </a:lnSpc>
            </a:pPr>
            <a:r>
              <a:rPr lang="it-IT" sz="1200" dirty="0" smtClean="0">
                <a:solidFill>
                  <a:prstClr val="black"/>
                </a:solidFill>
                <a:latin typeface="Garamond" panose="02020404030301010803" pitchFamily="18" charset="0"/>
              </a:rPr>
              <a:t>Area 1</a:t>
            </a:r>
          </a:p>
          <a:p>
            <a:pPr algn="just">
              <a:lnSpc>
                <a:spcPct val="150000"/>
              </a:lnSpc>
            </a:pPr>
            <a:r>
              <a:rPr lang="it-IT" sz="1200" dirty="0" smtClean="0">
                <a:solidFill>
                  <a:prstClr val="black"/>
                </a:solidFill>
                <a:latin typeface="Garamond" panose="02020404030301010803" pitchFamily="18" charset="0"/>
              </a:rPr>
              <a:t>ALFABETIZZAZIONE SU INFORMAZIONI E DATI</a:t>
            </a:r>
          </a:p>
          <a:p>
            <a:pPr algn="just">
              <a:lnSpc>
                <a:spcPct val="150000"/>
              </a:lnSpc>
            </a:pPr>
            <a:r>
              <a:rPr lang="it-IT" sz="1200" dirty="0" smtClean="0">
                <a:solidFill>
                  <a:prstClr val="black"/>
                </a:solidFill>
                <a:latin typeface="Garamond" panose="02020404030301010803" pitchFamily="18" charset="0"/>
              </a:rPr>
              <a:t>Identificare, localizzare, recuperare, conservare, organizzare e analizzare le informazioni digitali, valutare la loro importanza e lo scopo.</a:t>
            </a:r>
          </a:p>
          <a:p>
            <a:pPr algn="just">
              <a:lnSpc>
                <a:spcPct val="150000"/>
              </a:lnSpc>
            </a:pPr>
            <a:r>
              <a:rPr lang="it-IT" sz="1200" dirty="0" smtClean="0">
                <a:solidFill>
                  <a:prstClr val="black"/>
                </a:solidFill>
                <a:latin typeface="Garamond" panose="02020404030301010803" pitchFamily="18" charset="0"/>
              </a:rPr>
              <a:t>Area 2</a:t>
            </a:r>
          </a:p>
          <a:p>
            <a:pPr algn="just">
              <a:lnSpc>
                <a:spcPct val="150000"/>
              </a:lnSpc>
            </a:pPr>
            <a:r>
              <a:rPr lang="it-IT" sz="1200" dirty="0" smtClean="0">
                <a:solidFill>
                  <a:prstClr val="black"/>
                </a:solidFill>
                <a:latin typeface="Garamond" panose="02020404030301010803" pitchFamily="18" charset="0"/>
              </a:rPr>
              <a:t>COMUNICAZIONE E COLLABORAZIONE</a:t>
            </a:r>
          </a:p>
          <a:p>
            <a:pPr algn="just">
              <a:lnSpc>
                <a:spcPct val="150000"/>
              </a:lnSpc>
            </a:pPr>
            <a:r>
              <a:rPr lang="it-IT" sz="1200" dirty="0" smtClean="0">
                <a:solidFill>
                  <a:prstClr val="black"/>
                </a:solidFill>
                <a:latin typeface="Garamond" panose="02020404030301010803" pitchFamily="18" charset="0"/>
              </a:rPr>
              <a:t>Comunicare in ambienti digitali, condividere risorse attraverso strumenti on-line, collegarsi con gli altri per collaborare attraverso strumenti digitali; gestire l'identità digitale.</a:t>
            </a:r>
          </a:p>
          <a:p>
            <a:pPr algn="just">
              <a:lnSpc>
                <a:spcPct val="150000"/>
              </a:lnSpc>
            </a:pPr>
            <a:r>
              <a:rPr lang="it-IT" sz="1200" dirty="0" smtClean="0">
                <a:solidFill>
                  <a:prstClr val="black"/>
                </a:solidFill>
                <a:latin typeface="Garamond" panose="02020404030301010803" pitchFamily="18" charset="0"/>
              </a:rPr>
              <a:t>Area 3</a:t>
            </a:r>
          </a:p>
          <a:p>
            <a:pPr algn="just">
              <a:lnSpc>
                <a:spcPct val="150000"/>
              </a:lnSpc>
            </a:pPr>
            <a:r>
              <a:rPr lang="it-IT" sz="1200" dirty="0" smtClean="0">
                <a:solidFill>
                  <a:prstClr val="black"/>
                </a:solidFill>
                <a:latin typeface="Garamond" panose="02020404030301010803" pitchFamily="18" charset="0"/>
              </a:rPr>
              <a:t>CREAZIONE DI CONTENUTI DIGITALI</a:t>
            </a:r>
          </a:p>
          <a:p>
            <a:pPr algn="just">
              <a:lnSpc>
                <a:spcPct val="150000"/>
              </a:lnSpc>
            </a:pPr>
            <a:r>
              <a:rPr lang="it-IT" sz="1200" dirty="0" smtClean="0">
                <a:solidFill>
                  <a:prstClr val="black"/>
                </a:solidFill>
                <a:latin typeface="Garamond" panose="02020404030301010803" pitchFamily="18" charset="0"/>
              </a:rPr>
              <a:t>Creare e modificare nuovi contenuti (da elaborazione testi a immagini e video); integrare e rielaborare le conoscenze e i contenuti; produrre espressioni creative, contenuti media e programmare; conoscere e applicare i diritti di proprietà intellettuale e le licenze.</a:t>
            </a:r>
          </a:p>
          <a:p>
            <a:pPr algn="just">
              <a:lnSpc>
                <a:spcPct val="150000"/>
              </a:lnSpc>
            </a:pPr>
            <a:r>
              <a:rPr lang="it-IT" sz="1200" dirty="0" smtClean="0">
                <a:solidFill>
                  <a:prstClr val="black"/>
                </a:solidFill>
                <a:latin typeface="Garamond" panose="02020404030301010803" pitchFamily="18" charset="0"/>
              </a:rPr>
              <a:t>Area 4</a:t>
            </a:r>
          </a:p>
          <a:p>
            <a:pPr algn="just">
              <a:lnSpc>
                <a:spcPct val="150000"/>
              </a:lnSpc>
            </a:pPr>
            <a:r>
              <a:rPr lang="it-IT" sz="1200" dirty="0" smtClean="0">
                <a:solidFill>
                  <a:prstClr val="black"/>
                </a:solidFill>
                <a:latin typeface="Garamond" panose="02020404030301010803" pitchFamily="18" charset="0"/>
              </a:rPr>
              <a:t>PROTEZIONE</a:t>
            </a:r>
          </a:p>
          <a:p>
            <a:pPr algn="just">
              <a:lnSpc>
                <a:spcPct val="150000"/>
              </a:lnSpc>
            </a:pPr>
            <a:r>
              <a:rPr lang="it-IT" sz="1200" dirty="0" smtClean="0">
                <a:solidFill>
                  <a:prstClr val="black"/>
                </a:solidFill>
                <a:latin typeface="Garamond" panose="02020404030301010803" pitchFamily="18" charset="0"/>
              </a:rPr>
              <a:t>Protezione personale, protezione dei dati, protezione dell’identità digitale, misure di sicurezza, uso sicuro e sostenibile.</a:t>
            </a:r>
          </a:p>
          <a:p>
            <a:pPr algn="just">
              <a:lnSpc>
                <a:spcPct val="150000"/>
              </a:lnSpc>
            </a:pPr>
            <a:r>
              <a:rPr lang="it-IT" sz="1200" dirty="0" smtClean="0">
                <a:solidFill>
                  <a:prstClr val="black"/>
                </a:solidFill>
                <a:latin typeface="Garamond" panose="02020404030301010803" pitchFamily="18" charset="0"/>
              </a:rPr>
              <a:t>Area 5</a:t>
            </a:r>
          </a:p>
          <a:p>
            <a:pPr algn="just">
              <a:lnSpc>
                <a:spcPct val="150000"/>
              </a:lnSpc>
            </a:pPr>
            <a:r>
              <a:rPr lang="it-IT" sz="1200" dirty="0" smtClean="0">
                <a:solidFill>
                  <a:prstClr val="black"/>
                </a:solidFill>
                <a:latin typeface="Garamond" panose="02020404030301010803" pitchFamily="18" charset="0"/>
              </a:rPr>
              <a:t>RISOLVERE PROBLEMI</a:t>
            </a:r>
          </a:p>
          <a:p>
            <a:pPr algn="just">
              <a:lnSpc>
                <a:spcPct val="150000"/>
              </a:lnSpc>
            </a:pPr>
            <a:r>
              <a:rPr lang="it-IT" sz="1200" dirty="0" smtClean="0">
                <a:solidFill>
                  <a:prstClr val="black"/>
                </a:solidFill>
                <a:latin typeface="Garamond" panose="02020404030301010803" pitchFamily="18" charset="0"/>
              </a:rPr>
              <a:t>Identificazione dei bisogni e le risorse digitali, prendere decisioni informate sui più̀ appropriati strumenti digitali secondo lo scopo o necessità, risolvere problemi concettuali attraverso i mezzi digitali, utilizzare creativamente le tecnologie, risolvere problemi tecnici, aggiornare la propria competenza e quella altrui.</a:t>
            </a:r>
            <a:endParaRPr lang="it-IT" sz="1200" dirty="0">
              <a:solidFill>
                <a:prstClr val="black"/>
              </a:solidFill>
              <a:latin typeface="Garamond" panose="02020404030301010803" pitchFamily="18" charset="0"/>
            </a:endParaRPr>
          </a:p>
        </p:txBody>
      </p:sp>
      <p:pic>
        <p:nvPicPr>
          <p:cNvPr id="3" name="Immagine 2">
            <a:hlinkClick r:id="rId2" action="ppaction://hlinksldjump"/>
          </p:cNvPr>
          <p:cNvPicPr>
            <a:picLocks noChangeAspect="1"/>
          </p:cNvPicPr>
          <p:nvPr/>
        </p:nvPicPr>
        <p:blipFill>
          <a:blip r:embed="rId3"/>
          <a:stretch>
            <a:fillRect/>
          </a:stretch>
        </p:blipFill>
        <p:spPr>
          <a:xfrm>
            <a:off x="7465900" y="6001574"/>
            <a:ext cx="615782" cy="369469"/>
          </a:xfrm>
          <a:prstGeom prst="rect">
            <a:avLst/>
          </a:prstGeom>
        </p:spPr>
      </p:pic>
      <p:sp>
        <p:nvSpPr>
          <p:cNvPr id="5" name="Rettangolo 4"/>
          <p:cNvSpPr/>
          <p:nvPr/>
        </p:nvSpPr>
        <p:spPr>
          <a:xfrm>
            <a:off x="255494" y="6016886"/>
            <a:ext cx="5278757" cy="646331"/>
          </a:xfrm>
          <a:prstGeom prst="rect">
            <a:avLst/>
          </a:prstGeom>
          <a:ln>
            <a:solidFill>
              <a:schemeClr val="accent1"/>
            </a:solidFill>
          </a:ln>
        </p:spPr>
        <p:txBody>
          <a:bodyPr wrap="square">
            <a:spAutoFit/>
          </a:bodyPr>
          <a:lstStyle/>
          <a:p>
            <a:pPr algn="just"/>
            <a:r>
              <a:rPr lang="it-IT" sz="1200" dirty="0" smtClean="0">
                <a:latin typeface="Garamond" panose="02020404030301010803" pitchFamily="18" charset="0"/>
              </a:rPr>
              <a:t>All’interno </a:t>
            </a:r>
            <a:r>
              <a:rPr lang="it-IT" sz="1200" dirty="0">
                <a:latin typeface="Garamond" panose="02020404030301010803" pitchFamily="18" charset="0"/>
              </a:rPr>
              <a:t>del </a:t>
            </a:r>
            <a:r>
              <a:rPr lang="it-IT" sz="1200" dirty="0" smtClean="0">
                <a:latin typeface="Garamond" panose="02020404030301010803" pitchFamily="18" charset="0"/>
              </a:rPr>
              <a:t>Curricolo Verticale 2026/2027</a:t>
            </a:r>
            <a:r>
              <a:rPr lang="it-IT" sz="1200" dirty="0">
                <a:latin typeface="Garamond" panose="02020404030301010803" pitchFamily="18" charset="0"/>
              </a:rPr>
              <a:t>, </a:t>
            </a:r>
            <a:r>
              <a:rPr lang="it-IT" sz="1200" dirty="0" smtClean="0">
                <a:latin typeface="Garamond" panose="02020404030301010803" pitchFamily="18" charset="0"/>
              </a:rPr>
              <a:t>in riferimento </a:t>
            </a:r>
            <a:r>
              <a:rPr lang="it-IT" sz="1200" dirty="0">
                <a:latin typeface="Garamond" panose="02020404030301010803" pitchFamily="18" charset="0"/>
              </a:rPr>
              <a:t>alla </a:t>
            </a:r>
            <a:r>
              <a:rPr lang="it-IT" sz="1200" dirty="0" smtClean="0">
                <a:latin typeface="Garamond" panose="02020404030301010803" pitchFamily="18" charset="0"/>
              </a:rPr>
              <a:t>Competenza Digitale (trasversale </a:t>
            </a:r>
            <a:r>
              <a:rPr lang="it-IT" sz="1200" dirty="0">
                <a:latin typeface="Garamond" panose="02020404030301010803" pitchFamily="18" charset="0"/>
              </a:rPr>
              <a:t>a tutte le discipline della </a:t>
            </a:r>
            <a:r>
              <a:rPr lang="it-IT" sz="1200" dirty="0" smtClean="0">
                <a:latin typeface="Garamond" panose="02020404030301010803" pitchFamily="18" charset="0"/>
              </a:rPr>
              <a:t>Scuola del Primo Ciclo) si </a:t>
            </a:r>
            <a:r>
              <a:rPr lang="it-IT" sz="1200" dirty="0">
                <a:latin typeface="Garamond" panose="02020404030301010803" pitchFamily="18" charset="0"/>
              </a:rPr>
              <a:t>è  inserito </a:t>
            </a:r>
            <a:r>
              <a:rPr lang="it-IT" sz="1200" dirty="0" smtClean="0">
                <a:latin typeface="Garamond" panose="02020404030301010803" pitchFamily="18" charset="0"/>
              </a:rPr>
              <a:t>il </a:t>
            </a:r>
            <a:r>
              <a:rPr lang="it-IT" sz="1200" dirty="0">
                <a:latin typeface="Garamond" panose="02020404030301010803" pitchFamily="18" charset="0"/>
              </a:rPr>
              <a:t>percorso curricolare  per </a:t>
            </a:r>
            <a:r>
              <a:rPr lang="it-IT" sz="1200" dirty="0" smtClean="0">
                <a:latin typeface="Garamond" panose="02020404030301010803" pitchFamily="18" charset="0"/>
              </a:rPr>
              <a:t>l’Infanzia e </a:t>
            </a:r>
            <a:r>
              <a:rPr lang="it-IT" sz="1200" dirty="0">
                <a:latin typeface="Garamond" panose="02020404030301010803" pitchFamily="18" charset="0"/>
              </a:rPr>
              <a:t>le </a:t>
            </a:r>
            <a:r>
              <a:rPr lang="it-IT" sz="1200" dirty="0" smtClean="0">
                <a:latin typeface="Garamond" panose="02020404030301010803" pitchFamily="18" charset="0"/>
              </a:rPr>
              <a:t>Classi Prime della Scuola Primaria.</a:t>
            </a:r>
            <a:endParaRPr lang="it-IT" sz="1200" dirty="0">
              <a:latin typeface="Garamond" panose="02020404030301010803" pitchFamily="18" charset="0"/>
            </a:endParaRPr>
          </a:p>
        </p:txBody>
      </p:sp>
    </p:spTree>
    <p:extLst>
      <p:ext uri="{BB962C8B-B14F-4D97-AF65-F5344CB8AC3E}">
        <p14:creationId xmlns:p14="http://schemas.microsoft.com/office/powerpoint/2010/main" val="23443898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65080" y="11206"/>
            <a:ext cx="9036424" cy="5878532"/>
          </a:xfrm>
          <a:prstGeom prst="rect">
            <a:avLst/>
          </a:prstGeom>
        </p:spPr>
        <p:txBody>
          <a:bodyPr wrap="square">
            <a:spAutoFit/>
          </a:bodyPr>
          <a:lstStyle/>
          <a:p>
            <a:pPr algn="just"/>
            <a:r>
              <a:rPr lang="it-IT" sz="1400" b="1" dirty="0" smtClean="0">
                <a:solidFill>
                  <a:prstClr val="black"/>
                </a:solidFill>
                <a:latin typeface="Garamond" panose="02020404030301010803" pitchFamily="18" charset="0"/>
              </a:rPr>
              <a:t>La </a:t>
            </a:r>
            <a:r>
              <a:rPr lang="it-IT" sz="1400" b="1" dirty="0">
                <a:solidFill>
                  <a:prstClr val="black"/>
                </a:solidFill>
                <a:latin typeface="Garamond" panose="02020404030301010803" pitchFamily="18" charset="0"/>
              </a:rPr>
              <a:t>valutazione. Un atto di </a:t>
            </a:r>
            <a:r>
              <a:rPr lang="it-IT" sz="1400" b="1" dirty="0" smtClean="0">
                <a:solidFill>
                  <a:prstClr val="black"/>
                </a:solidFill>
                <a:latin typeface="Garamond" panose="02020404030301010803" pitchFamily="18" charset="0"/>
              </a:rPr>
              <a:t>valorizzazione</a:t>
            </a:r>
          </a:p>
          <a:p>
            <a:pPr algn="just"/>
            <a:endParaRPr lang="it-IT" sz="1400" b="1" dirty="0">
              <a:solidFill>
                <a:prstClr val="black"/>
              </a:solidFill>
              <a:latin typeface="Garamond" panose="02020404030301010803" pitchFamily="18" charset="0"/>
            </a:endParaRPr>
          </a:p>
          <a:p>
            <a:pPr algn="just"/>
            <a:r>
              <a:rPr lang="it-IT" sz="1200" dirty="0">
                <a:solidFill>
                  <a:prstClr val="black"/>
                </a:solidFill>
                <a:latin typeface="Garamond" panose="02020404030301010803" pitchFamily="18" charset="0"/>
              </a:rPr>
              <a:t>La valutazione nella scuola del primo ciclo si configura come un processo educativo di grande </a:t>
            </a:r>
            <a:r>
              <a:rPr lang="it-IT" sz="1200" dirty="0" smtClean="0">
                <a:solidFill>
                  <a:prstClr val="black"/>
                </a:solidFill>
                <a:latin typeface="Garamond" panose="02020404030301010803" pitchFamily="18" charset="0"/>
              </a:rPr>
              <a:t>rilevanza: complesso</a:t>
            </a:r>
            <a:r>
              <a:rPr lang="it-IT" sz="1200" dirty="0">
                <a:solidFill>
                  <a:prstClr val="black"/>
                </a:solidFill>
                <a:latin typeface="Garamond" panose="02020404030301010803" pitchFamily="18" charset="0"/>
              </a:rPr>
              <a:t>, dinamico, collegiale e multidimensionale, che accompagna lo studente nella costruzione </a:t>
            </a:r>
            <a:r>
              <a:rPr lang="it-IT" sz="1200" dirty="0" smtClean="0">
                <a:solidFill>
                  <a:prstClr val="black"/>
                </a:solidFill>
                <a:latin typeface="Garamond" panose="02020404030301010803" pitchFamily="18" charset="0"/>
              </a:rPr>
              <a:t>della propria </a:t>
            </a:r>
            <a:r>
              <a:rPr lang="it-IT" sz="1200" dirty="0">
                <a:solidFill>
                  <a:prstClr val="black"/>
                </a:solidFill>
                <a:latin typeface="Garamond" panose="02020404030301010803" pitchFamily="18" charset="0"/>
              </a:rPr>
              <a:t>identità e nel riconoscimento delle proprie potenzialità. Come richiamato dall’art. 1 del D.Lgs. n. </a:t>
            </a:r>
            <a:r>
              <a:rPr lang="it-IT" sz="1200" dirty="0" smtClean="0">
                <a:solidFill>
                  <a:prstClr val="black"/>
                </a:solidFill>
                <a:latin typeface="Garamond" panose="02020404030301010803" pitchFamily="18" charset="0"/>
              </a:rPr>
              <a:t>62 del </a:t>
            </a:r>
            <a:r>
              <a:rPr lang="it-IT" sz="1200" dirty="0">
                <a:solidFill>
                  <a:prstClr val="black"/>
                </a:solidFill>
                <a:latin typeface="Garamond" panose="02020404030301010803" pitchFamily="18" charset="0"/>
              </a:rPr>
              <a:t>13 aprile 2017, la valutazione documenta lo sviluppo dell’identità personale degli studenti e </a:t>
            </a:r>
            <a:r>
              <a:rPr lang="it-IT" sz="1200" dirty="0" smtClean="0">
                <a:solidFill>
                  <a:prstClr val="black"/>
                </a:solidFill>
                <a:latin typeface="Garamond" panose="02020404030301010803" pitchFamily="18" charset="0"/>
              </a:rPr>
              <a:t>promuove l’autovalutazione </a:t>
            </a:r>
            <a:r>
              <a:rPr lang="it-IT" sz="1200" dirty="0">
                <a:solidFill>
                  <a:prstClr val="black"/>
                </a:solidFill>
                <a:latin typeface="Garamond" panose="02020404030301010803" pitchFamily="18" charset="0"/>
              </a:rPr>
              <a:t>in relazione alle acquisizioni di conoscenze e competenze. In quanto atto </a:t>
            </a:r>
            <a:r>
              <a:rPr lang="it-IT" sz="1200" dirty="0" smtClean="0">
                <a:solidFill>
                  <a:prstClr val="black"/>
                </a:solidFill>
                <a:latin typeface="Garamond" panose="02020404030301010803" pitchFamily="18" charset="0"/>
              </a:rPr>
              <a:t>pedagogico, culturale </a:t>
            </a:r>
            <a:r>
              <a:rPr lang="it-IT" sz="1200" dirty="0">
                <a:solidFill>
                  <a:prstClr val="black"/>
                </a:solidFill>
                <a:latin typeface="Garamond" panose="02020404030301010803" pitchFamily="18" charset="0"/>
              </a:rPr>
              <a:t>e regolativo che pone al centro la valorizzazione e il riconoscimento della unicità degli allievi, </a:t>
            </a:r>
            <a:r>
              <a:rPr lang="it-IT" sz="1200" dirty="0" smtClean="0">
                <a:solidFill>
                  <a:prstClr val="black"/>
                </a:solidFill>
                <a:latin typeface="Garamond" panose="02020404030301010803" pitchFamily="18" charset="0"/>
              </a:rPr>
              <a:t>essa non </a:t>
            </a:r>
            <a:r>
              <a:rPr lang="it-IT" sz="1200" dirty="0">
                <a:solidFill>
                  <a:prstClr val="black"/>
                </a:solidFill>
                <a:latin typeface="Garamond" panose="02020404030301010803" pitchFamily="18" charset="0"/>
              </a:rPr>
              <a:t>si esaurisce nel rilevare e misurare ciò che essi sanno o sanno fare, ma diviene strumento che mira a </a:t>
            </a:r>
            <a:r>
              <a:rPr lang="it-IT" sz="1200" dirty="0" smtClean="0">
                <a:solidFill>
                  <a:prstClr val="black"/>
                </a:solidFill>
                <a:latin typeface="Garamond" panose="02020404030301010803" pitchFamily="18" charset="0"/>
              </a:rPr>
              <a:t>far emergere </a:t>
            </a:r>
            <a:r>
              <a:rPr lang="it-IT" sz="1200" dirty="0">
                <a:solidFill>
                  <a:prstClr val="black"/>
                </a:solidFill>
                <a:latin typeface="Garamond" panose="02020404030301010803" pitchFamily="18" charset="0"/>
              </a:rPr>
              <a:t>progressi, criticità e potenzialità inespresse. </a:t>
            </a:r>
            <a:endParaRPr lang="it-IT" sz="1200" dirty="0" smtClean="0">
              <a:solidFill>
                <a:prstClr val="black"/>
              </a:solidFill>
              <a:latin typeface="Garamond" panose="02020404030301010803" pitchFamily="18" charset="0"/>
            </a:endParaRPr>
          </a:p>
          <a:p>
            <a:pPr algn="just"/>
            <a:r>
              <a:rPr lang="it-IT" sz="1200" dirty="0" smtClean="0">
                <a:solidFill>
                  <a:prstClr val="black"/>
                </a:solidFill>
                <a:latin typeface="Garamond" panose="02020404030301010803" pitchFamily="18" charset="0"/>
              </a:rPr>
              <a:t>…</a:t>
            </a:r>
          </a:p>
          <a:p>
            <a:pPr algn="just"/>
            <a:r>
              <a:rPr lang="it-IT" sz="1200" dirty="0">
                <a:solidFill>
                  <a:prstClr val="black"/>
                </a:solidFill>
                <a:latin typeface="Garamond" panose="02020404030301010803" pitchFamily="18" charset="0"/>
              </a:rPr>
              <a:t>La valutazione non è, dunque, un fine, ma rappresenta uno strumento di orientamento, capace di </a:t>
            </a:r>
            <a:r>
              <a:rPr lang="it-IT" sz="1200" dirty="0" smtClean="0">
                <a:solidFill>
                  <a:prstClr val="black"/>
                </a:solidFill>
                <a:latin typeface="Garamond" panose="02020404030301010803" pitchFamily="18" charset="0"/>
              </a:rPr>
              <a:t>promuovere il </a:t>
            </a:r>
            <a:r>
              <a:rPr lang="it-IT" sz="1200" dirty="0">
                <a:solidFill>
                  <a:prstClr val="black"/>
                </a:solidFill>
                <a:latin typeface="Garamond" panose="02020404030301010803" pitchFamily="18" charset="0"/>
              </a:rPr>
              <a:t>successo formativo di ciascuno studente e una relazione educativa significativa con i saperi. Nelle sue </a:t>
            </a:r>
            <a:r>
              <a:rPr lang="it-IT" sz="1200" dirty="0" smtClean="0">
                <a:solidFill>
                  <a:prstClr val="black"/>
                </a:solidFill>
                <a:latin typeface="Garamond" panose="02020404030301010803" pitchFamily="18" charset="0"/>
              </a:rPr>
              <a:t>diverse articolazioni </a:t>
            </a:r>
            <a:r>
              <a:rPr lang="it-IT" sz="1200" dirty="0">
                <a:solidFill>
                  <a:prstClr val="black"/>
                </a:solidFill>
                <a:latin typeface="Garamond" panose="02020404030301010803" pitchFamily="18" charset="0"/>
              </a:rPr>
              <a:t>– diagnostica, iniziale, formativa in itinere, autovalutativa, metacognitiva, finale – la </a:t>
            </a:r>
            <a:r>
              <a:rPr lang="it-IT" sz="1200" dirty="0" smtClean="0">
                <a:solidFill>
                  <a:prstClr val="black"/>
                </a:solidFill>
                <a:latin typeface="Garamond" panose="02020404030301010803" pitchFamily="18" charset="0"/>
              </a:rPr>
              <a:t>valutazione permette </a:t>
            </a:r>
            <a:r>
              <a:rPr lang="it-IT" sz="1200" dirty="0">
                <a:solidFill>
                  <a:prstClr val="black"/>
                </a:solidFill>
                <a:latin typeface="Garamond" panose="02020404030301010803" pitchFamily="18" charset="0"/>
              </a:rPr>
              <a:t>di cogliere il percorso di apprendimento nel suo farsi, valorizzando la dimensione processuale </a:t>
            </a:r>
            <a:r>
              <a:rPr lang="it-IT" sz="1200" dirty="0" smtClean="0">
                <a:solidFill>
                  <a:prstClr val="black"/>
                </a:solidFill>
                <a:latin typeface="Garamond" panose="02020404030301010803" pitchFamily="18" charset="0"/>
              </a:rPr>
              <a:t>e dinamica </a:t>
            </a:r>
            <a:r>
              <a:rPr lang="it-IT" sz="1200" dirty="0">
                <a:solidFill>
                  <a:prstClr val="black"/>
                </a:solidFill>
                <a:latin typeface="Garamond" panose="02020404030301010803" pitchFamily="18" charset="0"/>
              </a:rPr>
              <a:t>dell’apprendimento, e di restituire agli alunni e alle famiglie una visione chiara del </a:t>
            </a:r>
            <a:r>
              <a:rPr lang="it-IT" sz="1200" dirty="0" smtClean="0">
                <a:solidFill>
                  <a:prstClr val="black"/>
                </a:solidFill>
                <a:latin typeface="Garamond" panose="02020404030301010803" pitchFamily="18" charset="0"/>
              </a:rPr>
              <a:t>cammino intrapreso</a:t>
            </a:r>
            <a:r>
              <a:rPr lang="it-IT" sz="1200" dirty="0">
                <a:solidFill>
                  <a:prstClr val="black"/>
                </a:solidFill>
                <a:latin typeface="Garamond" panose="02020404030301010803" pitchFamily="18" charset="0"/>
              </a:rPr>
              <a:t>: cammino che non si limita alla padronanza di saperi disciplinari, ma che abbraccia </a:t>
            </a:r>
            <a:r>
              <a:rPr lang="it-IT" sz="1200" dirty="0" smtClean="0">
                <a:solidFill>
                  <a:prstClr val="black"/>
                </a:solidFill>
                <a:latin typeface="Garamond" panose="02020404030301010803" pitchFamily="18" charset="0"/>
              </a:rPr>
              <a:t>anche competenze </a:t>
            </a:r>
            <a:r>
              <a:rPr lang="it-IT" sz="1200" dirty="0">
                <a:solidFill>
                  <a:prstClr val="black"/>
                </a:solidFill>
                <a:latin typeface="Garamond" panose="02020404030301010803" pitchFamily="18" charset="0"/>
              </a:rPr>
              <a:t>trasversali e la consapevolezza metacognitiva dei propri punti di forza e delle proprie aree </a:t>
            </a:r>
            <a:r>
              <a:rPr lang="it-IT" sz="1200" dirty="0" smtClean="0">
                <a:solidFill>
                  <a:prstClr val="black"/>
                </a:solidFill>
                <a:latin typeface="Garamond" panose="02020404030301010803" pitchFamily="18" charset="0"/>
              </a:rPr>
              <a:t>di miglioramento.</a:t>
            </a:r>
          </a:p>
          <a:p>
            <a:pPr algn="just"/>
            <a:r>
              <a:rPr lang="it-IT" sz="1200" dirty="0" smtClean="0">
                <a:solidFill>
                  <a:prstClr val="black"/>
                </a:solidFill>
                <a:latin typeface="Garamond" panose="02020404030301010803" pitchFamily="18" charset="0"/>
              </a:rPr>
              <a:t>…</a:t>
            </a:r>
          </a:p>
          <a:p>
            <a:pPr algn="just"/>
            <a:r>
              <a:rPr lang="it-IT" sz="1200" dirty="0">
                <a:solidFill>
                  <a:prstClr val="black"/>
                </a:solidFill>
                <a:latin typeface="Garamond" panose="02020404030301010803" pitchFamily="18" charset="0"/>
              </a:rPr>
              <a:t>La documentazione e l'osservazione costituiscono due prerequisiti fondamentali per una valutazione </a:t>
            </a:r>
            <a:r>
              <a:rPr lang="it-IT" sz="1200" dirty="0" smtClean="0">
                <a:solidFill>
                  <a:prstClr val="black"/>
                </a:solidFill>
                <a:latin typeface="Garamond" panose="02020404030301010803" pitchFamily="18" charset="0"/>
              </a:rPr>
              <a:t>efficace e </a:t>
            </a:r>
            <a:r>
              <a:rPr lang="it-IT" sz="1200" dirty="0">
                <a:solidFill>
                  <a:prstClr val="black"/>
                </a:solidFill>
                <a:latin typeface="Garamond" panose="02020404030301010803" pitchFamily="18" charset="0"/>
              </a:rPr>
              <a:t>per la comprensione e il monitoraggio dei processi di apprendimento, in quanto consentono di </a:t>
            </a:r>
            <a:r>
              <a:rPr lang="it-IT" sz="1200" dirty="0" smtClean="0">
                <a:solidFill>
                  <a:prstClr val="black"/>
                </a:solidFill>
                <a:latin typeface="Garamond" panose="02020404030301010803" pitchFamily="18" charset="0"/>
              </a:rPr>
              <a:t>raccogliere, organizzare </a:t>
            </a:r>
            <a:r>
              <a:rPr lang="it-IT" sz="1200" dirty="0">
                <a:solidFill>
                  <a:prstClr val="black"/>
                </a:solidFill>
                <a:latin typeface="Garamond" panose="02020404030301010803" pitchFamily="18" charset="0"/>
              </a:rPr>
              <a:t>e interpretare dati, sulla base di specifici indicatori. Gli indicatori della </a:t>
            </a:r>
            <a:r>
              <a:rPr lang="it-IT" sz="1200" dirty="0" smtClean="0">
                <a:solidFill>
                  <a:prstClr val="black"/>
                </a:solidFill>
                <a:latin typeface="Garamond" panose="02020404030301010803" pitchFamily="18" charset="0"/>
              </a:rPr>
              <a:t>valutazione, opportunamente </a:t>
            </a:r>
            <a:r>
              <a:rPr lang="it-IT" sz="1200" dirty="0">
                <a:solidFill>
                  <a:prstClr val="black"/>
                </a:solidFill>
                <a:latin typeface="Garamond" panose="02020404030301010803" pitchFamily="18" charset="0"/>
              </a:rPr>
              <a:t>selezionati, consentono di trasformare concetti teorici in elementi operativi, </a:t>
            </a:r>
            <a:r>
              <a:rPr lang="it-IT" sz="1200" dirty="0" smtClean="0">
                <a:solidFill>
                  <a:prstClr val="black"/>
                </a:solidFill>
                <a:latin typeface="Garamond" panose="02020404030301010803" pitchFamily="18" charset="0"/>
              </a:rPr>
              <a:t>osservabili, rendendo </a:t>
            </a:r>
            <a:r>
              <a:rPr lang="it-IT" sz="1200" dirty="0">
                <a:solidFill>
                  <a:prstClr val="black"/>
                </a:solidFill>
                <a:latin typeface="Garamond" panose="02020404030301010803" pitchFamily="18" charset="0"/>
              </a:rPr>
              <a:t>‘leggibile’ il percorso di apprendimento. L’osservazione, accompagnata da strumenti adeguati (</a:t>
            </a:r>
            <a:r>
              <a:rPr lang="it-IT" sz="1200" dirty="0" smtClean="0">
                <a:solidFill>
                  <a:prstClr val="black"/>
                </a:solidFill>
                <a:latin typeface="Garamond" panose="02020404030301010803" pitchFamily="18" charset="0"/>
              </a:rPr>
              <a:t>ad es</a:t>
            </a:r>
            <a:r>
              <a:rPr lang="it-IT" sz="1200" dirty="0">
                <a:solidFill>
                  <a:prstClr val="black"/>
                </a:solidFill>
                <a:latin typeface="Garamond" panose="02020404030301010803" pitchFamily="18" charset="0"/>
              </a:rPr>
              <a:t>. rubriche, griglie di osservazione, scale, ecc.), favorisce la costruzione di criteri intersoggettivi per </a:t>
            </a:r>
            <a:r>
              <a:rPr lang="it-IT" sz="1200" dirty="0" smtClean="0">
                <a:solidFill>
                  <a:prstClr val="black"/>
                </a:solidFill>
                <a:latin typeface="Garamond" panose="02020404030301010803" pitchFamily="18" charset="0"/>
              </a:rPr>
              <a:t>la formulazione </a:t>
            </a:r>
            <a:r>
              <a:rPr lang="it-IT" sz="1200" dirty="0">
                <a:solidFill>
                  <a:prstClr val="black"/>
                </a:solidFill>
                <a:latin typeface="Garamond" panose="02020404030301010803" pitchFamily="18" charset="0"/>
              </a:rPr>
              <a:t>di giudizi valutativi e può supportare un processo trasparente e condiviso con studenti e famiglie</a:t>
            </a:r>
            <a:r>
              <a:rPr lang="it-IT" sz="1200" dirty="0" smtClean="0">
                <a:solidFill>
                  <a:prstClr val="black"/>
                </a:solidFill>
                <a:latin typeface="Garamond" panose="02020404030301010803" pitchFamily="18" charset="0"/>
              </a:rPr>
              <a:t>.</a:t>
            </a:r>
          </a:p>
          <a:p>
            <a:pPr algn="just"/>
            <a:r>
              <a:rPr lang="it-IT" sz="1200" dirty="0" smtClean="0">
                <a:solidFill>
                  <a:prstClr val="black"/>
                </a:solidFill>
                <a:latin typeface="Garamond" panose="02020404030301010803" pitchFamily="18" charset="0"/>
              </a:rPr>
              <a:t>…</a:t>
            </a:r>
          </a:p>
          <a:p>
            <a:pPr algn="just"/>
            <a:r>
              <a:rPr lang="it-IT" sz="1200" dirty="0">
                <a:solidFill>
                  <a:prstClr val="black"/>
                </a:solidFill>
                <a:latin typeface="Garamond" panose="02020404030301010803" pitchFamily="18" charset="0"/>
              </a:rPr>
              <a:t>In questa logica la certificazione delle competenze, sia al termine della scuola primaria che della secondaria </a:t>
            </a:r>
            <a:r>
              <a:rPr lang="it-IT" sz="1200" dirty="0" smtClean="0">
                <a:solidFill>
                  <a:prstClr val="black"/>
                </a:solidFill>
                <a:latin typeface="Garamond" panose="02020404030301010803" pitchFamily="18" charset="0"/>
              </a:rPr>
              <a:t>di primo </a:t>
            </a:r>
            <a:r>
              <a:rPr lang="it-IT" sz="1200" dirty="0">
                <a:solidFill>
                  <a:prstClr val="black"/>
                </a:solidFill>
                <a:latin typeface="Garamond" panose="02020404030301010803" pitchFamily="18" charset="0"/>
              </a:rPr>
              <a:t>grado, rappresenta il momento in cui il profilo dello studente trova espressione e </a:t>
            </a:r>
            <a:r>
              <a:rPr lang="it-IT" sz="1200" dirty="0" smtClean="0">
                <a:solidFill>
                  <a:prstClr val="black"/>
                </a:solidFill>
                <a:latin typeface="Garamond" panose="02020404030301010803" pitchFamily="18" charset="0"/>
              </a:rPr>
              <a:t>sintesi. Il </a:t>
            </a:r>
            <a:r>
              <a:rPr lang="it-IT" sz="1200" dirty="0">
                <a:solidFill>
                  <a:prstClr val="black"/>
                </a:solidFill>
                <a:latin typeface="Garamond" panose="02020404030301010803" pitchFamily="18" charset="0"/>
              </a:rPr>
              <a:t>processo certificativo non si esaurisce in una mera attestazione formale, ma mira a rappresentare il </a:t>
            </a:r>
            <a:r>
              <a:rPr lang="it-IT" sz="1200" dirty="0" smtClean="0">
                <a:solidFill>
                  <a:prstClr val="black"/>
                </a:solidFill>
                <a:latin typeface="Garamond" panose="02020404030301010803" pitchFamily="18" charset="0"/>
              </a:rPr>
              <a:t>percorso dello </a:t>
            </a:r>
            <a:r>
              <a:rPr lang="it-IT" sz="1200" dirty="0">
                <a:solidFill>
                  <a:prstClr val="black"/>
                </a:solidFill>
                <a:latin typeface="Garamond" panose="02020404030301010803" pitchFamily="18" charset="0"/>
              </a:rPr>
              <a:t>studente, in una visione più ampia e unitaria, capace di accompagnare lo studente orientandolo verso </a:t>
            </a:r>
            <a:r>
              <a:rPr lang="it-IT" sz="1200" dirty="0" smtClean="0">
                <a:solidFill>
                  <a:prstClr val="black"/>
                </a:solidFill>
                <a:latin typeface="Garamond" panose="02020404030301010803" pitchFamily="18" charset="0"/>
              </a:rPr>
              <a:t>il suo </a:t>
            </a:r>
            <a:r>
              <a:rPr lang="it-IT" sz="1200" dirty="0">
                <a:solidFill>
                  <a:prstClr val="black"/>
                </a:solidFill>
                <a:latin typeface="Garamond" panose="02020404030301010803" pitchFamily="18" charset="0"/>
              </a:rPr>
              <a:t>futuro. </a:t>
            </a:r>
            <a:r>
              <a:rPr lang="it-IT" sz="1200" dirty="0" smtClean="0">
                <a:solidFill>
                  <a:prstClr val="black"/>
                </a:solidFill>
                <a:latin typeface="Garamond" panose="02020404030301010803" pitchFamily="18" charset="0"/>
              </a:rPr>
              <a:t>     In </a:t>
            </a:r>
            <a:r>
              <a:rPr lang="it-IT" sz="1200" dirty="0">
                <a:solidFill>
                  <a:prstClr val="black"/>
                </a:solidFill>
                <a:latin typeface="Garamond" panose="02020404030301010803" pitchFamily="18" charset="0"/>
              </a:rPr>
              <a:t>questa dinamica, gli insegnanti, veri curriculum makers, sono chiamati a elaborare </a:t>
            </a:r>
            <a:r>
              <a:rPr lang="it-IT" sz="1200" dirty="0" smtClean="0">
                <a:solidFill>
                  <a:prstClr val="black"/>
                </a:solidFill>
                <a:latin typeface="Garamond" panose="02020404030301010803" pitchFamily="18" charset="0"/>
              </a:rPr>
              <a:t>percorsi didattici </a:t>
            </a:r>
            <a:r>
              <a:rPr lang="it-IT" sz="1200" dirty="0">
                <a:solidFill>
                  <a:prstClr val="black"/>
                </a:solidFill>
                <a:latin typeface="Garamond" panose="02020404030301010803" pitchFamily="18" charset="0"/>
              </a:rPr>
              <a:t>e valutativi che non solo rispondano al curricolo di Istituto e alle Indicazioni Nazionali e </a:t>
            </a:r>
            <a:r>
              <a:rPr lang="it-IT" sz="1200" dirty="0" smtClean="0">
                <a:solidFill>
                  <a:prstClr val="black"/>
                </a:solidFill>
                <a:latin typeface="Garamond" panose="02020404030301010803" pitchFamily="18" charset="0"/>
              </a:rPr>
              <a:t>concorrano alla </a:t>
            </a:r>
            <a:r>
              <a:rPr lang="it-IT" sz="1200" dirty="0">
                <a:solidFill>
                  <a:prstClr val="black"/>
                </a:solidFill>
                <a:latin typeface="Garamond" panose="02020404030301010803" pitchFamily="18" charset="0"/>
              </a:rPr>
              <a:t>definizione del profilo educativo in uscita, ma rispettino anche le peculiarità dei contesti locali e </a:t>
            </a:r>
            <a:r>
              <a:rPr lang="it-IT" sz="1200" dirty="0" smtClean="0">
                <a:solidFill>
                  <a:prstClr val="black"/>
                </a:solidFill>
                <a:latin typeface="Garamond" panose="02020404030301010803" pitchFamily="18" charset="0"/>
              </a:rPr>
              <a:t>le peculiarità </a:t>
            </a:r>
            <a:r>
              <a:rPr lang="it-IT" sz="1200" dirty="0">
                <a:solidFill>
                  <a:prstClr val="black"/>
                </a:solidFill>
                <a:latin typeface="Garamond" panose="02020404030301010803" pitchFamily="18" charset="0"/>
              </a:rPr>
              <a:t>delle studentesse e degli studenti</a:t>
            </a:r>
            <a:r>
              <a:rPr lang="it-IT" sz="1200" dirty="0" smtClean="0">
                <a:solidFill>
                  <a:prstClr val="black"/>
                </a:solidFill>
                <a:latin typeface="Garamond" panose="02020404030301010803" pitchFamily="18" charset="0"/>
              </a:rPr>
              <a:t>.</a:t>
            </a:r>
          </a:p>
          <a:p>
            <a:pPr algn="r"/>
            <a:r>
              <a:rPr lang="it-IT" sz="1200" dirty="0" smtClean="0">
                <a:solidFill>
                  <a:prstClr val="black"/>
                </a:solidFill>
                <a:latin typeface="Garamond" panose="02020404030301010803" pitchFamily="18" charset="0"/>
              </a:rPr>
              <a:t>(</a:t>
            </a:r>
            <a:r>
              <a:rPr lang="it-IT" sz="1200" dirty="0">
                <a:solidFill>
                  <a:prstClr val="black"/>
                </a:solidFill>
                <a:latin typeface="Garamond" panose="02020404030301010803" pitchFamily="18" charset="0"/>
              </a:rPr>
              <a:t>Dalle Nuove Indicazioni 2025 Scuola dell’infanzia e Primo ciclo di </a:t>
            </a:r>
            <a:r>
              <a:rPr lang="it-IT" sz="1200" dirty="0" smtClean="0">
                <a:solidFill>
                  <a:prstClr val="black"/>
                </a:solidFill>
                <a:latin typeface="Garamond" panose="02020404030301010803" pitchFamily="18" charset="0"/>
              </a:rPr>
              <a:t>istruzione)</a:t>
            </a:r>
            <a:endParaRPr lang="it-IT" sz="1200" dirty="0">
              <a:solidFill>
                <a:prstClr val="black"/>
              </a:solidFill>
              <a:latin typeface="Garamond" panose="02020404030301010803" pitchFamily="18" charset="0"/>
            </a:endParaRPr>
          </a:p>
          <a:p>
            <a:pPr algn="just"/>
            <a:endParaRPr lang="it-IT" sz="1200" dirty="0" smtClean="0">
              <a:solidFill>
                <a:prstClr val="black"/>
              </a:solidFill>
              <a:latin typeface="Garamond" panose="02020404030301010803" pitchFamily="18" charset="0"/>
            </a:endParaRPr>
          </a:p>
        </p:txBody>
      </p:sp>
      <p:sp>
        <p:nvSpPr>
          <p:cNvPr id="4" name="Rettangolo 3"/>
          <p:cNvSpPr/>
          <p:nvPr/>
        </p:nvSpPr>
        <p:spPr>
          <a:xfrm>
            <a:off x="639758" y="5491388"/>
            <a:ext cx="7537444" cy="1015663"/>
          </a:xfrm>
          <a:prstGeom prst="rect">
            <a:avLst/>
          </a:prstGeom>
          <a:ln>
            <a:solidFill>
              <a:schemeClr val="accent1"/>
            </a:solidFill>
          </a:ln>
        </p:spPr>
        <p:txBody>
          <a:bodyPr wrap="square">
            <a:spAutoFit/>
          </a:bodyPr>
          <a:lstStyle/>
          <a:p>
            <a:pPr algn="just"/>
            <a:r>
              <a:rPr lang="it-IT" sz="1200" dirty="0" smtClean="0">
                <a:latin typeface="Garamond" panose="02020404030301010803" pitchFamily="18" charset="0"/>
              </a:rPr>
              <a:t>La </a:t>
            </a:r>
            <a:r>
              <a:rPr lang="it-IT" sz="1200" dirty="0">
                <a:latin typeface="Garamond" panose="02020404030301010803" pitchFamily="18" charset="0"/>
              </a:rPr>
              <a:t>valutazione delle competenze chiave e delle competenze disciplinari è finalizzata a verificare il grado di acquisizione delle conoscenze, delle abilità e delle competenze previste dalle Indicazioni Nazionali e dalle Competenze chiave europee.</a:t>
            </a:r>
          </a:p>
          <a:p>
            <a:pPr algn="just"/>
            <a:r>
              <a:rPr lang="it-IT" sz="1200" dirty="0">
                <a:latin typeface="Garamond" panose="02020404030301010803" pitchFamily="18" charset="0"/>
              </a:rPr>
              <a:t>In riferimento a «La documentazione e l'osservazione costituiscono due prerequisiti fondamentali per una valutazione efficace e per la comprensione e il monitoraggio dei processi di apprendimento …» </a:t>
            </a:r>
            <a:r>
              <a:rPr lang="it-IT" sz="1200" dirty="0" smtClean="0">
                <a:latin typeface="Garamond" panose="02020404030301010803" pitchFamily="18" charset="0"/>
              </a:rPr>
              <a:t>sono state inserite, all’interno del curricolo verticale 2026/2027, le rubriche </a:t>
            </a:r>
            <a:r>
              <a:rPr lang="it-IT" sz="1200" dirty="0">
                <a:latin typeface="Garamond" panose="02020404030301010803" pitchFamily="18" charset="0"/>
              </a:rPr>
              <a:t>di valutazione per </a:t>
            </a:r>
            <a:r>
              <a:rPr lang="it-IT" sz="1200" dirty="0" smtClean="0">
                <a:latin typeface="Garamond" panose="02020404030301010803" pitchFamily="18" charset="0"/>
              </a:rPr>
              <a:t>le Classi Prime  della Scuola Primaria.</a:t>
            </a:r>
            <a:endParaRPr lang="it-IT" sz="1200" dirty="0">
              <a:latin typeface="Garamond" panose="02020404030301010803" pitchFamily="18" charset="0"/>
            </a:endParaRPr>
          </a:p>
        </p:txBody>
      </p:sp>
      <p:sp>
        <p:nvSpPr>
          <p:cNvPr id="5" name="Avanti o successivo 4">
            <a:hlinkClick r:id="" action="ppaction://hlinkshowjump?jump=nextslide" highlightClick="1"/>
          </p:cNvPr>
          <p:cNvSpPr/>
          <p:nvPr/>
        </p:nvSpPr>
        <p:spPr>
          <a:xfrm rot="5400000">
            <a:off x="4258244" y="648557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96048008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0" y="-14288"/>
            <a:ext cx="9144000" cy="6694140"/>
          </a:xfrm>
          <a:prstGeom prst="rect">
            <a:avLst/>
          </a:prstGeom>
        </p:spPr>
        <p:txBody>
          <a:bodyPr wrap="square">
            <a:spAutoFit/>
          </a:bodyPr>
          <a:lstStyle/>
          <a:p>
            <a:pPr>
              <a:lnSpc>
                <a:spcPct val="150000"/>
              </a:lnSpc>
            </a:pPr>
            <a:r>
              <a:rPr lang="it-IT" sz="1100" b="1" dirty="0" smtClean="0">
                <a:solidFill>
                  <a:prstClr val="black"/>
                </a:solidFill>
                <a:latin typeface="Garamond" panose="02020404030301010803" pitchFamily="18" charset="0"/>
              </a:rPr>
              <a:t>VERIFICA </a:t>
            </a:r>
            <a:r>
              <a:rPr lang="it-IT" sz="1100" b="1" dirty="0">
                <a:solidFill>
                  <a:prstClr val="black"/>
                </a:solidFill>
                <a:latin typeface="Garamond" panose="02020404030301010803" pitchFamily="18" charset="0"/>
              </a:rPr>
              <a:t>DEL PROCESSO DIDATTICO E </a:t>
            </a:r>
            <a:r>
              <a:rPr lang="it-IT" sz="1100" b="1" dirty="0" smtClean="0">
                <a:solidFill>
                  <a:prstClr val="black"/>
                </a:solidFill>
                <a:latin typeface="Garamond" panose="02020404030301010803" pitchFamily="18" charset="0"/>
              </a:rPr>
              <a:t>VALUTAZIONE</a:t>
            </a:r>
            <a:endParaRPr lang="it-IT" sz="1100" b="1" dirty="0">
              <a:solidFill>
                <a:prstClr val="black"/>
              </a:solidFill>
              <a:latin typeface="Garamond" panose="02020404030301010803" pitchFamily="18" charset="0"/>
            </a:endParaRPr>
          </a:p>
          <a:p>
            <a:pPr algn="just">
              <a:lnSpc>
                <a:spcPct val="150000"/>
              </a:lnSpc>
            </a:pPr>
            <a:r>
              <a:rPr lang="it-IT" sz="1100" dirty="0">
                <a:solidFill>
                  <a:prstClr val="black"/>
                </a:solidFill>
                <a:latin typeface="Garamond" panose="02020404030301010803" pitchFamily="18" charset="0"/>
              </a:rPr>
              <a:t>Le attività di verifica e valutazione </a:t>
            </a:r>
            <a:r>
              <a:rPr lang="it-IT" sz="1100" dirty="0" smtClean="0">
                <a:solidFill>
                  <a:prstClr val="black"/>
                </a:solidFill>
                <a:latin typeface="Garamond" panose="02020404030301010803" pitchFamily="18" charset="0"/>
              </a:rPr>
              <a:t>seguono </a:t>
            </a:r>
            <a:r>
              <a:rPr lang="it-IT" sz="1100" dirty="0">
                <a:solidFill>
                  <a:prstClr val="black"/>
                </a:solidFill>
                <a:latin typeface="Garamond" panose="02020404030301010803" pitchFamily="18" charset="0"/>
              </a:rPr>
              <a:t>ogni momento del percorso didattico con un valore costante di guida e accompagnamento (valenza formativa). L'Istituto unisce prove oggettive (test, questionari, ricerche e lavori di gruppo) e prove soggettive (dialoghi, colloqui e produzioni personali) per comprendere a fondo i progressi di ogni studente</a:t>
            </a:r>
            <a:r>
              <a:rPr lang="it-IT" sz="1100" dirty="0" smtClean="0">
                <a:solidFill>
                  <a:prstClr val="black"/>
                </a:solidFill>
                <a:latin typeface="Garamond" panose="02020404030301010803" pitchFamily="18" charset="0"/>
              </a:rPr>
              <a:t>. In </a:t>
            </a:r>
            <a:r>
              <a:rPr lang="it-IT" sz="1100" dirty="0">
                <a:solidFill>
                  <a:prstClr val="black"/>
                </a:solidFill>
                <a:latin typeface="Garamond" panose="02020404030301010803" pitchFamily="18" charset="0"/>
              </a:rPr>
              <a:t>linea con le Nuove Indicazioni Nazionali, la valutazione si declina in chiave </a:t>
            </a:r>
            <a:r>
              <a:rPr lang="it-IT" sz="1100" dirty="0" err="1">
                <a:solidFill>
                  <a:prstClr val="black"/>
                </a:solidFill>
                <a:latin typeface="Garamond" panose="02020404030301010803" pitchFamily="18" charset="0"/>
              </a:rPr>
              <a:t>bio</a:t>
            </a:r>
            <a:r>
              <a:rPr lang="it-IT" sz="1100" dirty="0">
                <a:solidFill>
                  <a:prstClr val="black"/>
                </a:solidFill>
                <a:latin typeface="Garamond" panose="02020404030301010803" pitchFamily="18" charset="0"/>
              </a:rPr>
              <a:t>-</a:t>
            </a:r>
            <a:r>
              <a:rPr lang="it-IT" sz="1100" dirty="0" err="1">
                <a:solidFill>
                  <a:prstClr val="black"/>
                </a:solidFill>
                <a:latin typeface="Garamond" panose="02020404030301010803" pitchFamily="18" charset="0"/>
              </a:rPr>
              <a:t>psico</a:t>
            </a:r>
            <a:r>
              <a:rPr lang="it-IT" sz="1100" dirty="0">
                <a:solidFill>
                  <a:prstClr val="black"/>
                </a:solidFill>
                <a:latin typeface="Garamond" panose="02020404030301010803" pitchFamily="18" charset="0"/>
              </a:rPr>
              <a:t>-sociale per valorizzare le potenzialità di ciascuno, superando ogni logica puramente burocratica o selettiva</a:t>
            </a:r>
            <a:r>
              <a:rPr lang="it-IT" sz="1100" dirty="0" smtClean="0">
                <a:solidFill>
                  <a:prstClr val="black"/>
                </a:solidFill>
                <a:latin typeface="Garamond" panose="02020404030301010803" pitchFamily="18" charset="0"/>
              </a:rPr>
              <a:t>.</a:t>
            </a:r>
          </a:p>
          <a:p>
            <a:pPr algn="just">
              <a:lnSpc>
                <a:spcPct val="150000"/>
              </a:lnSpc>
            </a:pPr>
            <a:endParaRPr lang="it-IT" sz="1100" dirty="0" smtClean="0">
              <a:solidFill>
                <a:prstClr val="black"/>
              </a:solidFill>
              <a:latin typeface="Garamond" panose="02020404030301010803" pitchFamily="18" charset="0"/>
            </a:endParaRPr>
          </a:p>
          <a:p>
            <a:pPr marL="342900" indent="-342900">
              <a:lnSpc>
                <a:spcPct val="150000"/>
              </a:lnSpc>
              <a:buFontTx/>
              <a:buAutoNum type="arabicPeriod"/>
            </a:pPr>
            <a:r>
              <a:rPr lang="it-IT" sz="1100" b="1" dirty="0" smtClean="0">
                <a:solidFill>
                  <a:prstClr val="black"/>
                </a:solidFill>
                <a:latin typeface="Garamond" panose="02020404030301010803" pitchFamily="18" charset="0"/>
              </a:rPr>
              <a:t>TEMPI E FASI DELLA VALUTAZIONE</a:t>
            </a:r>
          </a:p>
          <a:p>
            <a:pPr algn="just">
              <a:lnSpc>
                <a:spcPct val="150000"/>
              </a:lnSpc>
            </a:pPr>
            <a:r>
              <a:rPr lang="it-IT" sz="1100" dirty="0" smtClean="0">
                <a:solidFill>
                  <a:prstClr val="black"/>
                </a:solidFill>
                <a:latin typeface="Garamond" panose="02020404030301010803" pitchFamily="18" charset="0"/>
              </a:rPr>
              <a:t>L’Istituto </a:t>
            </a:r>
            <a:r>
              <a:rPr lang="it-IT" sz="1100" dirty="0">
                <a:solidFill>
                  <a:prstClr val="black"/>
                </a:solidFill>
                <a:latin typeface="Garamond" panose="02020404030301010803" pitchFamily="18" charset="0"/>
              </a:rPr>
              <a:t>organizza le attività di valutazione lungo l'intero anno scolastico, articolandole in fasi temporali distinte e tra loro complementari</a:t>
            </a:r>
            <a:r>
              <a:rPr lang="it-IT" sz="1100" dirty="0" smtClean="0">
                <a:solidFill>
                  <a:prstClr val="black"/>
                </a:solidFill>
                <a:latin typeface="Garamond" panose="02020404030301010803" pitchFamily="18" charset="0"/>
              </a:rPr>
              <a:t>:</a:t>
            </a:r>
          </a:p>
          <a:p>
            <a:pPr marL="285750" indent="-285750" algn="just">
              <a:lnSpc>
                <a:spcPct val="150000"/>
              </a:lnSpc>
              <a:buFont typeface="Arial" panose="020B0604020202020204" pitchFamily="34" charset="0"/>
              <a:buChar char="•"/>
            </a:pPr>
            <a:r>
              <a:rPr lang="it-IT" sz="1100" b="1" dirty="0" smtClean="0">
                <a:solidFill>
                  <a:prstClr val="black"/>
                </a:solidFill>
                <a:latin typeface="Garamond" panose="02020404030301010803" pitchFamily="18" charset="0"/>
              </a:rPr>
              <a:t>Valutazione </a:t>
            </a:r>
            <a:r>
              <a:rPr lang="it-IT" sz="1100" b="1" dirty="0">
                <a:solidFill>
                  <a:prstClr val="black"/>
                </a:solidFill>
                <a:latin typeface="Garamond" panose="02020404030301010803" pitchFamily="18" charset="0"/>
              </a:rPr>
              <a:t>Diagnostica (Inizio anno</a:t>
            </a:r>
            <a:r>
              <a:rPr lang="it-IT" sz="1100" b="1" dirty="0" smtClean="0">
                <a:solidFill>
                  <a:prstClr val="black"/>
                </a:solidFill>
                <a:latin typeface="Garamond" panose="02020404030301010803" pitchFamily="18" charset="0"/>
              </a:rPr>
              <a:t>) – </a:t>
            </a:r>
            <a:r>
              <a:rPr lang="it-IT" sz="1100" dirty="0" smtClean="0">
                <a:solidFill>
                  <a:prstClr val="black"/>
                </a:solidFill>
                <a:latin typeface="Garamond" panose="02020404030301010803" pitchFamily="18" charset="0"/>
              </a:rPr>
              <a:t>Viene </a:t>
            </a:r>
            <a:r>
              <a:rPr lang="it-IT" sz="1100" dirty="0">
                <a:solidFill>
                  <a:prstClr val="black"/>
                </a:solidFill>
                <a:latin typeface="Garamond" panose="02020404030301010803" pitchFamily="18" charset="0"/>
              </a:rPr>
              <a:t>effettuata a inizio anno scolastico mediante osservazioni sistematiche e prove d’ingresso oggettive/comuni per rilevare conoscenze, abilità e competenze relative ai livelli di partenza</a:t>
            </a:r>
            <a:r>
              <a:rPr lang="it-IT" sz="1100" dirty="0" smtClean="0">
                <a:solidFill>
                  <a:prstClr val="black"/>
                </a:solidFill>
                <a:latin typeface="Garamond" panose="02020404030301010803" pitchFamily="18" charset="0"/>
              </a:rPr>
              <a:t>.</a:t>
            </a:r>
          </a:p>
          <a:p>
            <a:pPr marL="171450" indent="-171450" algn="just">
              <a:lnSpc>
                <a:spcPct val="150000"/>
              </a:lnSpc>
              <a:buFont typeface="Wingdings" panose="05000000000000000000" pitchFamily="2" charset="2"/>
              <a:buChar char="Ø"/>
            </a:pPr>
            <a:r>
              <a:rPr lang="it-IT" sz="1100" dirty="0" smtClean="0">
                <a:solidFill>
                  <a:prstClr val="black"/>
                </a:solidFill>
                <a:latin typeface="Garamond" panose="02020404030301010803" pitchFamily="18" charset="0"/>
              </a:rPr>
              <a:t>Ottica inclusiva: Per </a:t>
            </a:r>
            <a:r>
              <a:rPr lang="it-IT" sz="1100" dirty="0">
                <a:solidFill>
                  <a:prstClr val="black"/>
                </a:solidFill>
                <a:latin typeface="Garamond" panose="02020404030301010803" pitchFamily="18" charset="0"/>
              </a:rPr>
              <a:t>gli alunni con PEI e PDP, le prove d'ingresso sono calibrate sulla base della documentazione del ciclo precedente e servono a mappare i facilitatori </a:t>
            </a:r>
            <a:r>
              <a:rPr lang="it-IT" sz="1100" dirty="0" smtClean="0">
                <a:solidFill>
                  <a:prstClr val="black"/>
                </a:solidFill>
                <a:latin typeface="Garamond" panose="02020404030301010803" pitchFamily="18" charset="0"/>
              </a:rPr>
              <a:t>ambientali </a:t>
            </a:r>
            <a:r>
              <a:rPr lang="it-IT" sz="1100" dirty="0">
                <a:solidFill>
                  <a:prstClr val="black"/>
                </a:solidFill>
                <a:latin typeface="Garamond" panose="02020404030301010803" pitchFamily="18" charset="0"/>
              </a:rPr>
              <a:t>e l'efficacia iniziale delle misure adottate</a:t>
            </a:r>
            <a:r>
              <a:rPr lang="it-IT" sz="1100" dirty="0" smtClean="0">
                <a:solidFill>
                  <a:prstClr val="black"/>
                </a:solidFill>
                <a:latin typeface="Garamond" panose="02020404030301010803" pitchFamily="18" charset="0"/>
              </a:rPr>
              <a:t>.</a:t>
            </a:r>
          </a:p>
          <a:p>
            <a:pPr marL="285750" indent="-285750" algn="just">
              <a:lnSpc>
                <a:spcPct val="150000"/>
              </a:lnSpc>
              <a:buFont typeface="Arial" panose="020B0604020202020204" pitchFamily="34" charset="0"/>
              <a:buChar char="•"/>
            </a:pPr>
            <a:r>
              <a:rPr lang="it-IT" sz="1100" b="1" dirty="0" smtClean="0">
                <a:solidFill>
                  <a:prstClr val="black"/>
                </a:solidFill>
                <a:latin typeface="Garamond" panose="02020404030301010803" pitchFamily="18" charset="0"/>
              </a:rPr>
              <a:t>Valutazione </a:t>
            </a:r>
            <a:r>
              <a:rPr lang="it-IT" sz="1100" b="1" dirty="0">
                <a:solidFill>
                  <a:prstClr val="black"/>
                </a:solidFill>
                <a:latin typeface="Garamond" panose="02020404030301010803" pitchFamily="18" charset="0"/>
              </a:rPr>
              <a:t>Formativa (In </a:t>
            </a:r>
            <a:r>
              <a:rPr lang="it-IT" sz="1100" b="1" dirty="0" smtClean="0">
                <a:solidFill>
                  <a:prstClr val="black"/>
                </a:solidFill>
                <a:latin typeface="Garamond" panose="02020404030301010803" pitchFamily="18" charset="0"/>
              </a:rPr>
              <a:t>itinere) – </a:t>
            </a:r>
            <a:r>
              <a:rPr lang="it-IT" sz="1100" dirty="0" smtClean="0">
                <a:solidFill>
                  <a:prstClr val="black"/>
                </a:solidFill>
                <a:latin typeface="Garamond" panose="02020404030301010803" pitchFamily="18" charset="0"/>
              </a:rPr>
              <a:t>È </a:t>
            </a:r>
            <a:r>
              <a:rPr lang="it-IT" sz="1100" dirty="0">
                <a:solidFill>
                  <a:prstClr val="black"/>
                </a:solidFill>
                <a:latin typeface="Garamond" panose="02020404030301010803" pitchFamily="18" charset="0"/>
              </a:rPr>
              <a:t>tempestiva e periodica. Si effettua in itinere e alla conclusione di unità di lavoro a verifica dell’efficacia dell’azione didattica, con momenti valutativi di osservazione, feedback continuo sui percorsi formativi, prove periodiche scritte e colloqui orali/interrogazioni a conclusione di ogni unità di lavoro</a:t>
            </a:r>
            <a:r>
              <a:rPr lang="it-IT" sz="1100" dirty="0" smtClean="0">
                <a:solidFill>
                  <a:prstClr val="black"/>
                </a:solidFill>
                <a:latin typeface="Garamond" panose="02020404030301010803" pitchFamily="18" charset="0"/>
              </a:rPr>
              <a:t>.</a:t>
            </a:r>
          </a:p>
          <a:p>
            <a:pPr marL="171450" indent="-171450" algn="just">
              <a:lnSpc>
                <a:spcPct val="150000"/>
              </a:lnSpc>
              <a:buFont typeface="Wingdings" panose="05000000000000000000" pitchFamily="2" charset="2"/>
              <a:buChar char="Ø"/>
            </a:pPr>
            <a:r>
              <a:rPr lang="it-IT" sz="1100" dirty="0" smtClean="0">
                <a:solidFill>
                  <a:prstClr val="black"/>
                </a:solidFill>
                <a:latin typeface="Garamond" panose="02020404030301010803" pitchFamily="18" charset="0"/>
              </a:rPr>
              <a:t>Ottica </a:t>
            </a:r>
            <a:r>
              <a:rPr lang="it-IT" sz="1100" dirty="0">
                <a:solidFill>
                  <a:prstClr val="black"/>
                </a:solidFill>
                <a:latin typeface="Garamond" panose="02020404030301010803" pitchFamily="18" charset="0"/>
              </a:rPr>
              <a:t>inclusiva: Il feedback continuo per gli alunni con BES </a:t>
            </a:r>
            <a:r>
              <a:rPr lang="it-IT" sz="1100" dirty="0" smtClean="0">
                <a:solidFill>
                  <a:prstClr val="black"/>
                </a:solidFill>
                <a:latin typeface="Garamond" panose="02020404030301010803" pitchFamily="18" charset="0"/>
              </a:rPr>
              <a:t>e con </a:t>
            </a:r>
            <a:r>
              <a:rPr lang="it-IT" sz="1100" dirty="0">
                <a:solidFill>
                  <a:prstClr val="black"/>
                </a:solidFill>
                <a:latin typeface="Garamond" panose="02020404030301010803" pitchFamily="18" charset="0"/>
              </a:rPr>
              <a:t>PEI valorizza i processi e l'autostima. Ogni esito è preceduto e accompagnato da un feedback descrittivo-qualitativo volto a evidenziare i punti di forza e le aree di miglioramento. I docenti utilizzano l'osservazione sistematica per documentare l'efficacia dei facilitatori e delle misure in uso</a:t>
            </a:r>
            <a:r>
              <a:rPr lang="it-IT" sz="1100" dirty="0" smtClean="0">
                <a:solidFill>
                  <a:prstClr val="black"/>
                </a:solidFill>
                <a:latin typeface="Garamond" panose="02020404030301010803" pitchFamily="18" charset="0"/>
              </a:rPr>
              <a:t>.</a:t>
            </a:r>
          </a:p>
          <a:p>
            <a:pPr marL="171450" indent="-171450" algn="just">
              <a:lnSpc>
                <a:spcPct val="150000"/>
              </a:lnSpc>
              <a:buFont typeface="Arial" panose="020B0604020202020204" pitchFamily="34" charset="0"/>
              <a:buChar char="•"/>
            </a:pPr>
            <a:r>
              <a:rPr lang="it-IT" sz="1100" b="1" dirty="0" smtClean="0">
                <a:solidFill>
                  <a:prstClr val="black"/>
                </a:solidFill>
                <a:latin typeface="Garamond" panose="02020404030301010803" pitchFamily="18" charset="0"/>
              </a:rPr>
              <a:t>Valutazione </a:t>
            </a:r>
            <a:r>
              <a:rPr lang="it-IT" sz="1100" b="1" dirty="0">
                <a:solidFill>
                  <a:prstClr val="black"/>
                </a:solidFill>
                <a:latin typeface="Garamond" panose="02020404030301010803" pitchFamily="18" charset="0"/>
              </a:rPr>
              <a:t>Sommativa (Fine </a:t>
            </a:r>
            <a:r>
              <a:rPr lang="it-IT" sz="1100" b="1" dirty="0" smtClean="0">
                <a:solidFill>
                  <a:prstClr val="black"/>
                </a:solidFill>
                <a:latin typeface="Garamond" panose="02020404030301010803" pitchFamily="18" charset="0"/>
              </a:rPr>
              <a:t>percorso) – </a:t>
            </a:r>
            <a:r>
              <a:rPr lang="it-IT" sz="1100" dirty="0">
                <a:solidFill>
                  <a:prstClr val="black"/>
                </a:solidFill>
                <a:latin typeface="Garamond" panose="02020404030301010803" pitchFamily="18" charset="0"/>
              </a:rPr>
              <a:t>Avviene alla fine dell'anno scolastico attraverso verifiche comuni e prove di istituto, per controllare i livelli di abilità e competenze raggiunti da ogni studente</a:t>
            </a:r>
            <a:r>
              <a:rPr lang="it-IT" sz="1100" dirty="0" smtClean="0">
                <a:solidFill>
                  <a:prstClr val="black"/>
                </a:solidFill>
                <a:latin typeface="Garamond" panose="02020404030301010803" pitchFamily="18" charset="0"/>
              </a:rPr>
              <a:t>.</a:t>
            </a:r>
          </a:p>
          <a:p>
            <a:pPr marL="171450" indent="-171450" algn="just">
              <a:lnSpc>
                <a:spcPct val="150000"/>
              </a:lnSpc>
              <a:buFont typeface="Wingdings" panose="05000000000000000000" pitchFamily="2" charset="2"/>
              <a:buChar char="Ø"/>
            </a:pPr>
            <a:r>
              <a:rPr lang="it-IT" sz="1100" dirty="0" smtClean="0">
                <a:solidFill>
                  <a:prstClr val="black"/>
                </a:solidFill>
                <a:latin typeface="Garamond" panose="02020404030301010803" pitchFamily="18" charset="0"/>
              </a:rPr>
              <a:t>Ottica </a:t>
            </a:r>
            <a:r>
              <a:rPr lang="it-IT" sz="1100" dirty="0">
                <a:solidFill>
                  <a:prstClr val="black"/>
                </a:solidFill>
                <a:latin typeface="Garamond" panose="02020404030301010803" pitchFamily="18" charset="0"/>
              </a:rPr>
              <a:t>inclusiva: Verifica il raggiungimento dei traguardi previsti dal PDP o dal PEI (con l'uso regolare di mappe, tabelle o tempi aggiuntivi), senza penalizzare l'alunno per gli errori formali legati al suo disturbo (come grafia, ortografia o lentezza</a:t>
            </a:r>
            <a:r>
              <a:rPr lang="it-IT" sz="1100" dirty="0" smtClean="0">
                <a:solidFill>
                  <a:prstClr val="black"/>
                </a:solidFill>
                <a:latin typeface="Garamond" panose="02020404030301010803" pitchFamily="18" charset="0"/>
              </a:rPr>
              <a:t>).</a:t>
            </a:r>
          </a:p>
          <a:p>
            <a:pPr marL="171450" indent="-171450" algn="just">
              <a:lnSpc>
                <a:spcPct val="150000"/>
              </a:lnSpc>
              <a:buFont typeface="Arial" panose="020B0604020202020204" pitchFamily="34" charset="0"/>
              <a:buChar char="•"/>
            </a:pPr>
            <a:r>
              <a:rPr lang="it-IT" sz="1100" b="1" dirty="0" smtClean="0">
                <a:solidFill>
                  <a:prstClr val="black"/>
                </a:solidFill>
                <a:latin typeface="Garamond" panose="02020404030301010803" pitchFamily="18" charset="0"/>
              </a:rPr>
              <a:t>Valutazione </a:t>
            </a:r>
            <a:r>
              <a:rPr lang="it-IT" sz="1100" b="1" dirty="0">
                <a:solidFill>
                  <a:prstClr val="black"/>
                </a:solidFill>
                <a:latin typeface="Garamond" panose="02020404030301010803" pitchFamily="18" charset="0"/>
              </a:rPr>
              <a:t>Finale (Termine del ciclo)</a:t>
            </a:r>
            <a:r>
              <a:rPr lang="it-IT" sz="1100" dirty="0">
                <a:solidFill>
                  <a:prstClr val="black"/>
                </a:solidFill>
                <a:latin typeface="Garamond" panose="02020404030301010803" pitchFamily="18" charset="0"/>
              </a:rPr>
              <a:t> – Ha carattere orientativo e si basa sull’esame di molteplici elementi: partecipazione, impegno personale, autonomia, metodo di lavoro, collaborazione, rispetto dei diritti degli altri e delle regole di convivenza, comprensione dei problemi, progressi rispetto ai livelli di partenza e di acquisizione delle competenze previste a conclusione della scuola primaria e di quella secondaria di primo grado.</a:t>
            </a:r>
          </a:p>
          <a:p>
            <a:pPr marL="171450" indent="-171450" algn="just">
              <a:lnSpc>
                <a:spcPct val="150000"/>
              </a:lnSpc>
              <a:buFont typeface="Wingdings" panose="05000000000000000000" pitchFamily="2" charset="2"/>
              <a:buChar char="Ø"/>
            </a:pPr>
            <a:r>
              <a:rPr lang="it-IT" sz="1100" dirty="0">
                <a:solidFill>
                  <a:prstClr val="black"/>
                </a:solidFill>
                <a:latin typeface="Garamond" panose="02020404030301010803" pitchFamily="18" charset="0"/>
              </a:rPr>
              <a:t>Ottica inclusiva: Valorizza la crescita globale dell'alunno in chiave </a:t>
            </a:r>
            <a:r>
              <a:rPr lang="it-IT" sz="1100" dirty="0" err="1">
                <a:solidFill>
                  <a:prstClr val="black"/>
                </a:solidFill>
                <a:latin typeface="Garamond" panose="02020404030301010803" pitchFamily="18" charset="0"/>
              </a:rPr>
              <a:t>bio</a:t>
            </a:r>
            <a:r>
              <a:rPr lang="it-IT" sz="1100" dirty="0">
                <a:solidFill>
                  <a:prstClr val="black"/>
                </a:solidFill>
                <a:latin typeface="Garamond" panose="02020404030301010803" pitchFamily="18" charset="0"/>
              </a:rPr>
              <a:t>-</a:t>
            </a:r>
            <a:r>
              <a:rPr lang="it-IT" sz="1100" dirty="0" err="1">
                <a:solidFill>
                  <a:prstClr val="black"/>
                </a:solidFill>
                <a:latin typeface="Garamond" panose="02020404030301010803" pitchFamily="18" charset="0"/>
              </a:rPr>
              <a:t>psico</a:t>
            </a:r>
            <a:r>
              <a:rPr lang="it-IT" sz="1100" dirty="0">
                <a:solidFill>
                  <a:prstClr val="black"/>
                </a:solidFill>
                <a:latin typeface="Garamond" panose="02020404030301010803" pitchFamily="18" charset="0"/>
              </a:rPr>
              <a:t>-sociale, misurando lo sviluppo dell'autonomia personale e </a:t>
            </a:r>
            <a:r>
              <a:rPr lang="it-IT" sz="1100" dirty="0" smtClean="0">
                <a:solidFill>
                  <a:prstClr val="black"/>
                </a:solidFill>
                <a:latin typeface="Garamond" panose="02020404030301010803" pitchFamily="18" charset="0"/>
              </a:rPr>
              <a:t>sociale.</a:t>
            </a:r>
          </a:p>
        </p:txBody>
      </p:sp>
      <p:sp>
        <p:nvSpPr>
          <p:cNvPr id="3" name="Avanti o successivo 2">
            <a:hlinkClick r:id="" action="ppaction://hlinkshowjump?jump=nextslide" highlightClick="1"/>
          </p:cNvPr>
          <p:cNvSpPr/>
          <p:nvPr/>
        </p:nvSpPr>
        <p:spPr>
          <a:xfrm rot="5400000">
            <a:off x="8426832" y="635480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4736079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0" y="11072"/>
            <a:ext cx="9144000" cy="5932393"/>
          </a:xfrm>
          <a:prstGeom prst="rect">
            <a:avLst/>
          </a:prstGeom>
        </p:spPr>
        <p:txBody>
          <a:bodyPr wrap="square">
            <a:spAutoFit/>
          </a:bodyPr>
          <a:lstStyle/>
          <a:p>
            <a:pPr algn="just">
              <a:lnSpc>
                <a:spcPct val="150000"/>
              </a:lnSpc>
            </a:pPr>
            <a:r>
              <a:rPr lang="it-IT" sz="1100" b="1" dirty="0" smtClean="0">
                <a:solidFill>
                  <a:prstClr val="black"/>
                </a:solidFill>
                <a:latin typeface="Garamond" panose="02020404030301010803" pitchFamily="18" charset="0"/>
              </a:rPr>
              <a:t>2</a:t>
            </a:r>
            <a:r>
              <a:rPr lang="it-IT" sz="1100" dirty="0">
                <a:solidFill>
                  <a:prstClr val="black"/>
                </a:solidFill>
                <a:latin typeface="Garamond" panose="02020404030301010803" pitchFamily="18" charset="0"/>
              </a:rPr>
              <a:t>. </a:t>
            </a:r>
            <a:r>
              <a:rPr lang="it-IT" sz="1100" b="1" dirty="0" smtClean="0">
                <a:solidFill>
                  <a:prstClr val="black"/>
                </a:solidFill>
                <a:latin typeface="Garamond" panose="02020404030301010803" pitchFamily="18" charset="0"/>
              </a:rPr>
              <a:t>PERSONALIZZAZIONE DELLE VERIFICHE PER ALUNNI CON PEI E PDP</a:t>
            </a:r>
          </a:p>
          <a:p>
            <a:pPr algn="just">
              <a:lnSpc>
                <a:spcPct val="150000"/>
              </a:lnSpc>
            </a:pPr>
            <a:r>
              <a:rPr lang="it-IT" sz="1100" dirty="0" smtClean="0">
                <a:solidFill>
                  <a:prstClr val="black"/>
                </a:solidFill>
                <a:latin typeface="Garamond" panose="02020404030301010803" pitchFamily="18" charset="0"/>
              </a:rPr>
              <a:t>Per </a:t>
            </a:r>
            <a:r>
              <a:rPr lang="it-IT" sz="1100" dirty="0">
                <a:solidFill>
                  <a:prstClr val="black"/>
                </a:solidFill>
                <a:latin typeface="Garamond" panose="02020404030301010803" pitchFamily="18" charset="0"/>
              </a:rPr>
              <a:t>garantire pari opportunità e il successo formativo all'interno delle fasi sopra descritte, i Consigli di Classe applicano i seguenti criteri di personalizzazione</a:t>
            </a:r>
            <a:r>
              <a:rPr lang="it-IT" sz="1100" dirty="0" smtClean="0">
                <a:solidFill>
                  <a:prstClr val="black"/>
                </a:solidFill>
                <a:latin typeface="Garamond" panose="02020404030301010803" pitchFamily="18" charset="0"/>
              </a:rPr>
              <a:t>:</a:t>
            </a:r>
          </a:p>
          <a:p>
            <a:pPr algn="just">
              <a:lnSpc>
                <a:spcPct val="150000"/>
              </a:lnSpc>
            </a:pPr>
            <a:r>
              <a:rPr lang="it-IT" sz="1100" b="1" dirty="0" smtClean="0">
                <a:solidFill>
                  <a:prstClr val="black"/>
                </a:solidFill>
                <a:latin typeface="Garamond" panose="02020404030301010803" pitchFamily="18" charset="0"/>
              </a:rPr>
              <a:t>Alunni </a:t>
            </a:r>
            <a:r>
              <a:rPr lang="it-IT" sz="1100" b="1" dirty="0">
                <a:solidFill>
                  <a:prstClr val="black"/>
                </a:solidFill>
                <a:latin typeface="Garamond" panose="02020404030301010803" pitchFamily="18" charset="0"/>
              </a:rPr>
              <a:t>con Piano Educativo Individualizzato (PEI</a:t>
            </a:r>
            <a:r>
              <a:rPr lang="it-IT" sz="1100" b="1" dirty="0" smtClean="0">
                <a:solidFill>
                  <a:prstClr val="black"/>
                </a:solidFill>
                <a:latin typeface="Garamond" panose="02020404030301010803" pitchFamily="18" charset="0"/>
              </a:rPr>
              <a:t>) </a:t>
            </a:r>
          </a:p>
          <a:p>
            <a:pPr algn="just">
              <a:lnSpc>
                <a:spcPct val="150000"/>
              </a:lnSpc>
            </a:pPr>
            <a:r>
              <a:rPr lang="it-IT" sz="1100" dirty="0" smtClean="0">
                <a:solidFill>
                  <a:prstClr val="black"/>
                </a:solidFill>
                <a:latin typeface="Garamond" panose="02020404030301010803" pitchFamily="18" charset="0"/>
              </a:rPr>
              <a:t>La </a:t>
            </a:r>
            <a:r>
              <a:rPr lang="it-IT" sz="1100" dirty="0">
                <a:solidFill>
                  <a:prstClr val="black"/>
                </a:solidFill>
                <a:latin typeface="Garamond" panose="02020404030301010803" pitchFamily="18" charset="0"/>
              </a:rPr>
              <a:t>valutazione degli alunni con disabilità certificata (L. 104/92) è strettamente ancorata agli obiettivi del PEI, valorizzando i progressi personali e i livelli di autonomia</a:t>
            </a:r>
            <a:r>
              <a:rPr lang="it-IT" sz="1100" dirty="0" smtClean="0">
                <a:solidFill>
                  <a:prstClr val="black"/>
                </a:solidFill>
                <a:latin typeface="Garamond" panose="02020404030301010803" pitchFamily="18" charset="0"/>
              </a:rPr>
              <a:t>. </a:t>
            </a:r>
          </a:p>
          <a:p>
            <a:pPr marL="171450" indent="-171450" algn="just">
              <a:lnSpc>
                <a:spcPct val="150000"/>
              </a:lnSpc>
              <a:buFont typeface="Arial" panose="020B0604020202020204" pitchFamily="34" charset="0"/>
              <a:buChar char="•"/>
            </a:pPr>
            <a:r>
              <a:rPr lang="it-IT" sz="1100" b="1" dirty="0" smtClean="0">
                <a:solidFill>
                  <a:prstClr val="black"/>
                </a:solidFill>
                <a:latin typeface="Garamond" panose="02020404030301010803" pitchFamily="18" charset="0"/>
              </a:rPr>
              <a:t>Prove </a:t>
            </a:r>
            <a:r>
              <a:rPr lang="it-IT" sz="1100" b="1" dirty="0">
                <a:solidFill>
                  <a:prstClr val="black"/>
                </a:solidFill>
                <a:latin typeface="Garamond" panose="02020404030301010803" pitchFamily="18" charset="0"/>
              </a:rPr>
              <a:t>personalizzate</a:t>
            </a:r>
            <a:r>
              <a:rPr lang="it-IT" sz="1100" dirty="0">
                <a:solidFill>
                  <a:prstClr val="black"/>
                </a:solidFill>
                <a:latin typeface="Garamond" panose="02020404030301010803" pitchFamily="18" charset="0"/>
              </a:rPr>
              <a:t>: Le verifiche (sia oggettive che soggettive) sono calibrate sulle quattro dimensioni previste dalla norma</a:t>
            </a:r>
            <a:r>
              <a:rPr lang="it-IT" sz="1100" dirty="0" smtClean="0">
                <a:solidFill>
                  <a:prstClr val="black"/>
                </a:solidFill>
                <a:latin typeface="Garamond" panose="02020404030301010803" pitchFamily="18" charset="0"/>
              </a:rPr>
              <a:t>. </a:t>
            </a:r>
          </a:p>
          <a:p>
            <a:pPr marL="171450" indent="-171450" algn="just">
              <a:lnSpc>
                <a:spcPct val="150000"/>
              </a:lnSpc>
              <a:buFont typeface="Arial" panose="020B0604020202020204" pitchFamily="34" charset="0"/>
              <a:buChar char="•"/>
            </a:pPr>
            <a:r>
              <a:rPr lang="it-IT" sz="1100" b="1" dirty="0" smtClean="0">
                <a:solidFill>
                  <a:prstClr val="black"/>
                </a:solidFill>
                <a:latin typeface="Garamond" panose="02020404030301010803" pitchFamily="18" charset="0"/>
              </a:rPr>
              <a:t>Adattamenti</a:t>
            </a:r>
            <a:r>
              <a:rPr lang="it-IT" sz="1100" b="1" dirty="0">
                <a:solidFill>
                  <a:prstClr val="black"/>
                </a:solidFill>
                <a:latin typeface="Garamond" panose="02020404030301010803" pitchFamily="18" charset="0"/>
              </a:rPr>
              <a:t>:</a:t>
            </a:r>
            <a:r>
              <a:rPr lang="it-IT" sz="1100" dirty="0">
                <a:solidFill>
                  <a:prstClr val="black"/>
                </a:solidFill>
                <a:latin typeface="Garamond" panose="02020404030301010803" pitchFamily="18" charset="0"/>
              </a:rPr>
              <a:t> </a:t>
            </a:r>
            <a:r>
              <a:rPr lang="it-IT" sz="1100" dirty="0" smtClean="0">
                <a:solidFill>
                  <a:prstClr val="black"/>
                </a:solidFill>
                <a:latin typeface="Garamond" panose="02020404030301010803" pitchFamily="18" charset="0"/>
              </a:rPr>
              <a:t>Si applicano la scomposizione dei compiti complessi (task </a:t>
            </a:r>
            <a:r>
              <a:rPr lang="it-IT" sz="1100" dirty="0" err="1" smtClean="0">
                <a:solidFill>
                  <a:prstClr val="black"/>
                </a:solidFill>
                <a:latin typeface="Garamond" panose="02020404030301010803" pitchFamily="18" charset="0"/>
              </a:rPr>
              <a:t>analysis</a:t>
            </a:r>
            <a:r>
              <a:rPr lang="it-IT" sz="1100" dirty="0" smtClean="0">
                <a:solidFill>
                  <a:prstClr val="black"/>
                </a:solidFill>
                <a:latin typeface="Garamond" panose="02020404030301010803" pitchFamily="18" charset="0"/>
              </a:rPr>
              <a:t>), la </a:t>
            </a:r>
            <a:r>
              <a:rPr lang="it-IT" sz="1100" dirty="0">
                <a:solidFill>
                  <a:prstClr val="black"/>
                </a:solidFill>
                <a:latin typeface="Garamond" panose="02020404030301010803" pitchFamily="18" charset="0"/>
              </a:rPr>
              <a:t>riduzione quantitativa dei quesiti e l'uso di supporti iconici o tecnologie </a:t>
            </a:r>
            <a:r>
              <a:rPr lang="it-IT" sz="1100" dirty="0" err="1" smtClean="0">
                <a:solidFill>
                  <a:prstClr val="black"/>
                </a:solidFill>
                <a:latin typeface="Garamond" panose="02020404030301010803" pitchFamily="18" charset="0"/>
              </a:rPr>
              <a:t>assistive</a:t>
            </a:r>
            <a:r>
              <a:rPr lang="it-IT" sz="1100" dirty="0" smtClean="0">
                <a:solidFill>
                  <a:prstClr val="black"/>
                </a:solidFill>
                <a:latin typeface="Garamond" panose="02020404030301010803" pitchFamily="18" charset="0"/>
              </a:rPr>
              <a:t>. </a:t>
            </a:r>
          </a:p>
          <a:p>
            <a:pPr algn="just">
              <a:lnSpc>
                <a:spcPct val="150000"/>
              </a:lnSpc>
            </a:pPr>
            <a:r>
              <a:rPr lang="it-IT" sz="1100" b="1" dirty="0" smtClean="0">
                <a:solidFill>
                  <a:prstClr val="black"/>
                </a:solidFill>
                <a:latin typeface="Garamond" panose="02020404030301010803" pitchFamily="18" charset="0"/>
              </a:rPr>
              <a:t>Alunni </a:t>
            </a:r>
            <a:r>
              <a:rPr lang="it-IT" sz="1100" b="1" dirty="0">
                <a:solidFill>
                  <a:prstClr val="black"/>
                </a:solidFill>
                <a:latin typeface="Garamond" panose="02020404030301010803" pitchFamily="18" charset="0"/>
              </a:rPr>
              <a:t>con Piano Didattico Personalizzato (PDP</a:t>
            </a:r>
            <a:r>
              <a:rPr lang="it-IT" sz="1100" b="1" dirty="0" smtClean="0">
                <a:solidFill>
                  <a:prstClr val="black"/>
                </a:solidFill>
                <a:latin typeface="Garamond" panose="02020404030301010803" pitchFamily="18" charset="0"/>
              </a:rPr>
              <a:t>)</a:t>
            </a:r>
          </a:p>
          <a:p>
            <a:pPr algn="just">
              <a:lnSpc>
                <a:spcPct val="150000"/>
              </a:lnSpc>
            </a:pPr>
            <a:r>
              <a:rPr lang="it-IT" sz="1100" dirty="0" smtClean="0">
                <a:solidFill>
                  <a:prstClr val="black"/>
                </a:solidFill>
                <a:latin typeface="Garamond" panose="02020404030301010803" pitchFamily="18" charset="0"/>
              </a:rPr>
              <a:t>Per </a:t>
            </a:r>
            <a:r>
              <a:rPr lang="it-IT" sz="1100" dirty="0">
                <a:solidFill>
                  <a:prstClr val="black"/>
                </a:solidFill>
                <a:latin typeface="Garamond" panose="02020404030301010803" pitchFamily="18" charset="0"/>
              </a:rPr>
              <a:t>gli alunni con DSA (L. 170/10) o BES, la valutazione accerta gli stessi obiettivi della classe, ma garantisce l'applicazione delle misure previste dal PDP</a:t>
            </a:r>
            <a:r>
              <a:rPr lang="it-IT" sz="1100" dirty="0" smtClean="0">
                <a:solidFill>
                  <a:prstClr val="black"/>
                </a:solidFill>
                <a:latin typeface="Garamond" panose="02020404030301010803" pitchFamily="18" charset="0"/>
              </a:rPr>
              <a:t>.</a:t>
            </a:r>
          </a:p>
          <a:p>
            <a:pPr marL="171450" indent="-171450" algn="just">
              <a:lnSpc>
                <a:spcPct val="150000"/>
              </a:lnSpc>
              <a:buFont typeface="Arial" panose="020B0604020202020204" pitchFamily="34" charset="0"/>
              <a:buChar char="•"/>
            </a:pPr>
            <a:r>
              <a:rPr lang="it-IT" sz="1100" b="1" dirty="0" smtClean="0">
                <a:solidFill>
                  <a:prstClr val="black"/>
                </a:solidFill>
                <a:latin typeface="Garamond" panose="02020404030301010803" pitchFamily="18" charset="0"/>
              </a:rPr>
              <a:t>Misure </a:t>
            </a:r>
            <a:r>
              <a:rPr lang="it-IT" sz="1100" b="1" dirty="0">
                <a:solidFill>
                  <a:prstClr val="black"/>
                </a:solidFill>
                <a:latin typeface="Garamond" panose="02020404030301010803" pitchFamily="18" charset="0"/>
              </a:rPr>
              <a:t>dispensative</a:t>
            </a:r>
            <a:r>
              <a:rPr lang="it-IT" sz="1100" dirty="0">
                <a:solidFill>
                  <a:prstClr val="black"/>
                </a:solidFill>
                <a:latin typeface="Garamond" panose="02020404030301010803" pitchFamily="18" charset="0"/>
              </a:rPr>
              <a:t>: Concessione di tempi </a:t>
            </a:r>
            <a:r>
              <a:rPr lang="it-IT" sz="1100" dirty="0" smtClean="0">
                <a:solidFill>
                  <a:prstClr val="black"/>
                </a:solidFill>
                <a:latin typeface="Garamond" panose="02020404030301010803" pitchFamily="18" charset="0"/>
              </a:rPr>
              <a:t>aggiuntivi </a:t>
            </a:r>
            <a:r>
              <a:rPr lang="it-IT" sz="1100" dirty="0">
                <a:solidFill>
                  <a:prstClr val="black"/>
                </a:solidFill>
                <a:latin typeface="Garamond" panose="02020404030301010803" pitchFamily="18" charset="0"/>
              </a:rPr>
              <a:t>o, in alternativa, riduzione quantitativa della prova a parità di valore concettuale</a:t>
            </a:r>
            <a:r>
              <a:rPr lang="it-IT" sz="1100" dirty="0" smtClean="0">
                <a:solidFill>
                  <a:prstClr val="black"/>
                </a:solidFill>
                <a:latin typeface="Garamond" panose="02020404030301010803" pitchFamily="18" charset="0"/>
              </a:rPr>
              <a:t>. </a:t>
            </a:r>
          </a:p>
          <a:p>
            <a:pPr marL="171450" indent="-171450" algn="just">
              <a:lnSpc>
                <a:spcPct val="150000"/>
              </a:lnSpc>
              <a:buFont typeface="Arial" panose="020B0604020202020204" pitchFamily="34" charset="0"/>
              <a:buChar char="•"/>
            </a:pPr>
            <a:r>
              <a:rPr lang="it-IT" sz="1100" b="1" dirty="0" smtClean="0">
                <a:solidFill>
                  <a:prstClr val="black"/>
                </a:solidFill>
                <a:latin typeface="Garamond" panose="02020404030301010803" pitchFamily="18" charset="0"/>
              </a:rPr>
              <a:t>Strumenti </a:t>
            </a:r>
            <a:r>
              <a:rPr lang="it-IT" sz="1100" b="1" dirty="0">
                <a:solidFill>
                  <a:prstClr val="black"/>
                </a:solidFill>
                <a:latin typeface="Garamond" panose="02020404030301010803" pitchFamily="18" charset="0"/>
              </a:rPr>
              <a:t>compensativi</a:t>
            </a:r>
            <a:r>
              <a:rPr lang="it-IT" sz="1100" dirty="0">
                <a:solidFill>
                  <a:prstClr val="black"/>
                </a:solidFill>
                <a:latin typeface="Garamond" panose="02020404030301010803" pitchFamily="18" charset="0"/>
              </a:rPr>
              <a:t>: </a:t>
            </a:r>
            <a:r>
              <a:rPr lang="it-IT" sz="1100" dirty="0" smtClean="0">
                <a:solidFill>
                  <a:prstClr val="black"/>
                </a:solidFill>
                <a:latin typeface="Garamond" panose="02020404030301010803" pitchFamily="18" charset="0"/>
              </a:rPr>
              <a:t>Uso </a:t>
            </a:r>
            <a:r>
              <a:rPr lang="it-IT" sz="1100" dirty="0">
                <a:solidFill>
                  <a:prstClr val="black"/>
                </a:solidFill>
                <a:latin typeface="Garamond" panose="02020404030301010803" pitchFamily="18" charset="0"/>
              </a:rPr>
              <a:t>sistematico di mappe concettuali, tabelle, sintesi vocale e calcolatrice in tutte le fasi di verifica</a:t>
            </a:r>
            <a:r>
              <a:rPr lang="it-IT" sz="1100" dirty="0" smtClean="0">
                <a:solidFill>
                  <a:prstClr val="black"/>
                </a:solidFill>
                <a:latin typeface="Garamond" panose="02020404030301010803" pitchFamily="18" charset="0"/>
              </a:rPr>
              <a:t>. </a:t>
            </a:r>
          </a:p>
          <a:p>
            <a:pPr marL="171450" indent="-171450" algn="just">
              <a:lnSpc>
                <a:spcPct val="150000"/>
              </a:lnSpc>
              <a:buFont typeface="Arial" panose="020B0604020202020204" pitchFamily="34" charset="0"/>
              <a:buChar char="•"/>
            </a:pPr>
            <a:r>
              <a:rPr lang="it-IT" sz="1100" b="1" dirty="0" smtClean="0">
                <a:solidFill>
                  <a:prstClr val="black"/>
                </a:solidFill>
                <a:latin typeface="Garamond" panose="02020404030301010803" pitchFamily="18" charset="0"/>
              </a:rPr>
              <a:t>Criteri </a:t>
            </a:r>
            <a:r>
              <a:rPr lang="it-IT" sz="1100" b="1" dirty="0">
                <a:solidFill>
                  <a:prstClr val="black"/>
                </a:solidFill>
                <a:latin typeface="Garamond" panose="02020404030301010803" pitchFamily="18" charset="0"/>
              </a:rPr>
              <a:t>di giudizio</a:t>
            </a:r>
            <a:r>
              <a:rPr lang="it-IT" sz="1100" dirty="0">
                <a:solidFill>
                  <a:prstClr val="black"/>
                </a:solidFill>
                <a:latin typeface="Garamond" panose="02020404030301010803" pitchFamily="18" charset="0"/>
              </a:rPr>
              <a:t>: La valutazione premia l'acquisizione dei concetti e le capacità critiche, escludendo gli errori formali (ortografia, disgrafia, lentezza). Nelle lingue straniere e nelle materie letterarie si privilegiano i colloqui e i dialoghi (modalità orale) rispetto alle prove scritte</a:t>
            </a:r>
            <a:r>
              <a:rPr lang="it-IT" sz="1100" dirty="0" smtClean="0">
                <a:solidFill>
                  <a:prstClr val="black"/>
                </a:solidFill>
                <a:latin typeface="Garamond" panose="02020404030301010803" pitchFamily="18" charset="0"/>
              </a:rPr>
              <a:t>.</a:t>
            </a:r>
          </a:p>
          <a:p>
            <a:pPr algn="just">
              <a:lnSpc>
                <a:spcPct val="150000"/>
              </a:lnSpc>
            </a:pPr>
            <a:endParaRPr lang="it-IT" sz="1100" dirty="0" smtClean="0">
              <a:solidFill>
                <a:prstClr val="black"/>
              </a:solidFill>
              <a:latin typeface="Garamond" panose="02020404030301010803" pitchFamily="18" charset="0"/>
            </a:endParaRPr>
          </a:p>
          <a:p>
            <a:pPr algn="just">
              <a:lnSpc>
                <a:spcPct val="150000"/>
              </a:lnSpc>
            </a:pPr>
            <a:r>
              <a:rPr lang="it-IT" sz="1100" b="1" dirty="0">
                <a:solidFill>
                  <a:prstClr val="black"/>
                </a:solidFill>
                <a:latin typeface="Garamond" panose="02020404030301010803" pitchFamily="18" charset="0"/>
              </a:rPr>
              <a:t>3. OGGETTO DELLA VALUTAZIONE NEL CURRICOLO VERTICALE</a:t>
            </a:r>
          </a:p>
          <a:p>
            <a:pPr algn="just">
              <a:lnSpc>
                <a:spcPct val="150000"/>
              </a:lnSpc>
            </a:pPr>
            <a:r>
              <a:rPr lang="it-IT" sz="1100" dirty="0">
                <a:solidFill>
                  <a:prstClr val="black"/>
                </a:solidFill>
                <a:latin typeface="Garamond" panose="02020404030301010803" pitchFamily="18" charset="0"/>
              </a:rPr>
              <a:t>Il curricolo verticale prevede anche una valutazione delle competenze chiave, delle competenze disciplinari e del comportamento per tutti gli ordini di scuola. </a:t>
            </a:r>
          </a:p>
          <a:p>
            <a:pPr marL="171450" indent="-171450" algn="just">
              <a:lnSpc>
                <a:spcPct val="150000"/>
              </a:lnSpc>
              <a:buFont typeface="Arial" panose="020B0604020202020204" pitchFamily="34" charset="0"/>
              <a:buChar char="•"/>
            </a:pPr>
            <a:r>
              <a:rPr lang="it-IT" sz="1100" b="1" dirty="0">
                <a:solidFill>
                  <a:prstClr val="black"/>
                </a:solidFill>
                <a:latin typeface="Garamond" panose="02020404030301010803" pitchFamily="18" charset="0"/>
              </a:rPr>
              <a:t>Competenze chiave e disciplinari</a:t>
            </a:r>
            <a:r>
              <a:rPr lang="it-IT" sz="1100" dirty="0">
                <a:solidFill>
                  <a:prstClr val="black"/>
                </a:solidFill>
                <a:latin typeface="Garamond" panose="02020404030301010803" pitchFamily="18" charset="0"/>
              </a:rPr>
              <a:t>: Vengono accertate per tutti gli alunni garantendo le tutele compensative e dispensative del PDP o i traguardi del PEI. I criteri di valutazione sono condivisi in modo trasparente con le famiglie all'interno del patto di corresponsabilità educativa. </a:t>
            </a:r>
          </a:p>
          <a:p>
            <a:pPr marL="171450" indent="-171450" algn="just">
              <a:lnSpc>
                <a:spcPct val="150000"/>
              </a:lnSpc>
              <a:buFont typeface="Arial" panose="020B0604020202020204" pitchFamily="34" charset="0"/>
              <a:buChar char="•"/>
            </a:pPr>
            <a:r>
              <a:rPr lang="it-IT" sz="1100" b="1" dirty="0">
                <a:solidFill>
                  <a:prstClr val="black"/>
                </a:solidFill>
                <a:latin typeface="Garamond" panose="02020404030301010803" pitchFamily="18" charset="0"/>
              </a:rPr>
              <a:t>Comportamento</a:t>
            </a:r>
            <a:r>
              <a:rPr lang="it-IT" sz="1100" dirty="0">
                <a:solidFill>
                  <a:prstClr val="black"/>
                </a:solidFill>
                <a:latin typeface="Garamond" panose="02020404030301010803" pitchFamily="18" charset="0"/>
              </a:rPr>
              <a:t>: La valutazione del comportamento e delle competenze relazionali tiene conto dei fattori di contesto e delle specifiche condizioni personali dell'alunno, in linea con l'ottica inclusiva delle linee guida ministeriali. </a:t>
            </a:r>
          </a:p>
          <a:p>
            <a:pPr algn="just">
              <a:lnSpc>
                <a:spcPct val="150000"/>
              </a:lnSpc>
            </a:pPr>
            <a:endParaRPr lang="it-IT" sz="1100" dirty="0" smtClean="0">
              <a:solidFill>
                <a:prstClr val="black"/>
              </a:solidFill>
              <a:latin typeface="Garamond" panose="02020404030301010803" pitchFamily="18" charset="0"/>
            </a:endParaRPr>
          </a:p>
          <a:p>
            <a:pPr algn="just">
              <a:lnSpc>
                <a:spcPct val="150000"/>
              </a:lnSpc>
            </a:pPr>
            <a:endParaRPr lang="it-IT" sz="1100" dirty="0" smtClean="0">
              <a:solidFill>
                <a:prstClr val="black"/>
              </a:solidFill>
              <a:latin typeface="Garamond" panose="02020404030301010803" pitchFamily="18" charset="0"/>
            </a:endParaRPr>
          </a:p>
        </p:txBody>
      </p:sp>
      <p:sp>
        <p:nvSpPr>
          <p:cNvPr id="3" name="Avanti o successivo 2">
            <a:hlinkClick r:id="" action="ppaction://hlinkshowjump?jump=nextslide" highlightClick="1"/>
          </p:cNvPr>
          <p:cNvSpPr/>
          <p:nvPr/>
        </p:nvSpPr>
        <p:spPr>
          <a:xfrm rot="5400000">
            <a:off x="4258244" y="648557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3234729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p:cNvSpPr/>
          <p:nvPr/>
        </p:nvSpPr>
        <p:spPr>
          <a:xfrm>
            <a:off x="0" y="25389"/>
            <a:ext cx="9144000" cy="6432530"/>
          </a:xfrm>
          <a:prstGeom prst="rect">
            <a:avLst/>
          </a:prstGeom>
        </p:spPr>
        <p:txBody>
          <a:bodyPr wrap="square">
            <a:spAutoFit/>
          </a:bodyPr>
          <a:lstStyle/>
          <a:p>
            <a:pPr algn="just">
              <a:lnSpc>
                <a:spcPct val="200000"/>
              </a:lnSpc>
            </a:pPr>
            <a:r>
              <a:rPr lang="it-IT" sz="1400" b="1" dirty="0" smtClean="0">
                <a:solidFill>
                  <a:prstClr val="black"/>
                </a:solidFill>
                <a:latin typeface="Garamond" panose="02020404030301010803" pitchFamily="18" charset="0"/>
              </a:rPr>
              <a:t>VALUTAZIONE DEGLI STUDENTI E DEL COMPORTAMENTO</a:t>
            </a:r>
          </a:p>
          <a:p>
            <a:pPr algn="just">
              <a:lnSpc>
                <a:spcPct val="200000"/>
              </a:lnSpc>
            </a:pPr>
            <a:r>
              <a:rPr lang="it-IT" sz="1200" dirty="0" smtClean="0">
                <a:solidFill>
                  <a:prstClr val="black"/>
                </a:solidFill>
                <a:latin typeface="Garamond" panose="02020404030301010803" pitchFamily="18" charset="0"/>
              </a:rPr>
              <a:t>Il </a:t>
            </a:r>
            <a:r>
              <a:rPr lang="it-IT" sz="1200" dirty="0">
                <a:solidFill>
                  <a:prstClr val="black"/>
                </a:solidFill>
                <a:latin typeface="Garamond" panose="02020404030301010803" pitchFamily="18" charset="0"/>
              </a:rPr>
              <a:t>Ministero dell'Istruzione e del Merito (MIM) stabilisce che la valutazione deve essere formativa ed educativa. </a:t>
            </a:r>
            <a:endParaRPr lang="it-IT" sz="1200" dirty="0" smtClean="0">
              <a:solidFill>
                <a:prstClr val="black"/>
              </a:solidFill>
              <a:latin typeface="Garamond" panose="02020404030301010803" pitchFamily="18" charset="0"/>
            </a:endParaRPr>
          </a:p>
          <a:p>
            <a:pPr algn="just">
              <a:lnSpc>
                <a:spcPct val="200000"/>
              </a:lnSpc>
            </a:pPr>
            <a:r>
              <a:rPr lang="it-IT" sz="1200" b="1" dirty="0" smtClean="0">
                <a:solidFill>
                  <a:prstClr val="black"/>
                </a:solidFill>
                <a:latin typeface="Garamond" panose="02020404030301010803" pitchFamily="18" charset="0"/>
              </a:rPr>
              <a:t>«</a:t>
            </a:r>
            <a:r>
              <a:rPr lang="it-IT" sz="1200" i="1" dirty="0" smtClean="0">
                <a:solidFill>
                  <a:prstClr val="black"/>
                </a:solidFill>
                <a:latin typeface="Garamond" panose="02020404030301010803" pitchFamily="18" charset="0"/>
              </a:rPr>
              <a:t>In </a:t>
            </a:r>
            <a:r>
              <a:rPr lang="it-IT" sz="1200" i="1" dirty="0">
                <a:solidFill>
                  <a:prstClr val="black"/>
                </a:solidFill>
                <a:latin typeface="Garamond" panose="02020404030301010803" pitchFamily="18" charset="0"/>
              </a:rPr>
              <a:t>attuazione della Legge n. 150/2024 e dei successivi decreti attuativi (DPR n. 135/2025), il sistema di valutazione delle studentesse e degli studenti è stato profondamente rinnovato. Le nuove norme mirano a ripristinare l'autorevolezza del personale scolastico e a promuovere la cultura del rispetto e della responsabilità individuale</a:t>
            </a:r>
            <a:r>
              <a:rPr lang="it-IT" sz="1200" i="1" dirty="0" smtClean="0">
                <a:solidFill>
                  <a:prstClr val="black"/>
                </a:solidFill>
                <a:latin typeface="Garamond" panose="02020404030301010803" pitchFamily="18" charset="0"/>
              </a:rPr>
              <a:t>.</a:t>
            </a:r>
            <a:endParaRPr lang="it-IT" sz="1200" i="1" dirty="0">
              <a:solidFill>
                <a:prstClr val="black"/>
              </a:solidFill>
              <a:latin typeface="Garamond" panose="02020404030301010803" pitchFamily="18" charset="0"/>
            </a:endParaRPr>
          </a:p>
          <a:p>
            <a:pPr algn="just">
              <a:lnSpc>
                <a:spcPct val="200000"/>
              </a:lnSpc>
            </a:pPr>
            <a:r>
              <a:rPr lang="it-IT" sz="1200" i="1" dirty="0">
                <a:solidFill>
                  <a:prstClr val="black"/>
                </a:solidFill>
                <a:latin typeface="Garamond" panose="02020404030301010803" pitchFamily="18" charset="0"/>
              </a:rPr>
              <a:t>1. </a:t>
            </a:r>
            <a:r>
              <a:rPr lang="it-IT" sz="1200" b="1" i="1" dirty="0">
                <a:solidFill>
                  <a:prstClr val="black"/>
                </a:solidFill>
                <a:latin typeface="Garamond" panose="02020404030301010803" pitchFamily="18" charset="0"/>
              </a:rPr>
              <a:t>Scuola </a:t>
            </a:r>
            <a:r>
              <a:rPr lang="it-IT" sz="1200" b="1" i="1" dirty="0" smtClean="0">
                <a:solidFill>
                  <a:prstClr val="black"/>
                </a:solidFill>
                <a:latin typeface="Garamond" panose="02020404030301010803" pitchFamily="18" charset="0"/>
              </a:rPr>
              <a:t>Primaria</a:t>
            </a:r>
            <a:endParaRPr lang="it-IT" sz="1200" b="1" i="1" dirty="0">
              <a:solidFill>
                <a:prstClr val="black"/>
              </a:solidFill>
              <a:latin typeface="Garamond" panose="02020404030301010803" pitchFamily="18" charset="0"/>
            </a:endParaRPr>
          </a:p>
          <a:p>
            <a:pPr algn="just">
              <a:lnSpc>
                <a:spcPct val="200000"/>
              </a:lnSpc>
            </a:pPr>
            <a:r>
              <a:rPr lang="it-IT" sz="1200" i="1" dirty="0">
                <a:solidFill>
                  <a:prstClr val="black"/>
                </a:solidFill>
                <a:latin typeface="Garamond" panose="02020404030301010803" pitchFamily="18" charset="0"/>
              </a:rPr>
              <a:t>A decorrere dall’anno scolastico 2024/2025, la valutazione degli alunni della scuola primaria segue le nuove disposizioni volte a valorizzare il percorso formativo e il miglioramento degli apprendimenti.</a:t>
            </a:r>
          </a:p>
          <a:p>
            <a:pPr algn="just">
              <a:lnSpc>
                <a:spcPct val="200000"/>
              </a:lnSpc>
            </a:pPr>
            <a:r>
              <a:rPr lang="it-IT" sz="1200" i="1" dirty="0" smtClean="0">
                <a:solidFill>
                  <a:prstClr val="black"/>
                </a:solidFill>
                <a:latin typeface="Garamond" panose="02020404030301010803" pitchFamily="18" charset="0"/>
              </a:rPr>
              <a:t>Apprendimenti</a:t>
            </a:r>
            <a:r>
              <a:rPr lang="it-IT" sz="1200" i="1" dirty="0">
                <a:solidFill>
                  <a:prstClr val="black"/>
                </a:solidFill>
                <a:latin typeface="Garamond" panose="02020404030301010803" pitchFamily="18" charset="0"/>
              </a:rPr>
              <a:t>: Per tutte le discipline (inclusa Educazione Civica), la valutazione periodica e finale è espressa con i giudizi sintetici: Ottimo, Distinto, Buono, Discreto, Sufficiente, Non sufficiente.</a:t>
            </a:r>
          </a:p>
          <a:p>
            <a:pPr algn="just">
              <a:lnSpc>
                <a:spcPct val="200000"/>
              </a:lnSpc>
            </a:pPr>
            <a:r>
              <a:rPr lang="it-IT" sz="1200" i="1" dirty="0" smtClean="0">
                <a:solidFill>
                  <a:prstClr val="black"/>
                </a:solidFill>
                <a:latin typeface="Garamond" panose="02020404030301010803" pitchFamily="18" charset="0"/>
              </a:rPr>
              <a:t>Comportamento</a:t>
            </a:r>
            <a:r>
              <a:rPr lang="it-IT" sz="1200" i="1" dirty="0">
                <a:solidFill>
                  <a:prstClr val="black"/>
                </a:solidFill>
                <a:latin typeface="Garamond" panose="02020404030301010803" pitchFamily="18" charset="0"/>
              </a:rPr>
              <a:t>: Valutato collegialmente dai docenti con un giudizio sintetico</a:t>
            </a:r>
            <a:r>
              <a:rPr lang="it-IT" sz="1200" i="1" dirty="0" smtClean="0">
                <a:solidFill>
                  <a:prstClr val="black"/>
                </a:solidFill>
                <a:latin typeface="Garamond" panose="02020404030301010803" pitchFamily="18" charset="0"/>
              </a:rPr>
              <a:t>.</a:t>
            </a:r>
            <a:endParaRPr lang="it-IT" sz="1200" i="1" dirty="0">
              <a:solidFill>
                <a:prstClr val="black"/>
              </a:solidFill>
              <a:latin typeface="Garamond" panose="02020404030301010803" pitchFamily="18" charset="0"/>
            </a:endParaRPr>
          </a:p>
          <a:p>
            <a:pPr algn="just">
              <a:lnSpc>
                <a:spcPct val="200000"/>
              </a:lnSpc>
            </a:pPr>
            <a:r>
              <a:rPr lang="it-IT" sz="1200" i="1" dirty="0">
                <a:solidFill>
                  <a:prstClr val="black"/>
                </a:solidFill>
                <a:latin typeface="Garamond" panose="02020404030301010803" pitchFamily="18" charset="0"/>
              </a:rPr>
              <a:t>2. </a:t>
            </a:r>
            <a:r>
              <a:rPr lang="it-IT" sz="1200" b="1" i="1" dirty="0">
                <a:solidFill>
                  <a:prstClr val="black"/>
                </a:solidFill>
                <a:latin typeface="Garamond" panose="02020404030301010803" pitchFamily="18" charset="0"/>
              </a:rPr>
              <a:t>Scuola Secondaria di Primo Grado</a:t>
            </a:r>
          </a:p>
          <a:p>
            <a:pPr algn="just">
              <a:lnSpc>
                <a:spcPct val="200000"/>
              </a:lnSpc>
            </a:pPr>
            <a:r>
              <a:rPr lang="it-IT" sz="1200" i="1" dirty="0" smtClean="0">
                <a:solidFill>
                  <a:prstClr val="black"/>
                </a:solidFill>
                <a:latin typeface="Garamond" panose="02020404030301010803" pitchFamily="18" charset="0"/>
              </a:rPr>
              <a:t>Apprendimenti</a:t>
            </a:r>
            <a:r>
              <a:rPr lang="it-IT" sz="1200" i="1" dirty="0">
                <a:solidFill>
                  <a:prstClr val="black"/>
                </a:solidFill>
                <a:latin typeface="Garamond" panose="02020404030301010803" pitchFamily="18" charset="0"/>
              </a:rPr>
              <a:t>: La valutazione è espressa in decimi e riguarda il livello di preparazione raggiunto nelle singole discipline, tenendo conto del percorso formativo complessivo e dei progressi rispetto alla situazione di partenza.</a:t>
            </a:r>
          </a:p>
          <a:p>
            <a:pPr algn="just">
              <a:lnSpc>
                <a:spcPct val="200000"/>
              </a:lnSpc>
            </a:pPr>
            <a:r>
              <a:rPr lang="it-IT" sz="1200" i="1" dirty="0" smtClean="0">
                <a:solidFill>
                  <a:prstClr val="black"/>
                </a:solidFill>
                <a:latin typeface="Garamond" panose="02020404030301010803" pitchFamily="18" charset="0"/>
              </a:rPr>
              <a:t>Voto </a:t>
            </a:r>
            <a:r>
              <a:rPr lang="it-IT" sz="1200" i="1" dirty="0">
                <a:solidFill>
                  <a:prstClr val="black"/>
                </a:solidFill>
                <a:latin typeface="Garamond" panose="02020404030301010803" pitchFamily="18" charset="0"/>
              </a:rPr>
              <a:t>in decimi: La valutazione del comportamento è espressa con voto numerico in decimi.</a:t>
            </a:r>
          </a:p>
          <a:p>
            <a:pPr algn="just">
              <a:lnSpc>
                <a:spcPct val="200000"/>
              </a:lnSpc>
            </a:pPr>
            <a:r>
              <a:rPr lang="it-IT" sz="1200" i="1" dirty="0" smtClean="0">
                <a:solidFill>
                  <a:prstClr val="black"/>
                </a:solidFill>
                <a:latin typeface="Garamond" panose="02020404030301010803" pitchFamily="18" charset="0"/>
              </a:rPr>
              <a:t>Soglia </a:t>
            </a:r>
            <a:r>
              <a:rPr lang="it-IT" sz="1200" i="1" dirty="0">
                <a:solidFill>
                  <a:prstClr val="black"/>
                </a:solidFill>
                <a:latin typeface="Garamond" panose="02020404030301010803" pitchFamily="18" charset="0"/>
              </a:rPr>
              <a:t>di ammissione: Se la valutazione del comportamento è inferiore a 6/10, il Consiglio di classe delibera la non ammissione alla classe successiva o all'esame di Stato conclusivo</a:t>
            </a:r>
            <a:r>
              <a:rPr lang="it-IT" sz="1200" i="1" dirty="0" smtClean="0">
                <a:solidFill>
                  <a:prstClr val="black"/>
                </a:solidFill>
                <a:latin typeface="Garamond" panose="02020404030301010803" pitchFamily="18" charset="0"/>
              </a:rPr>
              <a:t>.</a:t>
            </a:r>
            <a:r>
              <a:rPr lang="it-IT" sz="1200" dirty="0" smtClean="0">
                <a:solidFill>
                  <a:prstClr val="black"/>
                </a:solidFill>
                <a:latin typeface="Garamond" panose="02020404030301010803" pitchFamily="18" charset="0"/>
              </a:rPr>
              <a:t>»</a:t>
            </a:r>
            <a:endParaRPr lang="it-IT" sz="1200" dirty="0">
              <a:solidFill>
                <a:prstClr val="black"/>
              </a:solidFill>
              <a:latin typeface="Garamond" panose="02020404030301010803" pitchFamily="18" charset="0"/>
            </a:endParaRPr>
          </a:p>
          <a:p>
            <a:pPr algn="just">
              <a:lnSpc>
                <a:spcPct val="200000"/>
              </a:lnSpc>
            </a:pPr>
            <a:endParaRPr lang="it-IT" sz="1200" b="1" dirty="0">
              <a:solidFill>
                <a:prstClr val="black"/>
              </a:solidFill>
              <a:latin typeface="Garamond" panose="02020404030301010803" pitchFamily="18" charset="0"/>
            </a:endParaRPr>
          </a:p>
        </p:txBody>
      </p:sp>
      <p:sp>
        <p:nvSpPr>
          <p:cNvPr id="4" name="Rettangolo 3"/>
          <p:cNvSpPr/>
          <p:nvPr/>
        </p:nvSpPr>
        <p:spPr>
          <a:xfrm>
            <a:off x="1869142" y="5626922"/>
            <a:ext cx="6925236" cy="830997"/>
          </a:xfrm>
          <a:prstGeom prst="rect">
            <a:avLst/>
          </a:prstGeom>
          <a:ln>
            <a:solidFill>
              <a:srgbClr val="5B9BD5"/>
            </a:solidFill>
          </a:ln>
        </p:spPr>
        <p:txBody>
          <a:bodyPr wrap="square">
            <a:spAutoFit/>
          </a:bodyPr>
          <a:lstStyle/>
          <a:p>
            <a:pPr algn="just">
              <a:lnSpc>
                <a:spcPct val="200000"/>
              </a:lnSpc>
            </a:pPr>
            <a:r>
              <a:rPr lang="it-IT" sz="1200" kern="0" dirty="0" smtClean="0">
                <a:solidFill>
                  <a:prstClr val="black"/>
                </a:solidFill>
                <a:latin typeface="Garamond" panose="02020404030301010803" pitchFamily="18" charset="0"/>
              </a:rPr>
              <a:t>Per la Scuola Secondaria di Primo Grado sono di </a:t>
            </a:r>
            <a:r>
              <a:rPr lang="it-IT" sz="1200" kern="0" dirty="0">
                <a:solidFill>
                  <a:prstClr val="black"/>
                </a:solidFill>
                <a:latin typeface="Garamond" panose="02020404030301010803" pitchFamily="18" charset="0"/>
              </a:rPr>
              <a:t>seguito </a:t>
            </a:r>
            <a:r>
              <a:rPr lang="it-IT" sz="1200" kern="0" dirty="0" smtClean="0">
                <a:solidFill>
                  <a:prstClr val="black"/>
                </a:solidFill>
                <a:latin typeface="Garamond" panose="02020404030301010803" pitchFamily="18" charset="0"/>
              </a:rPr>
              <a:t>riportate la TABELLA </a:t>
            </a:r>
            <a:r>
              <a:rPr lang="it-IT" sz="1200" kern="0" dirty="0">
                <a:solidFill>
                  <a:prstClr val="black"/>
                </a:solidFill>
                <a:latin typeface="Garamond" panose="02020404030301010803" pitchFamily="18" charset="0"/>
              </a:rPr>
              <a:t>DI VALUTAZIONE DEGLI APPRENDIMENTI DISCIPLINARI  e la TABELLA DI VALUTAZIONE DEL COMPORTAMENTO</a:t>
            </a:r>
            <a:endParaRPr lang="it-IT" sz="1200" kern="0" dirty="0" smtClean="0">
              <a:solidFill>
                <a:prstClr val="black"/>
              </a:solidFill>
              <a:latin typeface="Garamond" panose="02020404030301010803" pitchFamily="18" charset="0"/>
            </a:endParaRPr>
          </a:p>
        </p:txBody>
      </p:sp>
      <p:sp>
        <p:nvSpPr>
          <p:cNvPr id="5" name="Avanti o successivo 4">
            <a:hlinkClick r:id="" action="ppaction://hlinkshowjump?jump=nextslide" highlightClick="1"/>
          </p:cNvPr>
          <p:cNvSpPr/>
          <p:nvPr/>
        </p:nvSpPr>
        <p:spPr>
          <a:xfrm rot="5400000">
            <a:off x="4448658" y="6438824"/>
            <a:ext cx="300472" cy="349624"/>
          </a:xfrm>
          <a:prstGeom prst="actionButtonForwardNext">
            <a:avLst/>
          </a:prstGeom>
          <a:gradFill rotWithShape="1">
            <a:gsLst>
              <a:gs pos="0">
                <a:srgbClr val="5B9BD5">
                  <a:satMod val="103000"/>
                  <a:lumMod val="102000"/>
                  <a:tint val="94000"/>
                </a:srgbClr>
              </a:gs>
              <a:gs pos="50000">
                <a:srgbClr val="5B9BD5">
                  <a:satMod val="110000"/>
                  <a:lumMod val="100000"/>
                  <a:shade val="100000"/>
                </a:srgbClr>
              </a:gs>
              <a:gs pos="100000">
                <a:srgbClr val="5B9BD5">
                  <a:lumMod val="99000"/>
                  <a:satMod val="120000"/>
                  <a:shade val="78000"/>
                </a:srgbClr>
              </a:gs>
            </a:gsLst>
            <a:lin ang="5400000" scaled="0"/>
          </a:gradFill>
          <a:ln>
            <a:noFill/>
          </a:ln>
          <a:effectLst>
            <a:outerShdw blurRad="57150" dist="19050" dir="5400000" algn="ctr" rotWithShape="0">
              <a:srgbClr val="000000">
                <a:alpha val="63000"/>
              </a:srgb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t-IT" sz="1800" b="0" i="0" u="none" strike="noStrike" kern="0" cap="none" spc="0" normalizeH="0" baseline="0" noProof="0" smtClean="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791094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la 3"/>
          <p:cNvGraphicFramePr>
            <a:graphicFrameLocks noGrp="1"/>
          </p:cNvGraphicFramePr>
          <p:nvPr/>
        </p:nvGraphicFramePr>
        <p:xfrm>
          <a:off x="534521" y="360674"/>
          <a:ext cx="7886700" cy="6374892"/>
        </p:xfrm>
        <a:graphic>
          <a:graphicData uri="http://schemas.openxmlformats.org/drawingml/2006/table">
            <a:tbl>
              <a:tblPr firstRow="1" firstCol="1" bandRow="1"/>
              <a:tblGrid>
                <a:gridCol w="839289"/>
                <a:gridCol w="1925635"/>
                <a:gridCol w="2710078"/>
                <a:gridCol w="2411698"/>
              </a:tblGrid>
              <a:tr h="362283">
                <a:tc gridSpan="4">
                  <a:txBody>
                    <a:bodyPr/>
                    <a:lstStyle/>
                    <a:p>
                      <a:pPr algn="ctr">
                        <a:lnSpc>
                          <a:spcPct val="150000"/>
                        </a:lnSpc>
                        <a:spcBef>
                          <a:spcPts val="95"/>
                        </a:spcBef>
                        <a:spcAft>
                          <a:spcPts val="0"/>
                        </a:spcAft>
                      </a:pPr>
                      <a:r>
                        <a:rPr lang="it-IT" sz="1600" b="1" dirty="0" smtClean="0">
                          <a:effectLst/>
                          <a:latin typeface="Garamond" panose="02020404030301010803" pitchFamily="18" charset="0"/>
                          <a:ea typeface="Calibri" panose="020F0502020204030204" pitchFamily="34" charset="0"/>
                          <a:cs typeface="Times New Roman" panose="02020603050405020304" pitchFamily="18" charset="0"/>
                        </a:rPr>
                        <a:t>TABELLA DI VALUTAZIONE DEGLI APPRENDIMENTI DISCIPLINARI</a:t>
                      </a:r>
                      <a:endParaRPr lang="it-IT" sz="1600" b="1" dirty="0">
                        <a:effectLst/>
                        <a:latin typeface="Garamond" panose="02020404030301010803" pitchFamily="18" charset="0"/>
                        <a:ea typeface="Calibri" panose="020F0502020204030204" pitchFamily="34" charset="0"/>
                        <a:cs typeface="Times New Roman" panose="02020603050405020304" pitchFamily="18" charset="0"/>
                      </a:endParaRPr>
                    </a:p>
                  </a:txBody>
                  <a:tcPr marL="54342" marR="543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a:lnSpc>
                          <a:spcPct val="150000"/>
                        </a:lnSpc>
                        <a:spcBef>
                          <a:spcPts val="95"/>
                        </a:spcBef>
                        <a:spcAft>
                          <a:spcPts val="0"/>
                        </a:spcAft>
                      </a:pPr>
                      <a:endParaRPr lang="it-IT"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342" marR="543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a:lnSpc>
                          <a:spcPct val="150000"/>
                        </a:lnSpc>
                        <a:spcBef>
                          <a:spcPts val="95"/>
                        </a:spcBef>
                        <a:spcAft>
                          <a:spcPts val="0"/>
                        </a:spcAft>
                      </a:pPr>
                      <a:endParaRPr lang="it-IT"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342" marR="543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a:lnSpc>
                          <a:spcPct val="150000"/>
                        </a:lnSpc>
                        <a:spcBef>
                          <a:spcPts val="95"/>
                        </a:spcBef>
                        <a:spcAft>
                          <a:spcPts val="0"/>
                        </a:spcAft>
                      </a:pPr>
                      <a:endParaRPr lang="it-IT"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342" marR="543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62283">
                <a:tc>
                  <a:txBody>
                    <a:bodyPr/>
                    <a:lstStyle/>
                    <a:p>
                      <a:pPr algn="ctr">
                        <a:lnSpc>
                          <a:spcPct val="150000"/>
                        </a:lnSpc>
                        <a:spcBef>
                          <a:spcPts val="95"/>
                        </a:spcBef>
                        <a:spcAft>
                          <a:spcPts val="0"/>
                        </a:spcAft>
                      </a:pPr>
                      <a:r>
                        <a:rPr lang="it-IT" sz="1600" b="1" dirty="0">
                          <a:solidFill>
                            <a:srgbClr val="000000"/>
                          </a:solidFill>
                          <a:effectLst/>
                          <a:latin typeface="Garamond" panose="02020404030301010803" pitchFamily="18" charset="0"/>
                          <a:ea typeface="Times New Roman" panose="02020603050405020304" pitchFamily="18" charset="0"/>
                          <a:cs typeface="Comic Sans MS" panose="030F0702030302020204" pitchFamily="66" charset="0"/>
                        </a:rPr>
                        <a:t>Voto</a:t>
                      </a:r>
                      <a:endParaRPr lang="it-IT" sz="900" dirty="0">
                        <a:effectLst/>
                        <a:latin typeface="Garamond" panose="02020404030301010803" pitchFamily="18" charset="0"/>
                        <a:ea typeface="Calibri" panose="020F0502020204030204" pitchFamily="34" charset="0"/>
                        <a:cs typeface="Times New Roman" panose="02020603050405020304" pitchFamily="18" charset="0"/>
                      </a:endParaRPr>
                    </a:p>
                  </a:txBody>
                  <a:tcPr marL="54342" marR="543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95"/>
                        </a:spcBef>
                        <a:spcAft>
                          <a:spcPts val="0"/>
                        </a:spcAft>
                      </a:pPr>
                      <a:r>
                        <a:rPr lang="it-IT" sz="1600" b="1" dirty="0">
                          <a:solidFill>
                            <a:srgbClr val="000000"/>
                          </a:solidFill>
                          <a:effectLst/>
                          <a:latin typeface="Garamond" panose="02020404030301010803" pitchFamily="18" charset="0"/>
                          <a:ea typeface="Times New Roman" panose="02020603050405020304" pitchFamily="18" charset="0"/>
                          <a:cs typeface="Comic Sans MS" panose="030F0702030302020204" pitchFamily="66" charset="0"/>
                        </a:rPr>
                        <a:t>Conoscenze</a:t>
                      </a:r>
                      <a:endParaRPr lang="it-IT" sz="900" dirty="0">
                        <a:effectLst/>
                        <a:latin typeface="Garamond" panose="02020404030301010803" pitchFamily="18" charset="0"/>
                        <a:ea typeface="Calibri" panose="020F0502020204030204" pitchFamily="34" charset="0"/>
                        <a:cs typeface="Times New Roman" panose="02020603050405020304" pitchFamily="18" charset="0"/>
                      </a:endParaRPr>
                    </a:p>
                  </a:txBody>
                  <a:tcPr marL="54342" marR="543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95"/>
                        </a:spcBef>
                        <a:spcAft>
                          <a:spcPts val="0"/>
                        </a:spcAft>
                      </a:pPr>
                      <a:r>
                        <a:rPr lang="it-IT" sz="1600" b="1">
                          <a:solidFill>
                            <a:srgbClr val="000000"/>
                          </a:solidFill>
                          <a:effectLst/>
                          <a:latin typeface="Garamond" panose="02020404030301010803" pitchFamily="18" charset="0"/>
                          <a:ea typeface="Times New Roman" panose="02020603050405020304" pitchFamily="18" charset="0"/>
                          <a:cs typeface="Comic Sans MS" panose="030F0702030302020204" pitchFamily="66" charset="0"/>
                        </a:rPr>
                        <a:t>Abilità</a:t>
                      </a:r>
                      <a:endParaRPr lang="it-IT" sz="900">
                        <a:effectLst/>
                        <a:latin typeface="Garamond" panose="02020404030301010803" pitchFamily="18" charset="0"/>
                        <a:ea typeface="Calibri" panose="020F0502020204030204" pitchFamily="34" charset="0"/>
                        <a:cs typeface="Times New Roman" panose="02020603050405020304" pitchFamily="18" charset="0"/>
                      </a:endParaRPr>
                    </a:p>
                  </a:txBody>
                  <a:tcPr marL="54342" marR="543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95"/>
                        </a:spcBef>
                        <a:spcAft>
                          <a:spcPts val="0"/>
                        </a:spcAft>
                      </a:pPr>
                      <a:r>
                        <a:rPr lang="it-IT" sz="1600" b="1">
                          <a:solidFill>
                            <a:srgbClr val="000000"/>
                          </a:solidFill>
                          <a:effectLst/>
                          <a:latin typeface="Garamond" panose="02020404030301010803" pitchFamily="18" charset="0"/>
                          <a:ea typeface="Times New Roman" panose="02020603050405020304" pitchFamily="18" charset="0"/>
                          <a:cs typeface="Comic Sans MS" panose="030F0702030302020204" pitchFamily="66" charset="0"/>
                        </a:rPr>
                        <a:t>Competenze</a:t>
                      </a:r>
                      <a:endParaRPr lang="it-IT" sz="900">
                        <a:effectLst/>
                        <a:latin typeface="Garamond" panose="02020404030301010803" pitchFamily="18" charset="0"/>
                        <a:ea typeface="Calibri" panose="020F0502020204030204" pitchFamily="34" charset="0"/>
                        <a:cs typeface="Times New Roman" panose="02020603050405020304" pitchFamily="18" charset="0"/>
                      </a:endParaRPr>
                    </a:p>
                  </a:txBody>
                  <a:tcPr marL="54342" marR="543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3813">
                <a:tc>
                  <a:txBody>
                    <a:bodyPr/>
                    <a:lstStyle/>
                    <a:p>
                      <a:pPr algn="ctr">
                        <a:lnSpc>
                          <a:spcPct val="150000"/>
                        </a:lnSpc>
                        <a:spcBef>
                          <a:spcPts val="95"/>
                        </a:spcBef>
                        <a:spcAft>
                          <a:spcPts val="0"/>
                        </a:spcAft>
                      </a:pPr>
                      <a:r>
                        <a:rPr lang="it-IT" sz="1400" b="1" dirty="0">
                          <a:solidFill>
                            <a:srgbClr val="000000"/>
                          </a:solidFill>
                          <a:effectLst/>
                          <a:latin typeface="Garamond" panose="02020404030301010803" pitchFamily="18" charset="0"/>
                          <a:ea typeface="Times New Roman" panose="02020603050405020304" pitchFamily="18" charset="0"/>
                          <a:cs typeface="Comic Sans MS" panose="030F0702030302020204" pitchFamily="66" charset="0"/>
                        </a:rPr>
                        <a:t>10</a:t>
                      </a:r>
                      <a:endParaRPr lang="it-IT" sz="1400" dirty="0">
                        <a:effectLst/>
                        <a:latin typeface="Garamond" panose="02020404030301010803" pitchFamily="18" charset="0"/>
                        <a:ea typeface="Calibri" panose="020F0502020204030204" pitchFamily="34" charset="0"/>
                        <a:cs typeface="Times New Roman" panose="02020603050405020304" pitchFamily="18" charset="0"/>
                      </a:endParaRPr>
                    </a:p>
                  </a:txBody>
                  <a:tcPr marL="54342" marR="543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95"/>
                        </a:spcBef>
                        <a:spcAft>
                          <a:spcPts val="0"/>
                        </a:spcAft>
                      </a:pPr>
                      <a:r>
                        <a:rPr lang="it-IT" sz="1400" dirty="0">
                          <a:solidFill>
                            <a:srgbClr val="000000"/>
                          </a:solidFill>
                          <a:effectLst/>
                          <a:latin typeface="Garamond" panose="02020404030301010803" pitchFamily="18" charset="0"/>
                          <a:ea typeface="Times New Roman" panose="02020603050405020304" pitchFamily="18" charset="0"/>
                          <a:cs typeface="Comic Sans MS" panose="030F0702030302020204" pitchFamily="66" charset="0"/>
                        </a:rPr>
                        <a:t>Conoscenze complete, approfondite, ampliate e rielaborate</a:t>
                      </a:r>
                      <a:endParaRPr lang="it-IT" sz="1400" dirty="0">
                        <a:effectLst/>
                        <a:latin typeface="Garamond" panose="02020404030301010803" pitchFamily="18" charset="0"/>
                        <a:ea typeface="Calibri" panose="020F0502020204030204" pitchFamily="34" charset="0"/>
                        <a:cs typeface="Times New Roman" panose="02020603050405020304" pitchFamily="18" charset="0"/>
                      </a:endParaRPr>
                    </a:p>
                  </a:txBody>
                  <a:tcPr marL="54342" marR="543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95"/>
                        </a:spcBef>
                        <a:spcAft>
                          <a:spcPts val="0"/>
                        </a:spcAft>
                      </a:pPr>
                      <a:r>
                        <a:rPr lang="it-IT" sz="1400" dirty="0">
                          <a:solidFill>
                            <a:srgbClr val="000000"/>
                          </a:solidFill>
                          <a:effectLst/>
                          <a:latin typeface="Garamond" panose="02020404030301010803" pitchFamily="18" charset="0"/>
                          <a:ea typeface="Times New Roman" panose="02020603050405020304" pitchFamily="18" charset="0"/>
                          <a:cs typeface="Comic Sans MS" panose="030F0702030302020204" pitchFamily="66" charset="0"/>
                        </a:rPr>
                        <a:t>Sa cogliere e stabilire relazioni anche in problematiche complesse. Esprime valutazioni personali. Mostra capacità di strutturare l’argomento cogliendo le relazioni. Usa in modo appropriato il linguaggio.</a:t>
                      </a:r>
                      <a:endParaRPr lang="it-IT" sz="1400" dirty="0">
                        <a:effectLst/>
                        <a:latin typeface="Garamond" panose="02020404030301010803" pitchFamily="18" charset="0"/>
                        <a:ea typeface="Calibri" panose="020F0502020204030204" pitchFamily="34" charset="0"/>
                        <a:cs typeface="Times New Roman" panose="02020603050405020304" pitchFamily="18" charset="0"/>
                      </a:endParaRPr>
                    </a:p>
                  </a:txBody>
                  <a:tcPr marL="54342" marR="543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95"/>
                        </a:spcBef>
                        <a:spcAft>
                          <a:spcPts val="0"/>
                        </a:spcAft>
                      </a:pPr>
                      <a:r>
                        <a:rPr lang="it-IT" sz="1400">
                          <a:solidFill>
                            <a:srgbClr val="000000"/>
                          </a:solidFill>
                          <a:effectLst/>
                          <a:latin typeface="Garamond" panose="02020404030301010803" pitchFamily="18" charset="0"/>
                          <a:ea typeface="Times New Roman" panose="02020603050405020304" pitchFamily="18" charset="0"/>
                          <a:cs typeface="Comic Sans MS" panose="030F0702030302020204" pitchFamily="66" charset="0"/>
                        </a:rPr>
                        <a:t>Esegue compiti complessi. Applica con precisione contenuti e procedure in qualsiasi nuovo contesto. Utilizza in modo appropriato gli strumenti di lavoro.</a:t>
                      </a:r>
                      <a:endParaRPr lang="it-IT" sz="1400">
                        <a:effectLst/>
                        <a:latin typeface="Garamond" panose="02020404030301010803" pitchFamily="18" charset="0"/>
                        <a:ea typeface="Calibri" panose="020F0502020204030204" pitchFamily="34" charset="0"/>
                        <a:cs typeface="Times New Roman" panose="02020603050405020304" pitchFamily="18" charset="0"/>
                      </a:endParaRPr>
                    </a:p>
                  </a:txBody>
                  <a:tcPr marL="54342" marR="543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57644">
                <a:tc>
                  <a:txBody>
                    <a:bodyPr/>
                    <a:lstStyle/>
                    <a:p>
                      <a:pPr algn="ctr">
                        <a:lnSpc>
                          <a:spcPct val="150000"/>
                        </a:lnSpc>
                        <a:spcBef>
                          <a:spcPts val="95"/>
                        </a:spcBef>
                        <a:spcAft>
                          <a:spcPts val="0"/>
                        </a:spcAft>
                      </a:pPr>
                      <a:r>
                        <a:rPr lang="it-IT" sz="1400" b="1">
                          <a:solidFill>
                            <a:srgbClr val="000000"/>
                          </a:solidFill>
                          <a:effectLst/>
                          <a:latin typeface="Garamond" panose="02020404030301010803" pitchFamily="18" charset="0"/>
                          <a:ea typeface="Times New Roman" panose="02020603050405020304" pitchFamily="18" charset="0"/>
                          <a:cs typeface="Comic Sans MS" panose="030F0702030302020204" pitchFamily="66" charset="0"/>
                        </a:rPr>
                        <a:t>8/9</a:t>
                      </a:r>
                      <a:endParaRPr lang="it-IT" sz="1400">
                        <a:effectLst/>
                        <a:latin typeface="Garamond" panose="02020404030301010803" pitchFamily="18" charset="0"/>
                        <a:ea typeface="Calibri" panose="020F0502020204030204" pitchFamily="34" charset="0"/>
                        <a:cs typeface="Times New Roman" panose="02020603050405020304" pitchFamily="18" charset="0"/>
                      </a:endParaRPr>
                    </a:p>
                  </a:txBody>
                  <a:tcPr marL="54342" marR="543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95"/>
                        </a:spcBef>
                        <a:spcAft>
                          <a:spcPts val="0"/>
                        </a:spcAft>
                      </a:pPr>
                      <a:r>
                        <a:rPr lang="it-IT" sz="1400" dirty="0">
                          <a:solidFill>
                            <a:srgbClr val="000000"/>
                          </a:solidFill>
                          <a:effectLst/>
                          <a:latin typeface="Garamond" panose="02020404030301010803" pitchFamily="18" charset="0"/>
                          <a:ea typeface="Times New Roman" panose="02020603050405020304" pitchFamily="18" charset="0"/>
                          <a:cs typeface="Comic Sans MS" panose="030F0702030302020204" pitchFamily="66" charset="0"/>
                        </a:rPr>
                        <a:t>Conoscenze complete, precise e approfondite.</a:t>
                      </a:r>
                      <a:endParaRPr lang="it-IT" sz="1400" dirty="0">
                        <a:effectLst/>
                        <a:latin typeface="Garamond" panose="02020404030301010803" pitchFamily="18" charset="0"/>
                        <a:ea typeface="Calibri" panose="020F0502020204030204" pitchFamily="34" charset="0"/>
                        <a:cs typeface="Times New Roman" panose="02020603050405020304" pitchFamily="18" charset="0"/>
                      </a:endParaRPr>
                    </a:p>
                  </a:txBody>
                  <a:tcPr marL="54342" marR="543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95"/>
                        </a:spcBef>
                        <a:spcAft>
                          <a:spcPts val="0"/>
                        </a:spcAft>
                      </a:pPr>
                      <a:r>
                        <a:rPr lang="it-IT" sz="1400" dirty="0">
                          <a:solidFill>
                            <a:srgbClr val="000000"/>
                          </a:solidFill>
                          <a:effectLst/>
                          <a:latin typeface="Garamond" panose="02020404030301010803" pitchFamily="18" charset="0"/>
                          <a:ea typeface="Times New Roman" panose="02020603050405020304" pitchFamily="18" charset="0"/>
                          <a:cs typeface="Comic Sans MS" panose="030F0702030302020204" pitchFamily="66" charset="0"/>
                        </a:rPr>
                        <a:t>Sa cogliere e stabilire relazioni nelle varie problematiche. Effettua analisi e sintesi complete, coerenti e approfondite. Usa in modo appropriato il linguaggio.</a:t>
                      </a:r>
                      <a:endParaRPr lang="it-IT" sz="1400" dirty="0">
                        <a:effectLst/>
                        <a:latin typeface="Garamond" panose="02020404030301010803" pitchFamily="18" charset="0"/>
                        <a:ea typeface="Calibri" panose="020F0502020204030204" pitchFamily="34" charset="0"/>
                        <a:cs typeface="Times New Roman" panose="02020603050405020304" pitchFamily="18" charset="0"/>
                      </a:endParaRPr>
                    </a:p>
                  </a:txBody>
                  <a:tcPr marL="54342" marR="543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95"/>
                        </a:spcBef>
                        <a:spcAft>
                          <a:spcPts val="0"/>
                        </a:spcAft>
                      </a:pPr>
                      <a:r>
                        <a:rPr lang="it-IT" sz="1400">
                          <a:solidFill>
                            <a:srgbClr val="000000"/>
                          </a:solidFill>
                          <a:effectLst/>
                          <a:latin typeface="Garamond" panose="02020404030301010803" pitchFamily="18" charset="0"/>
                          <a:ea typeface="Times New Roman" panose="02020603050405020304" pitchFamily="18" charset="0"/>
                          <a:cs typeface="Comic Sans MS" panose="030F0702030302020204" pitchFamily="66" charset="0"/>
                        </a:rPr>
                        <a:t>Esegue compiti complessi. Applica i contenuti in contesti non usuali. Utilizza correttamente gli strumenti di lavoro.</a:t>
                      </a:r>
                      <a:endParaRPr lang="it-IT" sz="1400">
                        <a:effectLst/>
                        <a:latin typeface="Garamond" panose="02020404030301010803" pitchFamily="18" charset="0"/>
                        <a:ea typeface="Calibri" panose="020F0502020204030204" pitchFamily="34" charset="0"/>
                        <a:cs typeface="Times New Roman" panose="02020603050405020304" pitchFamily="18" charset="0"/>
                      </a:endParaRPr>
                    </a:p>
                  </a:txBody>
                  <a:tcPr marL="54342" marR="543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57644">
                <a:tc>
                  <a:txBody>
                    <a:bodyPr/>
                    <a:lstStyle/>
                    <a:p>
                      <a:pPr algn="ctr">
                        <a:lnSpc>
                          <a:spcPct val="150000"/>
                        </a:lnSpc>
                        <a:spcBef>
                          <a:spcPts val="95"/>
                        </a:spcBef>
                        <a:spcAft>
                          <a:spcPts val="0"/>
                        </a:spcAft>
                      </a:pPr>
                      <a:r>
                        <a:rPr lang="it-IT" sz="1400" b="1">
                          <a:solidFill>
                            <a:srgbClr val="000000"/>
                          </a:solidFill>
                          <a:effectLst/>
                          <a:latin typeface="Garamond" panose="02020404030301010803" pitchFamily="18" charset="0"/>
                          <a:ea typeface="Times New Roman" panose="02020603050405020304" pitchFamily="18" charset="0"/>
                          <a:cs typeface="Comic Sans MS" panose="030F0702030302020204" pitchFamily="66" charset="0"/>
                        </a:rPr>
                        <a:t>7</a:t>
                      </a:r>
                      <a:endParaRPr lang="it-IT" sz="1400">
                        <a:effectLst/>
                        <a:latin typeface="Garamond" panose="02020404030301010803" pitchFamily="18" charset="0"/>
                        <a:ea typeface="Calibri" panose="020F0502020204030204" pitchFamily="34" charset="0"/>
                        <a:cs typeface="Times New Roman" panose="02020603050405020304" pitchFamily="18" charset="0"/>
                      </a:endParaRPr>
                    </a:p>
                  </a:txBody>
                  <a:tcPr marL="54342" marR="543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95"/>
                        </a:spcBef>
                        <a:spcAft>
                          <a:spcPts val="0"/>
                        </a:spcAft>
                      </a:pPr>
                      <a:r>
                        <a:rPr lang="it-IT" sz="1400">
                          <a:solidFill>
                            <a:srgbClr val="000000"/>
                          </a:solidFill>
                          <a:effectLst/>
                          <a:latin typeface="Garamond" panose="02020404030301010803" pitchFamily="18" charset="0"/>
                          <a:ea typeface="Times New Roman" panose="02020603050405020304" pitchFamily="18" charset="0"/>
                          <a:cs typeface="Comic Sans MS" panose="030F0702030302020204" pitchFamily="66" charset="0"/>
                        </a:rPr>
                        <a:t>Conoscenze buone.</a:t>
                      </a:r>
                      <a:endParaRPr lang="it-IT" sz="1400">
                        <a:effectLst/>
                        <a:latin typeface="Garamond" panose="02020404030301010803" pitchFamily="18" charset="0"/>
                        <a:ea typeface="Calibri" panose="020F0502020204030204" pitchFamily="34" charset="0"/>
                        <a:cs typeface="Times New Roman" panose="02020603050405020304" pitchFamily="18" charset="0"/>
                      </a:endParaRPr>
                    </a:p>
                  </a:txBody>
                  <a:tcPr marL="54342" marR="543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95"/>
                        </a:spcBef>
                        <a:spcAft>
                          <a:spcPts val="0"/>
                        </a:spcAft>
                      </a:pPr>
                      <a:r>
                        <a:rPr lang="it-IT" sz="1400" dirty="0">
                          <a:solidFill>
                            <a:srgbClr val="000000"/>
                          </a:solidFill>
                          <a:effectLst/>
                          <a:latin typeface="Garamond" panose="02020404030301010803" pitchFamily="18" charset="0"/>
                          <a:ea typeface="Times New Roman" panose="02020603050405020304" pitchFamily="18" charset="0"/>
                          <a:cs typeface="Comic Sans MS" panose="030F0702030302020204" pitchFamily="66" charset="0"/>
                        </a:rPr>
                        <a:t>Sa cogliere e stabilire relazioni in problematiche semplici ed effettua analisi con una certa coerenza. Usa in maniera adeguata il linguaggio.</a:t>
                      </a:r>
                      <a:endParaRPr lang="it-IT" sz="1400" dirty="0">
                        <a:effectLst/>
                        <a:latin typeface="Garamond" panose="02020404030301010803" pitchFamily="18" charset="0"/>
                        <a:ea typeface="Calibri" panose="020F0502020204030204" pitchFamily="34" charset="0"/>
                        <a:cs typeface="Times New Roman" panose="02020603050405020304" pitchFamily="18" charset="0"/>
                      </a:endParaRPr>
                    </a:p>
                  </a:txBody>
                  <a:tcPr marL="54342" marR="543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95"/>
                        </a:spcBef>
                        <a:spcAft>
                          <a:spcPts val="0"/>
                        </a:spcAft>
                      </a:pPr>
                      <a:r>
                        <a:rPr lang="it-IT" sz="1400">
                          <a:solidFill>
                            <a:srgbClr val="000000"/>
                          </a:solidFill>
                          <a:effectLst/>
                          <a:latin typeface="Garamond" panose="02020404030301010803" pitchFamily="18" charset="0"/>
                          <a:ea typeface="Times New Roman" panose="02020603050405020304" pitchFamily="18" charset="0"/>
                          <a:cs typeface="Comic Sans MS" panose="030F0702030302020204" pitchFamily="66" charset="0"/>
                        </a:rPr>
                        <a:t>Esegue compiti di una certa complessità applicando con coerenza le giuste procedure.</a:t>
                      </a:r>
                      <a:endParaRPr lang="it-IT" sz="1400">
                        <a:effectLst/>
                        <a:latin typeface="Garamond" panose="02020404030301010803" pitchFamily="18" charset="0"/>
                        <a:ea typeface="Calibri" panose="020F0502020204030204" pitchFamily="34" charset="0"/>
                        <a:cs typeface="Times New Roman" panose="02020603050405020304" pitchFamily="18" charset="0"/>
                      </a:endParaRPr>
                    </a:p>
                  </a:txBody>
                  <a:tcPr marL="54342" marR="543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6071">
                <a:tc>
                  <a:txBody>
                    <a:bodyPr/>
                    <a:lstStyle/>
                    <a:p>
                      <a:pPr algn="ctr">
                        <a:lnSpc>
                          <a:spcPct val="150000"/>
                        </a:lnSpc>
                        <a:spcBef>
                          <a:spcPts val="95"/>
                        </a:spcBef>
                        <a:spcAft>
                          <a:spcPts val="0"/>
                        </a:spcAft>
                      </a:pPr>
                      <a:r>
                        <a:rPr lang="it-IT" sz="1400" b="1">
                          <a:solidFill>
                            <a:srgbClr val="000000"/>
                          </a:solidFill>
                          <a:effectLst/>
                          <a:latin typeface="Garamond" panose="02020404030301010803" pitchFamily="18" charset="0"/>
                          <a:ea typeface="Times New Roman" panose="02020603050405020304" pitchFamily="18" charset="0"/>
                          <a:cs typeface="Comic Sans MS" panose="030F0702030302020204" pitchFamily="66" charset="0"/>
                        </a:rPr>
                        <a:t>6</a:t>
                      </a:r>
                      <a:endParaRPr lang="it-IT" sz="1400">
                        <a:effectLst/>
                        <a:latin typeface="Garamond" panose="02020404030301010803" pitchFamily="18" charset="0"/>
                        <a:ea typeface="Calibri" panose="020F0502020204030204" pitchFamily="34" charset="0"/>
                        <a:cs typeface="Times New Roman" panose="02020603050405020304" pitchFamily="18" charset="0"/>
                      </a:endParaRPr>
                    </a:p>
                  </a:txBody>
                  <a:tcPr marL="54342" marR="543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95"/>
                        </a:spcBef>
                        <a:spcAft>
                          <a:spcPts val="0"/>
                        </a:spcAft>
                      </a:pPr>
                      <a:r>
                        <a:rPr lang="it-IT" sz="1400">
                          <a:solidFill>
                            <a:srgbClr val="000000"/>
                          </a:solidFill>
                          <a:effectLst/>
                          <a:latin typeface="Garamond" panose="02020404030301010803" pitchFamily="18" charset="0"/>
                          <a:ea typeface="Times New Roman" panose="02020603050405020304" pitchFamily="18" charset="0"/>
                          <a:cs typeface="Comic Sans MS" panose="030F0702030302020204" pitchFamily="66" charset="0"/>
                        </a:rPr>
                        <a:t> Conoscenze degli elementi essenziali e basilari. Padronanza di informazioni elementari.</a:t>
                      </a:r>
                      <a:endParaRPr lang="it-IT" sz="1400">
                        <a:effectLst/>
                        <a:latin typeface="Garamond" panose="02020404030301010803" pitchFamily="18" charset="0"/>
                        <a:ea typeface="Calibri" panose="020F0502020204030204" pitchFamily="34" charset="0"/>
                        <a:cs typeface="Times New Roman" panose="02020603050405020304" pitchFamily="18" charset="0"/>
                      </a:endParaRPr>
                    </a:p>
                  </a:txBody>
                  <a:tcPr marL="54342" marR="543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95"/>
                        </a:spcBef>
                        <a:spcAft>
                          <a:spcPts val="0"/>
                        </a:spcAft>
                      </a:pPr>
                      <a:r>
                        <a:rPr lang="it-IT" sz="1400" dirty="0">
                          <a:solidFill>
                            <a:srgbClr val="000000"/>
                          </a:solidFill>
                          <a:effectLst/>
                          <a:latin typeface="Garamond" panose="02020404030301010803" pitchFamily="18" charset="0"/>
                          <a:ea typeface="Times New Roman" panose="02020603050405020304" pitchFamily="18" charset="0"/>
                          <a:cs typeface="Comic Sans MS" panose="030F0702030302020204" pitchFamily="66" charset="0"/>
                        </a:rPr>
                        <a:t>Guidato opportunamente riesce ad organizzare le conoscenze. Usa in maniera approssimata il linguaggio.</a:t>
                      </a:r>
                      <a:endParaRPr lang="it-IT" sz="1400" dirty="0">
                        <a:effectLst/>
                        <a:latin typeface="Garamond" panose="02020404030301010803" pitchFamily="18" charset="0"/>
                        <a:ea typeface="Calibri" panose="020F0502020204030204" pitchFamily="34" charset="0"/>
                        <a:cs typeface="Times New Roman" panose="02020603050405020304" pitchFamily="18" charset="0"/>
                      </a:endParaRPr>
                    </a:p>
                  </a:txBody>
                  <a:tcPr marL="54342" marR="543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95"/>
                        </a:spcBef>
                        <a:spcAft>
                          <a:spcPts val="0"/>
                        </a:spcAft>
                      </a:pPr>
                      <a:r>
                        <a:rPr lang="it-IT" sz="1400" dirty="0">
                          <a:solidFill>
                            <a:srgbClr val="000000"/>
                          </a:solidFill>
                          <a:effectLst/>
                          <a:latin typeface="Garamond" panose="02020404030301010803" pitchFamily="18" charset="0"/>
                          <a:ea typeface="Times New Roman" panose="02020603050405020304" pitchFamily="18" charset="0"/>
                          <a:cs typeface="Comic Sans MS" panose="030F0702030302020204" pitchFamily="66" charset="0"/>
                        </a:rPr>
                        <a:t>Esegue semplici compiti applicando le conoscenze acquisite negli usuali contesti.</a:t>
                      </a:r>
                      <a:endParaRPr lang="it-IT" sz="1400" dirty="0">
                        <a:effectLst/>
                        <a:latin typeface="Garamond" panose="02020404030301010803" pitchFamily="18" charset="0"/>
                        <a:ea typeface="Calibri" panose="020F0502020204030204" pitchFamily="34" charset="0"/>
                        <a:cs typeface="Times New Roman" panose="02020603050405020304" pitchFamily="18" charset="0"/>
                      </a:endParaRPr>
                    </a:p>
                  </a:txBody>
                  <a:tcPr marL="54342" marR="543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69217">
                <a:tc>
                  <a:txBody>
                    <a:bodyPr/>
                    <a:lstStyle/>
                    <a:p>
                      <a:pPr algn="ctr">
                        <a:lnSpc>
                          <a:spcPct val="150000"/>
                        </a:lnSpc>
                        <a:spcBef>
                          <a:spcPts val="95"/>
                        </a:spcBef>
                        <a:spcAft>
                          <a:spcPts val="0"/>
                        </a:spcAft>
                      </a:pPr>
                      <a:r>
                        <a:rPr lang="it-IT" sz="1400" b="1">
                          <a:solidFill>
                            <a:srgbClr val="000000"/>
                          </a:solidFill>
                          <a:effectLst/>
                          <a:latin typeface="Garamond" panose="02020404030301010803" pitchFamily="18" charset="0"/>
                          <a:ea typeface="Times New Roman" panose="02020603050405020304" pitchFamily="18" charset="0"/>
                          <a:cs typeface="Comic Sans MS" panose="030F0702030302020204" pitchFamily="66" charset="0"/>
                        </a:rPr>
                        <a:t>5</a:t>
                      </a:r>
                      <a:endParaRPr lang="it-IT" sz="1400">
                        <a:effectLst/>
                        <a:latin typeface="Garamond" panose="02020404030301010803" pitchFamily="18" charset="0"/>
                        <a:ea typeface="Calibri" panose="020F0502020204030204" pitchFamily="34" charset="0"/>
                        <a:cs typeface="Times New Roman" panose="02020603050405020304" pitchFamily="18" charset="0"/>
                      </a:endParaRPr>
                    </a:p>
                  </a:txBody>
                  <a:tcPr marL="54342" marR="543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95"/>
                        </a:spcBef>
                        <a:spcAft>
                          <a:spcPts val="0"/>
                        </a:spcAft>
                      </a:pPr>
                      <a:r>
                        <a:rPr lang="it-IT" sz="1400">
                          <a:solidFill>
                            <a:srgbClr val="000000"/>
                          </a:solidFill>
                          <a:effectLst/>
                          <a:latin typeface="Garamond" panose="02020404030301010803" pitchFamily="18" charset="0"/>
                          <a:ea typeface="Times New Roman" panose="02020603050405020304" pitchFamily="18" charset="0"/>
                          <a:cs typeface="Comic Sans MS" panose="030F0702030302020204" pitchFamily="66" charset="0"/>
                        </a:rPr>
                        <a:t> Conoscenze lacunose, frammentarie, incomplete e superficiali</a:t>
                      </a:r>
                      <a:endParaRPr lang="it-IT" sz="1400">
                        <a:effectLst/>
                        <a:latin typeface="Garamond" panose="02020404030301010803" pitchFamily="18" charset="0"/>
                        <a:ea typeface="Calibri" panose="020F0502020204030204" pitchFamily="34" charset="0"/>
                        <a:cs typeface="Times New Roman" panose="02020603050405020304" pitchFamily="18" charset="0"/>
                      </a:endParaRPr>
                    </a:p>
                  </a:txBody>
                  <a:tcPr marL="54342" marR="543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95"/>
                        </a:spcBef>
                        <a:spcAft>
                          <a:spcPts val="0"/>
                        </a:spcAft>
                      </a:pPr>
                      <a:r>
                        <a:rPr lang="it-IT" sz="1400">
                          <a:solidFill>
                            <a:srgbClr val="000000"/>
                          </a:solidFill>
                          <a:effectLst/>
                          <a:latin typeface="Garamond" panose="02020404030301010803" pitchFamily="18" charset="0"/>
                          <a:ea typeface="Times New Roman" panose="02020603050405020304" pitchFamily="18" charset="0"/>
                          <a:cs typeface="Comic Sans MS" panose="030F0702030302020204" pitchFamily="66" charset="0"/>
                        </a:rPr>
                        <a:t>Solo se opportunamente guidato riesce ad organizzare le conoscenze in suo possesso. Usa in maniera imprecisa il linguaggio</a:t>
                      </a:r>
                      <a:endParaRPr lang="it-IT" sz="1400">
                        <a:effectLst/>
                        <a:latin typeface="Garamond" panose="02020404030301010803" pitchFamily="18" charset="0"/>
                        <a:ea typeface="Calibri" panose="020F0502020204030204" pitchFamily="34" charset="0"/>
                        <a:cs typeface="Times New Roman" panose="02020603050405020304" pitchFamily="18" charset="0"/>
                      </a:endParaRPr>
                    </a:p>
                  </a:txBody>
                  <a:tcPr marL="54342" marR="543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95"/>
                        </a:spcBef>
                        <a:spcAft>
                          <a:spcPts val="0"/>
                        </a:spcAft>
                      </a:pPr>
                      <a:r>
                        <a:rPr lang="it-IT" sz="1400" dirty="0">
                          <a:solidFill>
                            <a:srgbClr val="000000"/>
                          </a:solidFill>
                          <a:effectLst/>
                          <a:latin typeface="Garamond" panose="02020404030301010803" pitchFamily="18" charset="0"/>
                          <a:ea typeface="Times New Roman" panose="02020603050405020304" pitchFamily="18" charset="0"/>
                          <a:cs typeface="Comic Sans MS" panose="030F0702030302020204" pitchFamily="66" charset="0"/>
                        </a:rPr>
                        <a:t>Esegue semplici compiti ma commette errori. Ha difficoltà ad applicare le conoscenze minime acquisite.</a:t>
                      </a:r>
                      <a:endParaRPr lang="it-IT" sz="1400" dirty="0">
                        <a:effectLst/>
                        <a:latin typeface="Garamond" panose="02020404030301010803" pitchFamily="18" charset="0"/>
                        <a:ea typeface="Calibri" panose="020F0502020204030204" pitchFamily="34" charset="0"/>
                        <a:cs typeface="Times New Roman" panose="02020603050405020304" pitchFamily="18" charset="0"/>
                      </a:endParaRPr>
                    </a:p>
                  </a:txBody>
                  <a:tcPr marL="54342" marR="543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 name="Avanti o successivo 2">
            <a:hlinkClick r:id="" action="ppaction://hlinkshowjump?jump=nextslide" highlightClick="1"/>
          </p:cNvPr>
          <p:cNvSpPr/>
          <p:nvPr/>
        </p:nvSpPr>
        <p:spPr>
          <a:xfrm rot="5400000">
            <a:off x="8617246" y="6410518"/>
            <a:ext cx="300472" cy="349624"/>
          </a:xfrm>
          <a:prstGeom prst="actionButtonForwardNext">
            <a:avLst/>
          </a:prstGeom>
          <a:gradFill rotWithShape="1">
            <a:gsLst>
              <a:gs pos="0">
                <a:srgbClr val="5B9BD5">
                  <a:satMod val="103000"/>
                  <a:lumMod val="102000"/>
                  <a:tint val="94000"/>
                </a:srgbClr>
              </a:gs>
              <a:gs pos="50000">
                <a:srgbClr val="5B9BD5">
                  <a:satMod val="110000"/>
                  <a:lumMod val="100000"/>
                  <a:shade val="100000"/>
                </a:srgbClr>
              </a:gs>
              <a:gs pos="100000">
                <a:srgbClr val="5B9BD5">
                  <a:lumMod val="99000"/>
                  <a:satMod val="120000"/>
                  <a:shade val="78000"/>
                </a:srgbClr>
              </a:gs>
            </a:gsLst>
            <a:lin ang="5400000" scaled="0"/>
          </a:gradFill>
          <a:ln>
            <a:noFill/>
          </a:ln>
          <a:effectLst>
            <a:outerShdw blurRad="57150" dist="19050" dir="5400000" algn="ctr" rotWithShape="0">
              <a:srgbClr val="000000">
                <a:alpha val="63000"/>
              </a:srgb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t-IT" sz="1800" b="0" i="0" u="none" strike="noStrike" kern="0" cap="none" spc="0" normalizeH="0" baseline="0" noProof="0" smtClean="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768681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ext uri="{D42A27DB-BD31-4B8C-83A1-F6EECF244321}">
                <p14:modId xmlns:p14="http://schemas.microsoft.com/office/powerpoint/2010/main" val="1640502234"/>
              </p:ext>
            </p:extLst>
          </p:nvPr>
        </p:nvGraphicFramePr>
        <p:xfrm>
          <a:off x="391134" y="182854"/>
          <a:ext cx="8417859" cy="6593720"/>
        </p:xfrm>
        <a:graphic>
          <a:graphicData uri="http://schemas.openxmlformats.org/drawingml/2006/table">
            <a:tbl>
              <a:tblPr/>
              <a:tblGrid>
                <a:gridCol w="1181217"/>
                <a:gridCol w="7236642"/>
              </a:tblGrid>
              <a:tr h="187258">
                <a:tc gridSpan="2">
                  <a:txBody>
                    <a:bodyPr/>
                    <a:lstStyle/>
                    <a:p>
                      <a:pPr marR="339090" algn="ctr">
                        <a:lnSpc>
                          <a:spcPct val="115000"/>
                        </a:lnSpc>
                        <a:spcAft>
                          <a:spcPts val="0"/>
                        </a:spcAft>
                      </a:pPr>
                      <a:r>
                        <a:rPr lang="it-IT" sz="1100" dirty="0" smtClean="0">
                          <a:effectLst/>
                          <a:latin typeface="Garamond" panose="02020404030301010803" pitchFamily="18" charset="0"/>
                          <a:ea typeface="Calibri" panose="020F0502020204030204" pitchFamily="34" charset="0"/>
                          <a:cs typeface="Times New Roman" panose="02020603050405020304" pitchFamily="18" charset="0"/>
                        </a:rPr>
                        <a:t>TABELLA DI VALUTAZIONE DEL COMPORTAMENTO</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pPr marL="342900" lvl="0" indent="-342900">
                        <a:lnSpc>
                          <a:spcPct val="115000"/>
                        </a:lnSpc>
                        <a:spcBef>
                          <a:spcPts val="25"/>
                        </a:spcBef>
                        <a:spcAft>
                          <a:spcPts val="0"/>
                        </a:spcAft>
                        <a:buFont typeface="Symbol" panose="05050102010706020507" pitchFamily="18" charset="2"/>
                        <a:buChar char=""/>
                      </a:pP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1183341">
                <a:tc>
                  <a:txBody>
                    <a:bodyPr/>
                    <a:lstStyle/>
                    <a:p>
                      <a:pPr>
                        <a:lnSpc>
                          <a:spcPct val="115000"/>
                        </a:lnSpc>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algn="ctr">
                        <a:lnSpc>
                          <a:spcPct val="115000"/>
                        </a:lnSpc>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10</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algn="ctr">
                        <a:lnSpc>
                          <a:spcPct val="115000"/>
                        </a:lnSpc>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marR="339090" algn="ctr">
                        <a:lnSpc>
                          <a:spcPct val="115000"/>
                        </a:lnSpc>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342900" lvl="0" indent="-342900">
                        <a:lnSpc>
                          <a:spcPct val="115000"/>
                        </a:lnSpc>
                        <a:spcBef>
                          <a:spcPts val="25"/>
                        </a:spcBef>
                        <a:spcAft>
                          <a:spcPts val="0"/>
                        </a:spcAft>
                        <a:buFont typeface="Symbol" panose="05050102010706020507" pitchFamily="18" charset="2"/>
                        <a:buChar char=""/>
                      </a:pPr>
                      <a:r>
                        <a:rPr lang="it-IT" sz="1100" dirty="0">
                          <a:effectLst/>
                          <a:latin typeface="Garamond" panose="02020404030301010803" pitchFamily="18" charset="0"/>
                          <a:ea typeface="Times New Roman" panose="02020603050405020304" pitchFamily="18" charset="0"/>
                          <a:cs typeface="Arial" panose="020B0604020202020204" pitchFamily="34" charset="0"/>
                        </a:rPr>
                        <a:t>Scrupoloso rispetto del regolamento d’Istituto</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marL="342900" lvl="0" indent="-342900">
                        <a:lnSpc>
                          <a:spcPct val="115000"/>
                        </a:lnSpc>
                        <a:spcBef>
                          <a:spcPts val="25"/>
                        </a:spcBef>
                        <a:spcAft>
                          <a:spcPts val="0"/>
                        </a:spcAft>
                        <a:buFont typeface="Symbol" panose="05050102010706020507" pitchFamily="18" charset="2"/>
                        <a:buChar char=""/>
                      </a:pPr>
                      <a:r>
                        <a:rPr lang="it-IT" sz="1100" dirty="0">
                          <a:effectLst/>
                          <a:latin typeface="Garamond" panose="02020404030301010803" pitchFamily="18" charset="0"/>
                          <a:ea typeface="Times New Roman" panose="02020603050405020304" pitchFamily="18" charset="0"/>
                          <a:cs typeface="Arial" panose="020B0604020202020204" pitchFamily="34" charset="0"/>
                        </a:rPr>
                        <a:t>Comportamento maturo per responsabilità e collaborazione</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marL="342900" lvl="0" indent="-342900">
                        <a:lnSpc>
                          <a:spcPct val="115000"/>
                        </a:lnSpc>
                        <a:spcBef>
                          <a:spcPts val="25"/>
                        </a:spcBef>
                        <a:spcAft>
                          <a:spcPts val="0"/>
                        </a:spcAft>
                        <a:buFont typeface="Symbol" panose="05050102010706020507" pitchFamily="18" charset="2"/>
                        <a:buChar char=""/>
                      </a:pPr>
                      <a:r>
                        <a:rPr lang="it-IT" sz="1100" dirty="0">
                          <a:effectLst/>
                          <a:latin typeface="Garamond" panose="02020404030301010803" pitchFamily="18" charset="0"/>
                          <a:ea typeface="Times New Roman" panose="02020603050405020304" pitchFamily="18" charset="0"/>
                          <a:cs typeface="Arial" panose="020B0604020202020204" pitchFamily="34" charset="0"/>
                        </a:rPr>
                        <a:t>Assidua frequenza alle lezioni</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marL="342900" lvl="0" indent="-342900">
                        <a:lnSpc>
                          <a:spcPct val="115000"/>
                        </a:lnSpc>
                        <a:spcBef>
                          <a:spcPts val="25"/>
                        </a:spcBef>
                        <a:spcAft>
                          <a:spcPts val="0"/>
                        </a:spcAft>
                        <a:buFont typeface="Symbol" panose="05050102010706020507" pitchFamily="18" charset="2"/>
                        <a:buChar char=""/>
                      </a:pPr>
                      <a:r>
                        <a:rPr lang="it-IT" sz="1100" dirty="0">
                          <a:effectLst/>
                          <a:latin typeface="Garamond" panose="02020404030301010803" pitchFamily="18" charset="0"/>
                          <a:ea typeface="Times New Roman" panose="02020603050405020304" pitchFamily="18" charset="0"/>
                          <a:cs typeface="Arial" panose="020B0604020202020204" pitchFamily="34" charset="0"/>
                        </a:rPr>
                        <a:t>Vivo interesse e partecipazione attiva e critica alle lezioni</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marL="342900" lvl="0" indent="-342900">
                        <a:lnSpc>
                          <a:spcPct val="115000"/>
                        </a:lnSpc>
                        <a:spcBef>
                          <a:spcPts val="25"/>
                        </a:spcBef>
                        <a:spcAft>
                          <a:spcPts val="0"/>
                        </a:spcAft>
                        <a:buFont typeface="Symbol" panose="05050102010706020507" pitchFamily="18" charset="2"/>
                        <a:buChar char=""/>
                      </a:pPr>
                      <a:r>
                        <a:rPr lang="it-IT" sz="1100" dirty="0">
                          <a:effectLst/>
                          <a:latin typeface="Garamond" panose="02020404030301010803" pitchFamily="18" charset="0"/>
                          <a:ea typeface="Times New Roman" panose="02020603050405020304" pitchFamily="18" charset="0"/>
                          <a:cs typeface="Arial" panose="020B0604020202020204" pitchFamily="34" charset="0"/>
                        </a:rPr>
                        <a:t>Regolare e approfondito svolgimento delle consegne scolastiche</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marL="342900" lvl="0" indent="-342900">
                        <a:lnSpc>
                          <a:spcPct val="115000"/>
                        </a:lnSpc>
                        <a:spcBef>
                          <a:spcPts val="25"/>
                        </a:spcBef>
                        <a:spcAft>
                          <a:spcPts val="0"/>
                        </a:spcAft>
                        <a:buFont typeface="Symbol" panose="05050102010706020507" pitchFamily="18" charset="2"/>
                        <a:buChar char=""/>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Ruolo propositivo e serio all’interno della classe</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1210235">
                <a:tc>
                  <a:txBody>
                    <a:bodyPr/>
                    <a:lstStyle/>
                    <a:p>
                      <a:pPr>
                        <a:lnSpc>
                          <a:spcPct val="115000"/>
                        </a:lnSpc>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a:lnSpc>
                          <a:spcPct val="115000"/>
                        </a:lnSpc>
                        <a:spcBef>
                          <a:spcPts val="70"/>
                        </a:spcBef>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marR="448945" algn="ctr">
                        <a:lnSpc>
                          <a:spcPct val="115000"/>
                        </a:lnSpc>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9</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marR="448945" algn="ctr">
                        <a:lnSpc>
                          <a:spcPct val="115000"/>
                        </a:lnSpc>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342900" lvl="0" indent="-342900">
                        <a:lnSpc>
                          <a:spcPct val="115000"/>
                        </a:lnSpc>
                        <a:spcBef>
                          <a:spcPts val="25"/>
                        </a:spcBef>
                        <a:spcAft>
                          <a:spcPts val="0"/>
                        </a:spcAft>
                        <a:buFont typeface="Symbol" panose="05050102010706020507" pitchFamily="18" charset="2"/>
                        <a:buChar char=""/>
                      </a:pPr>
                      <a:r>
                        <a:rPr lang="it-IT" sz="1100" dirty="0">
                          <a:effectLst/>
                          <a:latin typeface="Garamond" panose="02020404030301010803" pitchFamily="18" charset="0"/>
                          <a:ea typeface="Times New Roman" panose="02020603050405020304" pitchFamily="18" charset="0"/>
                          <a:cs typeface="Arial" panose="020B0604020202020204" pitchFamily="34" charset="0"/>
                        </a:rPr>
                        <a:t>Scrupoloso rispetto del regolamento d’Istituto</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marL="342900" lvl="0" indent="-342900">
                        <a:lnSpc>
                          <a:spcPct val="115000"/>
                        </a:lnSpc>
                        <a:spcBef>
                          <a:spcPts val="25"/>
                        </a:spcBef>
                        <a:spcAft>
                          <a:spcPts val="0"/>
                        </a:spcAft>
                        <a:buFont typeface="Symbol" panose="05050102010706020507" pitchFamily="18" charset="2"/>
                        <a:buChar char=""/>
                      </a:pPr>
                      <a:r>
                        <a:rPr lang="it-IT" sz="1100" dirty="0">
                          <a:effectLst/>
                          <a:latin typeface="Garamond" panose="02020404030301010803" pitchFamily="18" charset="0"/>
                          <a:ea typeface="Times New Roman" panose="02020603050405020304" pitchFamily="18" charset="0"/>
                          <a:cs typeface="Arial" panose="020B0604020202020204" pitchFamily="34" charset="0"/>
                        </a:rPr>
                        <a:t>Comportamento irreprensibile per responsabilità e collaborazione</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marL="342900" lvl="0" indent="-342900">
                        <a:lnSpc>
                          <a:spcPct val="115000"/>
                        </a:lnSpc>
                        <a:spcBef>
                          <a:spcPts val="25"/>
                        </a:spcBef>
                        <a:spcAft>
                          <a:spcPts val="0"/>
                        </a:spcAft>
                        <a:buFont typeface="Symbol" panose="05050102010706020507" pitchFamily="18" charset="2"/>
                        <a:buChar char=""/>
                      </a:pPr>
                      <a:r>
                        <a:rPr lang="it-IT" sz="1100" dirty="0">
                          <a:effectLst/>
                          <a:latin typeface="Garamond" panose="02020404030301010803" pitchFamily="18" charset="0"/>
                          <a:ea typeface="Times New Roman" panose="02020603050405020304" pitchFamily="18" charset="0"/>
                          <a:cs typeface="Arial" panose="020B0604020202020204" pitchFamily="34" charset="0"/>
                        </a:rPr>
                        <a:t>Assidua frequenza alle lezioni</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marL="342900" lvl="0" indent="-342900">
                        <a:lnSpc>
                          <a:spcPct val="115000"/>
                        </a:lnSpc>
                        <a:spcBef>
                          <a:spcPts val="25"/>
                        </a:spcBef>
                        <a:spcAft>
                          <a:spcPts val="0"/>
                        </a:spcAft>
                        <a:buFont typeface="Symbol" panose="05050102010706020507" pitchFamily="18" charset="2"/>
                        <a:buChar char=""/>
                      </a:pPr>
                      <a:r>
                        <a:rPr lang="it-IT" sz="1100" dirty="0">
                          <a:effectLst/>
                          <a:latin typeface="Garamond" panose="02020404030301010803" pitchFamily="18" charset="0"/>
                          <a:ea typeface="Times New Roman" panose="02020603050405020304" pitchFamily="18" charset="0"/>
                          <a:cs typeface="Arial" panose="020B0604020202020204" pitchFamily="34" charset="0"/>
                        </a:rPr>
                        <a:t>Costante interesse e partecipazione attiva e critica alle lezioni</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it-IT" sz="1100" dirty="0">
                          <a:effectLst/>
                          <a:latin typeface="Garamond" panose="02020404030301010803" pitchFamily="18" charset="0"/>
                          <a:ea typeface="Times New Roman" panose="02020603050405020304" pitchFamily="18" charset="0"/>
                          <a:cs typeface="Arial" panose="020B0604020202020204" pitchFamily="34" charset="0"/>
                        </a:rPr>
                        <a:t>Approfondito svolgimento delle consegne scolastiche</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Ruolo propositivo e collaborativo all’interno della classe</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1223682">
                <a:tc>
                  <a:txBody>
                    <a:bodyPr/>
                    <a:lstStyle/>
                    <a:p>
                      <a:pPr>
                        <a:lnSpc>
                          <a:spcPct val="115000"/>
                        </a:lnSpc>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algn="ctr">
                        <a:lnSpc>
                          <a:spcPct val="115000"/>
                        </a:lnSpc>
                        <a:spcBef>
                          <a:spcPts val="45"/>
                        </a:spcBef>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8</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marR="448945" algn="ctr">
                        <a:lnSpc>
                          <a:spcPct val="115000"/>
                        </a:lnSpc>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342900" marR="95250" lvl="0" indent="-342900">
                        <a:lnSpc>
                          <a:spcPct val="115000"/>
                        </a:lnSpc>
                        <a:spcAft>
                          <a:spcPts val="0"/>
                        </a:spcAft>
                        <a:buFont typeface="Symbol" panose="05050102010706020507" pitchFamily="18" charset="2"/>
                        <a:buChar char=""/>
                      </a:pPr>
                      <a:r>
                        <a:rPr lang="it-IT" sz="1100" dirty="0">
                          <a:effectLst/>
                          <a:latin typeface="Garamond" panose="02020404030301010803" pitchFamily="18" charset="0"/>
                          <a:ea typeface="Times New Roman" panose="02020603050405020304" pitchFamily="18" charset="0"/>
                          <a:cs typeface="Arial" panose="020B0604020202020204" pitchFamily="34" charset="0"/>
                        </a:rPr>
                        <a:t>Rispetto del regolamento d’Istituto</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marL="342900" marR="95250" lvl="0" indent="-342900">
                        <a:lnSpc>
                          <a:spcPct val="115000"/>
                        </a:lnSpc>
                        <a:spcAft>
                          <a:spcPts val="0"/>
                        </a:spcAft>
                        <a:buFont typeface="Symbol" panose="05050102010706020507" pitchFamily="18" charset="2"/>
                        <a:buChar char=""/>
                      </a:pPr>
                      <a:r>
                        <a:rPr lang="it-IT" sz="1100" dirty="0">
                          <a:effectLst/>
                          <a:latin typeface="Garamond" panose="02020404030301010803" pitchFamily="18" charset="0"/>
                          <a:ea typeface="Times New Roman" panose="02020603050405020304" pitchFamily="18" charset="0"/>
                          <a:cs typeface="Arial" panose="020B0604020202020204" pitchFamily="34" charset="0"/>
                        </a:rPr>
                        <a:t>Comportamento sostanzialmente corretto</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marL="342900" lvl="0" indent="-342900">
                        <a:lnSpc>
                          <a:spcPct val="115000"/>
                        </a:lnSpc>
                        <a:spcBef>
                          <a:spcPts val="25"/>
                        </a:spcBef>
                        <a:spcAft>
                          <a:spcPts val="0"/>
                        </a:spcAft>
                        <a:buFont typeface="Symbol" panose="05050102010706020507" pitchFamily="18" charset="2"/>
                        <a:buChar char=""/>
                      </a:pPr>
                      <a:r>
                        <a:rPr lang="it-IT" sz="1100" dirty="0">
                          <a:effectLst/>
                          <a:latin typeface="Garamond" panose="02020404030301010803" pitchFamily="18" charset="0"/>
                          <a:ea typeface="Times New Roman" panose="02020603050405020304" pitchFamily="18" charset="0"/>
                          <a:cs typeface="Arial" panose="020B0604020202020204" pitchFamily="34" charset="0"/>
                        </a:rPr>
                        <a:t>Assidua frequenza alle lezioni</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marL="342900" marR="95250" lvl="0" indent="-342900">
                        <a:lnSpc>
                          <a:spcPct val="115000"/>
                        </a:lnSpc>
                        <a:spcAft>
                          <a:spcPts val="0"/>
                        </a:spcAft>
                        <a:buFont typeface="Symbol" panose="05050102010706020507" pitchFamily="18" charset="2"/>
                        <a:buChar char=""/>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Buon interesse e partecipazione alle lezioni</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marL="342900" marR="95250" lvl="0" indent="-342900">
                        <a:lnSpc>
                          <a:spcPct val="115000"/>
                        </a:lnSpc>
                        <a:spcAft>
                          <a:spcPts val="0"/>
                        </a:spcAft>
                        <a:buFont typeface="Symbol" panose="05050102010706020507" pitchFamily="18" charset="2"/>
                        <a:buChar char=""/>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Proficuo svolgimento delle consegne scolastiche</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marL="342900" marR="95250" lvl="0" indent="-342900">
                        <a:lnSpc>
                          <a:spcPct val="115000"/>
                        </a:lnSpc>
                        <a:spcAft>
                          <a:spcPts val="0"/>
                        </a:spcAft>
                        <a:buFont typeface="Symbol" panose="05050102010706020507" pitchFamily="18" charset="2"/>
                        <a:buChar char=""/>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Ruolo collaborativo all’interno della classe</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1196788">
                <a:tc>
                  <a:txBody>
                    <a:bodyPr/>
                    <a:lstStyle/>
                    <a:p>
                      <a:pPr>
                        <a:lnSpc>
                          <a:spcPct val="115000"/>
                        </a:lnSpc>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algn="ctr">
                        <a:lnSpc>
                          <a:spcPct val="115000"/>
                        </a:lnSpc>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7</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algn="ctr">
                        <a:lnSpc>
                          <a:spcPct val="115000"/>
                        </a:lnSpc>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a:lnSpc>
                          <a:spcPct val="115000"/>
                        </a:lnSpc>
                        <a:spcBef>
                          <a:spcPts val="30"/>
                        </a:spcBef>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marR="448945" algn="ctr">
                        <a:lnSpc>
                          <a:spcPct val="115000"/>
                        </a:lnSpc>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342900" marR="95250" lvl="0" indent="-342900">
                        <a:lnSpc>
                          <a:spcPct val="115000"/>
                        </a:lnSpc>
                        <a:spcAft>
                          <a:spcPts val="0"/>
                        </a:spcAft>
                        <a:buFont typeface="Symbol" panose="05050102010706020507" pitchFamily="18" charset="2"/>
                        <a:buChar char=""/>
                      </a:pPr>
                      <a:r>
                        <a:rPr lang="it-IT" sz="1100">
                          <a:effectLst/>
                          <a:latin typeface="Garamond" panose="02020404030301010803" pitchFamily="18" charset="0"/>
                          <a:ea typeface="Times New Roman" panose="02020603050405020304" pitchFamily="18" charset="0"/>
                          <a:cs typeface="Arial" panose="020B0604020202020204" pitchFamily="34" charset="0"/>
                        </a:rPr>
                        <a:t>Rispetto del regolamento d’Istituto</a:t>
                      </a:r>
                      <a:endParaRPr lang="it-IT" sz="1100">
                        <a:effectLst/>
                        <a:latin typeface="Garamond" panose="02020404030301010803" pitchFamily="18" charset="0"/>
                        <a:ea typeface="Calibri" panose="020F0502020204030204" pitchFamily="34" charset="0"/>
                        <a:cs typeface="Times New Roman" panose="02020603050405020304" pitchFamily="18" charset="0"/>
                      </a:endParaRPr>
                    </a:p>
                    <a:p>
                      <a:pPr marL="342900" marR="95250" lvl="0" indent="-342900">
                        <a:lnSpc>
                          <a:spcPct val="115000"/>
                        </a:lnSpc>
                        <a:spcAft>
                          <a:spcPts val="0"/>
                        </a:spcAft>
                        <a:buFont typeface="Symbol" panose="05050102010706020507" pitchFamily="18" charset="2"/>
                        <a:buChar char=""/>
                      </a:pPr>
                      <a:r>
                        <a:rPr lang="it-IT" sz="1100">
                          <a:effectLst/>
                          <a:latin typeface="Garamond" panose="02020404030301010803" pitchFamily="18" charset="0"/>
                          <a:ea typeface="Times New Roman" panose="02020603050405020304" pitchFamily="18" charset="0"/>
                          <a:cs typeface="Arial" panose="020B0604020202020204" pitchFamily="34" charset="0"/>
                        </a:rPr>
                        <a:t>Comportamento sostanzialmente corretto</a:t>
                      </a:r>
                      <a:endParaRPr lang="it-IT" sz="1100">
                        <a:effectLst/>
                        <a:latin typeface="Garamond" panose="02020404030301010803" pitchFamily="18"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it-IT" sz="1100">
                          <a:effectLst/>
                          <a:latin typeface="Garamond" panose="02020404030301010803" pitchFamily="18" charset="0"/>
                          <a:ea typeface="Times New Roman" panose="02020603050405020304" pitchFamily="18" charset="0"/>
                          <a:cs typeface="Times New Roman" panose="02020603050405020304" pitchFamily="18" charset="0"/>
                        </a:rPr>
                        <a:t>Frequenza complessivamente regolare</a:t>
                      </a:r>
                      <a:endParaRPr lang="it-IT" sz="1100">
                        <a:effectLst/>
                        <a:latin typeface="Garamond" panose="02020404030301010803" pitchFamily="18"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it-IT" sz="1100">
                          <a:effectLst/>
                          <a:latin typeface="Garamond" panose="02020404030301010803" pitchFamily="18" charset="0"/>
                          <a:ea typeface="Times New Roman" panose="02020603050405020304" pitchFamily="18" charset="0"/>
                          <a:cs typeface="Times New Roman" panose="02020603050405020304" pitchFamily="18" charset="0"/>
                        </a:rPr>
                        <a:t>Partecipazione moderata alle lezioni</a:t>
                      </a:r>
                      <a:endParaRPr lang="it-IT" sz="1100">
                        <a:effectLst/>
                        <a:latin typeface="Garamond" panose="02020404030301010803" pitchFamily="18"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it-IT" sz="1100">
                          <a:effectLst/>
                          <a:latin typeface="Garamond" panose="02020404030301010803" pitchFamily="18" charset="0"/>
                          <a:ea typeface="Times New Roman" panose="02020603050405020304" pitchFamily="18" charset="0"/>
                          <a:cs typeface="Times New Roman" panose="02020603050405020304" pitchFamily="18" charset="0"/>
                        </a:rPr>
                        <a:t>Complessivamente regolare lo svolgimento delle consegne scolastiche</a:t>
                      </a:r>
                      <a:endParaRPr lang="it-IT" sz="1100">
                        <a:effectLst/>
                        <a:latin typeface="Garamond" panose="02020404030301010803" pitchFamily="18"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it-IT" sz="1100">
                          <a:effectLst/>
                          <a:latin typeface="Garamond" panose="02020404030301010803" pitchFamily="18" charset="0"/>
                          <a:ea typeface="Times New Roman" panose="02020603050405020304" pitchFamily="18" charset="0"/>
                          <a:cs typeface="Times New Roman" panose="02020603050405020304" pitchFamily="18" charset="0"/>
                        </a:rPr>
                        <a:t>Rapporti discretamente collaborativi all’interno della classe</a:t>
                      </a:r>
                      <a:endParaRPr lang="it-IT" sz="1100">
                        <a:effectLst/>
                        <a:latin typeface="Garamond" panose="02020404030301010803" pitchFamily="18" charset="0"/>
                        <a:ea typeface="Calibri" panose="020F0502020204030204" pitchFamily="34" charset="0"/>
                        <a:cs typeface="Times New Roman" panose="02020603050405020304" pitchFamily="18" charset="0"/>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1008530">
                <a:tc>
                  <a:txBody>
                    <a:bodyPr/>
                    <a:lstStyle/>
                    <a:p>
                      <a:pPr>
                        <a:lnSpc>
                          <a:spcPct val="115000"/>
                        </a:lnSpc>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algn="ctr">
                        <a:lnSpc>
                          <a:spcPct val="115000"/>
                        </a:lnSpc>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6</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a:lnSpc>
                          <a:spcPct val="115000"/>
                        </a:lnSpc>
                        <a:spcBef>
                          <a:spcPts val="10"/>
                        </a:spcBef>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marR="448945" algn="ctr">
                        <a:lnSpc>
                          <a:spcPct val="115000"/>
                        </a:lnSpc>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342900" marR="95250" lvl="0" indent="-342900">
                        <a:lnSpc>
                          <a:spcPct val="115000"/>
                        </a:lnSpc>
                        <a:spcAft>
                          <a:spcPts val="0"/>
                        </a:spcAft>
                        <a:buFont typeface="Symbol" panose="05050102010706020507" pitchFamily="18" charset="2"/>
                        <a:buChar char=""/>
                      </a:pPr>
                      <a:r>
                        <a:rPr lang="it-IT" sz="1100" dirty="0">
                          <a:effectLst/>
                          <a:latin typeface="Garamond" panose="02020404030301010803" pitchFamily="18" charset="0"/>
                          <a:ea typeface="Times New Roman" panose="02020603050405020304" pitchFamily="18" charset="0"/>
                          <a:cs typeface="Arial" panose="020B0604020202020204" pitchFamily="34" charset="0"/>
                        </a:rPr>
                        <a:t>Rispetto saltuario del regolamento d’Istituto</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Comportamento non sempre corretto per responsabilità e collaborazione</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Frequenza alle lezioni connotata da assenze e ritardi anche ingiustificati</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Modesto interesse e limitata partecipazione alle lezioni</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Irregolare svolgimento delle consegne </a:t>
                      </a: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scolastiche</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0">
                <a:tc>
                  <a:txBody>
                    <a:bodyPr/>
                    <a:lstStyle/>
                    <a:p>
                      <a:pPr>
                        <a:lnSpc>
                          <a:spcPct val="115000"/>
                        </a:lnSpc>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p>
                      <a:pPr algn="ctr">
                        <a:lnSpc>
                          <a:spcPct val="115000"/>
                        </a:lnSpc>
                        <a:spcAft>
                          <a:spcPts val="0"/>
                        </a:spcAft>
                      </a:pP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5</a:t>
                      </a:r>
                    </a:p>
                    <a:p>
                      <a:pPr algn="ctr">
                        <a:lnSpc>
                          <a:spcPct val="115000"/>
                        </a:lnSpc>
                        <a:spcAft>
                          <a:spcPts val="0"/>
                        </a:spcAft>
                      </a:pP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342900" marR="95250" lvl="0" indent="-342900">
                        <a:lnSpc>
                          <a:spcPct val="115000"/>
                        </a:lnSpc>
                        <a:spcAft>
                          <a:spcPts val="0"/>
                        </a:spcAft>
                        <a:buFont typeface="Symbol" panose="05050102010706020507" pitchFamily="18" charset="2"/>
                        <a:buChar char=""/>
                      </a:pPr>
                      <a:r>
                        <a:rPr lang="it-IT" sz="1100" dirty="0">
                          <a:effectLst/>
                          <a:latin typeface="Garamond" panose="02020404030301010803" pitchFamily="18" charset="0"/>
                          <a:ea typeface="Times New Roman" panose="02020603050405020304" pitchFamily="18" charset="0"/>
                          <a:cs typeface="Arial" panose="020B0604020202020204" pitchFamily="34" charset="0"/>
                        </a:rPr>
                        <a:t>Comportamenti di particolare gravità nei quali si ravvisa un’offesa alla dignità e rispetto della persone umana, per i quali sono previste sanzioni disciplinari. </a:t>
                      </a:r>
                      <a:endParaRPr lang="it-IT" sz="1100" dirty="0">
                        <a:effectLst/>
                        <a:latin typeface="Garamond" panose="02020404030301010803" pitchFamily="18" charset="0"/>
                        <a:ea typeface="Calibri" panose="020F0502020204030204" pitchFamily="34" charset="0"/>
                        <a:cs typeface="Times New Roman" panose="02020603050405020304" pitchFamily="18" charset="0"/>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bl>
          </a:graphicData>
        </a:graphic>
      </p:graphicFrame>
      <p:pic>
        <p:nvPicPr>
          <p:cNvPr id="3" name="Immagine 2">
            <a:hlinkClick r:id="rId2" action="ppaction://hlinksldjump"/>
          </p:cNvPr>
          <p:cNvPicPr>
            <a:picLocks noChangeAspect="1"/>
          </p:cNvPicPr>
          <p:nvPr/>
        </p:nvPicPr>
        <p:blipFill>
          <a:blip r:embed="rId3"/>
          <a:stretch>
            <a:fillRect/>
          </a:stretch>
        </p:blipFill>
        <p:spPr>
          <a:xfrm>
            <a:off x="8101863" y="182854"/>
            <a:ext cx="615782" cy="369469"/>
          </a:xfrm>
          <a:prstGeom prst="rect">
            <a:avLst/>
          </a:prstGeom>
        </p:spPr>
      </p:pic>
    </p:spTree>
    <p:extLst>
      <p:ext uri="{BB962C8B-B14F-4D97-AF65-F5344CB8AC3E}">
        <p14:creationId xmlns:p14="http://schemas.microsoft.com/office/powerpoint/2010/main" val="287882296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gradFill>
          <a:gsLst>
            <a:gs pos="38000">
              <a:schemeClr val="bg1"/>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olo 1"/>
          <p:cNvSpPr>
            <a:spLocks noGrp="1"/>
          </p:cNvSpPr>
          <p:nvPr>
            <p:ph type="ctrTitle"/>
          </p:nvPr>
        </p:nvSpPr>
        <p:spPr>
          <a:xfrm>
            <a:off x="201706" y="336176"/>
            <a:ext cx="8834718" cy="3335151"/>
          </a:xfrm>
        </p:spPr>
        <p:txBody>
          <a:bodyPr>
            <a:noAutofit/>
          </a:bodyPr>
          <a:lstStyle/>
          <a:p>
            <a:pPr lvl="0">
              <a:lnSpc>
                <a:spcPct val="100000"/>
              </a:lnSpc>
              <a:spcBef>
                <a:spcPts val="0"/>
              </a:spcBef>
            </a:pPr>
            <a:r>
              <a:rPr lang="it-IT" sz="3200" dirty="0" smtClean="0">
                <a:solidFill>
                  <a:prstClr val="black"/>
                </a:solidFill>
                <a:latin typeface="Georgia" panose="02040502050405020303" pitchFamily="18" charset="0"/>
                <a:ea typeface="+mn-ea"/>
                <a:cs typeface="+mn-cs"/>
              </a:rPr>
              <a:t/>
            </a:r>
            <a:br>
              <a:rPr lang="it-IT" sz="3200" dirty="0" smtClean="0">
                <a:solidFill>
                  <a:prstClr val="black"/>
                </a:solidFill>
                <a:latin typeface="Georgia" panose="02040502050405020303" pitchFamily="18" charset="0"/>
                <a:ea typeface="+mn-ea"/>
                <a:cs typeface="+mn-cs"/>
              </a:rPr>
            </a:br>
            <a:r>
              <a:rPr lang="it-IT" sz="3200" dirty="0">
                <a:solidFill>
                  <a:prstClr val="black"/>
                </a:solidFill>
                <a:latin typeface="Georgia" panose="02040502050405020303" pitchFamily="18" charset="0"/>
                <a:ea typeface="+mn-ea"/>
                <a:cs typeface="+mn-cs"/>
              </a:rPr>
              <a:t/>
            </a:r>
            <a:br>
              <a:rPr lang="it-IT" sz="3200" dirty="0">
                <a:solidFill>
                  <a:prstClr val="black"/>
                </a:solidFill>
                <a:latin typeface="Georgia" panose="02040502050405020303" pitchFamily="18" charset="0"/>
                <a:ea typeface="+mn-ea"/>
                <a:cs typeface="+mn-cs"/>
              </a:rPr>
            </a:br>
            <a:r>
              <a:rPr lang="it-IT" sz="3200" dirty="0" smtClean="0">
                <a:solidFill>
                  <a:prstClr val="black"/>
                </a:solidFill>
                <a:latin typeface="Georgia" panose="02040502050405020303" pitchFamily="18" charset="0"/>
                <a:ea typeface="+mn-ea"/>
                <a:cs typeface="+mn-cs"/>
              </a:rPr>
              <a:t/>
            </a:r>
            <a:br>
              <a:rPr lang="it-IT" sz="3200" dirty="0" smtClean="0">
                <a:solidFill>
                  <a:prstClr val="black"/>
                </a:solidFill>
                <a:latin typeface="Georgia" panose="02040502050405020303" pitchFamily="18" charset="0"/>
                <a:ea typeface="+mn-ea"/>
                <a:cs typeface="+mn-cs"/>
              </a:rPr>
            </a:br>
            <a:endParaRPr lang="it-IT" sz="2000" dirty="0">
              <a:solidFill>
                <a:srgbClr val="FF9900"/>
              </a:solidFill>
              <a:effectLst>
                <a:outerShdw blurRad="38100" dist="38100" dir="2700000" algn="tl">
                  <a:srgbClr val="000000">
                    <a:alpha val="43137"/>
                  </a:srgbClr>
                </a:outerShdw>
              </a:effectLst>
            </a:endParaRPr>
          </a:p>
        </p:txBody>
      </p:sp>
      <p:sp>
        <p:nvSpPr>
          <p:cNvPr id="4" name="Rettangolo 3"/>
          <p:cNvSpPr/>
          <p:nvPr/>
        </p:nvSpPr>
        <p:spPr>
          <a:xfrm>
            <a:off x="201706" y="3191096"/>
            <a:ext cx="8444752" cy="3416320"/>
          </a:xfrm>
          <a:prstGeom prst="rect">
            <a:avLst/>
          </a:prstGeom>
        </p:spPr>
        <p:txBody>
          <a:bodyPr wrap="square">
            <a:spAutoFit/>
          </a:bodyPr>
          <a:lstStyle/>
          <a:p>
            <a:pPr algn="ctr">
              <a:lnSpc>
                <a:spcPct val="150000"/>
              </a:lnSpc>
            </a:pPr>
            <a:r>
              <a:rPr lang="it-IT" sz="2400" b="1" dirty="0" smtClean="0">
                <a:solidFill>
                  <a:prstClr val="black"/>
                </a:solidFill>
                <a:latin typeface="Georgia" panose="02040502050405020303" pitchFamily="18" charset="0"/>
              </a:rPr>
              <a:t/>
            </a:r>
            <a:br>
              <a:rPr lang="it-IT" sz="2400" b="1" dirty="0" smtClean="0">
                <a:solidFill>
                  <a:prstClr val="black"/>
                </a:solidFill>
                <a:latin typeface="Georgia" panose="02040502050405020303" pitchFamily="18" charset="0"/>
              </a:rPr>
            </a:br>
            <a:r>
              <a:rPr lang="it-IT" sz="2400" b="1" dirty="0">
                <a:solidFill>
                  <a:prstClr val="black"/>
                </a:solidFill>
                <a:latin typeface="Georgia" panose="02040502050405020303" pitchFamily="18" charset="0"/>
              </a:rPr>
              <a:t> CURRICOLO </a:t>
            </a:r>
            <a:r>
              <a:rPr lang="it-IT" sz="2400" b="1" dirty="0" smtClean="0">
                <a:solidFill>
                  <a:prstClr val="black"/>
                </a:solidFill>
                <a:latin typeface="Georgia" panose="02040502050405020303" pitchFamily="18" charset="0"/>
              </a:rPr>
              <a:t>VERTICALE </a:t>
            </a:r>
            <a:r>
              <a:rPr lang="it-IT" sz="2400" b="1" dirty="0">
                <a:solidFill>
                  <a:prstClr val="black"/>
                </a:solidFill>
                <a:latin typeface="Georgia" panose="02040502050405020303" pitchFamily="18" charset="0"/>
              </a:rPr>
              <a:t>PER </a:t>
            </a:r>
            <a:r>
              <a:rPr lang="it-IT" sz="2400" b="1" dirty="0" smtClean="0">
                <a:solidFill>
                  <a:prstClr val="black"/>
                </a:solidFill>
                <a:latin typeface="Georgia" panose="02040502050405020303" pitchFamily="18" charset="0"/>
              </a:rPr>
              <a:t>COMPETENZE Scuola dell’Infanzia – Classi prime </a:t>
            </a:r>
            <a:r>
              <a:rPr lang="it-IT" sz="2400" b="1" dirty="0">
                <a:solidFill>
                  <a:prstClr val="black"/>
                </a:solidFill>
                <a:latin typeface="Georgia" panose="02040502050405020303" pitchFamily="18" charset="0"/>
              </a:rPr>
              <a:t>del </a:t>
            </a:r>
            <a:r>
              <a:rPr lang="it-IT" sz="2400" b="1" dirty="0" smtClean="0">
                <a:solidFill>
                  <a:prstClr val="black"/>
                </a:solidFill>
                <a:latin typeface="Georgia" panose="02040502050405020303" pitchFamily="18" charset="0"/>
              </a:rPr>
              <a:t>Primo Ciclo </a:t>
            </a:r>
          </a:p>
          <a:p>
            <a:pPr algn="ctr">
              <a:lnSpc>
                <a:spcPct val="150000"/>
              </a:lnSpc>
            </a:pPr>
            <a:r>
              <a:rPr lang="it-IT" sz="2400" b="1" dirty="0" err="1" smtClean="0">
                <a:solidFill>
                  <a:prstClr val="black"/>
                </a:solidFill>
                <a:latin typeface="Georgia" panose="02040502050405020303" pitchFamily="18" charset="0"/>
              </a:rPr>
              <a:t>a.s.</a:t>
            </a:r>
            <a:r>
              <a:rPr lang="it-IT" sz="2400" b="1" dirty="0" smtClean="0">
                <a:solidFill>
                  <a:prstClr val="black"/>
                </a:solidFill>
                <a:latin typeface="Georgia" panose="02040502050405020303" pitchFamily="18" charset="0"/>
              </a:rPr>
              <a:t> 2026/2027 </a:t>
            </a:r>
            <a:endParaRPr lang="it-IT" sz="2400" b="1" dirty="0">
              <a:solidFill>
                <a:prstClr val="black"/>
              </a:solidFill>
              <a:latin typeface="Georgia" panose="02040502050405020303" pitchFamily="18" charset="0"/>
            </a:endParaRPr>
          </a:p>
          <a:p>
            <a:pPr algn="ctr">
              <a:lnSpc>
                <a:spcPct val="150000"/>
              </a:lnSpc>
            </a:pPr>
            <a:endParaRPr lang="it-IT" b="1" dirty="0" smtClean="0">
              <a:solidFill>
                <a:prstClr val="black"/>
              </a:solidFill>
              <a:latin typeface="Georgia" panose="02040502050405020303" pitchFamily="18" charset="0"/>
            </a:endParaRPr>
          </a:p>
          <a:p>
            <a:pPr algn="ctr">
              <a:lnSpc>
                <a:spcPct val="150000"/>
              </a:lnSpc>
            </a:pPr>
            <a:r>
              <a:rPr lang="it-IT" b="1" dirty="0" smtClean="0">
                <a:solidFill>
                  <a:prstClr val="black"/>
                </a:solidFill>
                <a:latin typeface="Georgia" panose="02040502050405020303" pitchFamily="18" charset="0"/>
              </a:rPr>
              <a:t>con </a:t>
            </a:r>
            <a:r>
              <a:rPr lang="it-IT" b="1" dirty="0">
                <a:solidFill>
                  <a:prstClr val="black"/>
                </a:solidFill>
                <a:latin typeface="Georgia" panose="02040502050405020303" pitchFamily="18" charset="0"/>
              </a:rPr>
              <a:t>le Nuove Indicazioni Nazionali </a:t>
            </a:r>
            <a:endParaRPr lang="it-IT" b="1" dirty="0" smtClean="0">
              <a:solidFill>
                <a:prstClr val="black"/>
              </a:solidFill>
              <a:latin typeface="Georgia" panose="02040502050405020303" pitchFamily="18" charset="0"/>
            </a:endParaRPr>
          </a:p>
          <a:p>
            <a:pPr algn="ctr">
              <a:lnSpc>
                <a:spcPct val="150000"/>
              </a:lnSpc>
            </a:pPr>
            <a:r>
              <a:rPr lang="it-IT" sz="1200" b="1" dirty="0" smtClean="0">
                <a:solidFill>
                  <a:prstClr val="black"/>
                </a:solidFill>
                <a:latin typeface="Georgia" panose="02040502050405020303" pitchFamily="18" charset="0"/>
              </a:rPr>
              <a:t>D.M</a:t>
            </a:r>
            <a:r>
              <a:rPr lang="it-IT" sz="1200" b="1" dirty="0">
                <a:solidFill>
                  <a:prstClr val="black"/>
                </a:solidFill>
                <a:latin typeface="Georgia" panose="02040502050405020303" pitchFamily="18" charset="0"/>
              </a:rPr>
              <a:t>. </a:t>
            </a:r>
            <a:r>
              <a:rPr lang="it-IT" sz="1200" b="1" dirty="0" smtClean="0">
                <a:solidFill>
                  <a:prstClr val="black"/>
                </a:solidFill>
                <a:latin typeface="Georgia" panose="02040502050405020303" pitchFamily="18" charset="0"/>
              </a:rPr>
              <a:t>n. 221 del 9 dicembre 2025</a:t>
            </a:r>
            <a:endParaRPr lang="it-IT" sz="1200" b="1" dirty="0">
              <a:solidFill>
                <a:prstClr val="black"/>
              </a:solidFill>
            </a:endParaRPr>
          </a:p>
        </p:txBody>
      </p:sp>
      <p:sp>
        <p:nvSpPr>
          <p:cNvPr id="10" name="Rettangolo 9"/>
          <p:cNvSpPr/>
          <p:nvPr/>
        </p:nvSpPr>
        <p:spPr>
          <a:xfrm>
            <a:off x="0" y="1404722"/>
            <a:ext cx="9036424" cy="1591718"/>
          </a:xfrm>
          <a:prstGeom prst="rect">
            <a:avLst/>
          </a:prstGeom>
        </p:spPr>
        <p:txBody>
          <a:bodyPr wrap="square">
            <a:spAutoFit/>
          </a:bodyPr>
          <a:lstStyle/>
          <a:p>
            <a:pPr marL="826135" marR="793750" algn="ctr">
              <a:lnSpc>
                <a:spcPct val="115000"/>
              </a:lnSpc>
            </a:pPr>
            <a:r>
              <a:rPr lang="it-IT" sz="2400" b="1" dirty="0">
                <a:solidFill>
                  <a:prstClr val="black"/>
                </a:solidFill>
                <a:latin typeface="Times New Roman" panose="02020603050405020304" pitchFamily="18" charset="0"/>
                <a:ea typeface="Times New Roman" panose="02020603050405020304" pitchFamily="18" charset="0"/>
              </a:rPr>
              <a:t>Istituto</a:t>
            </a:r>
            <a:r>
              <a:rPr lang="it-IT" sz="2400" b="1" spc="-5" dirty="0">
                <a:solidFill>
                  <a:prstClr val="black"/>
                </a:solidFill>
                <a:latin typeface="Times New Roman" panose="02020603050405020304" pitchFamily="18" charset="0"/>
                <a:ea typeface="Times New Roman" panose="02020603050405020304" pitchFamily="18" charset="0"/>
              </a:rPr>
              <a:t> </a:t>
            </a:r>
            <a:r>
              <a:rPr lang="it-IT" sz="2400" b="1" dirty="0">
                <a:solidFill>
                  <a:prstClr val="black"/>
                </a:solidFill>
                <a:latin typeface="Times New Roman" panose="02020603050405020304" pitchFamily="18" charset="0"/>
                <a:ea typeface="Times New Roman" panose="02020603050405020304" pitchFamily="18" charset="0"/>
              </a:rPr>
              <a:t>Comprensivo “IMBRIANI</a:t>
            </a:r>
            <a:r>
              <a:rPr lang="it-IT" sz="2400" b="1" spc="-10" dirty="0">
                <a:solidFill>
                  <a:prstClr val="black"/>
                </a:solidFill>
                <a:latin typeface="Times New Roman" panose="02020603050405020304" pitchFamily="18" charset="0"/>
                <a:ea typeface="Times New Roman" panose="02020603050405020304" pitchFamily="18" charset="0"/>
              </a:rPr>
              <a:t> </a:t>
            </a:r>
            <a:r>
              <a:rPr lang="it-IT" sz="2400" b="1" dirty="0">
                <a:solidFill>
                  <a:prstClr val="black"/>
                </a:solidFill>
                <a:latin typeface="Times New Roman" panose="02020603050405020304" pitchFamily="18" charset="0"/>
                <a:ea typeface="Times New Roman" panose="02020603050405020304" pitchFamily="18" charset="0"/>
              </a:rPr>
              <a:t>- SALVEMINI”</a:t>
            </a:r>
            <a:endParaRPr lang="it-IT" sz="2400" dirty="0">
              <a:solidFill>
                <a:prstClr val="black"/>
              </a:solidFill>
              <a:ea typeface="Calibri" panose="020F0502020204030204" pitchFamily="34" charset="0"/>
            </a:endParaRPr>
          </a:p>
          <a:p>
            <a:pPr marL="825500" marR="793750" algn="ctr">
              <a:lnSpc>
                <a:spcPct val="115000"/>
              </a:lnSpc>
              <a:spcBef>
                <a:spcPts val="10"/>
              </a:spcBef>
            </a:pP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Scuola</a:t>
            </a:r>
            <a:r>
              <a:rPr lang="it-IT" sz="1200" spc="-15"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dell’Infanzia,</a:t>
            </a:r>
            <a:r>
              <a:rPr lang="it-IT" sz="1200" spc="-15"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Primaria</a:t>
            </a:r>
            <a:r>
              <a:rPr lang="it-IT" sz="1200" spc="-1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e</a:t>
            </a:r>
            <a:r>
              <a:rPr lang="it-IT" sz="1200" spc="-15"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Secondaria</a:t>
            </a:r>
            <a:r>
              <a:rPr lang="it-IT" sz="1200" spc="-15"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di</a:t>
            </a:r>
            <a:r>
              <a:rPr lang="it-IT" sz="1200" spc="1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1°</a:t>
            </a:r>
            <a:r>
              <a:rPr lang="it-IT" sz="1200" spc="-15"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grado</a:t>
            </a:r>
            <a:r>
              <a:rPr lang="it-IT" sz="1200" spc="-1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Statale</a:t>
            </a:r>
            <a:endParaRPr lang="it-IT" sz="1200" dirty="0">
              <a:solidFill>
                <a:prstClr val="black"/>
              </a:solidFill>
              <a:ea typeface="Calibri" panose="020F0502020204030204" pitchFamily="34" charset="0"/>
            </a:endParaRPr>
          </a:p>
          <a:p>
            <a:pPr marL="2111375" marR="2078355" algn="ctr">
              <a:lnSpc>
                <a:spcPct val="115000"/>
              </a:lnSpc>
              <a:spcBef>
                <a:spcPts val="15"/>
              </a:spcBef>
            </a:pP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Via Comuni di Puglia, 100 –76123 ANDRIA</a:t>
            </a:r>
            <a:r>
              <a:rPr lang="it-IT" sz="1200" spc="-305"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endParaRPr lang="it-IT" sz="1200" spc="-305" dirty="0" smtClean="0">
              <a:solidFill>
                <a:prstClr val="black"/>
              </a:solidFill>
              <a:latin typeface="Verdana" panose="020B0604030504040204" pitchFamily="34" charset="0"/>
              <a:ea typeface="Times New Roman" panose="02020603050405020304" pitchFamily="18" charset="0"/>
              <a:cs typeface="Times New Roman" panose="02020603050405020304" pitchFamily="18" charset="0"/>
            </a:endParaRPr>
          </a:p>
          <a:p>
            <a:pPr marL="2111375" marR="2078355" algn="ctr">
              <a:lnSpc>
                <a:spcPct val="115000"/>
              </a:lnSpc>
              <a:spcBef>
                <a:spcPts val="15"/>
              </a:spcBef>
            </a:pPr>
            <a:r>
              <a:rPr lang="it-IT" sz="1200" dirty="0" smtClean="0">
                <a:solidFill>
                  <a:prstClr val="black"/>
                </a:solidFill>
                <a:latin typeface="Verdana" panose="020B0604030504040204" pitchFamily="34" charset="0"/>
                <a:ea typeface="Times New Roman" panose="02020603050405020304" pitchFamily="18" charset="0"/>
                <a:cs typeface="Times New Roman" panose="02020603050405020304" pitchFamily="18" charset="0"/>
              </a:rPr>
              <a:t>Tel</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a:t>
            </a:r>
            <a:r>
              <a:rPr lang="it-IT" sz="1200" spc="-15"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0883</a:t>
            </a:r>
            <a:r>
              <a:rPr lang="it-IT" sz="1200" spc="-5"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246339 -</a:t>
            </a:r>
            <a:r>
              <a:rPr lang="it-IT" sz="1200" spc="-15"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Fax</a:t>
            </a:r>
            <a:r>
              <a:rPr lang="it-IT" sz="1200" spc="-15"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0883</a:t>
            </a:r>
            <a:r>
              <a:rPr lang="it-IT" sz="1200" spc="-1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541099</a:t>
            </a:r>
            <a:endParaRPr lang="it-IT" sz="1200" dirty="0">
              <a:solidFill>
                <a:prstClr val="black"/>
              </a:solidFill>
              <a:ea typeface="Calibri" panose="020F0502020204030204" pitchFamily="34" charset="0"/>
            </a:endParaRPr>
          </a:p>
          <a:p>
            <a:pPr marL="1262380" marR="1228725" algn="ctr">
              <a:lnSpc>
                <a:spcPct val="115000"/>
              </a:lnSpc>
              <a:spcAft>
                <a:spcPts val="110"/>
              </a:spcAft>
            </a:pP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e-mail:</a:t>
            </a:r>
            <a:r>
              <a:rPr lang="it-IT" sz="1200" u="sng" dirty="0">
                <a:solidFill>
                  <a:srgbClr val="0000FF"/>
                </a:solidFill>
                <a:latin typeface="Verdana" panose="020B0604030504040204" pitchFamily="34" charset="0"/>
                <a:ea typeface="Times New Roman" panose="02020603050405020304" pitchFamily="18" charset="0"/>
                <a:cs typeface="Times New Roman" panose="02020603050405020304" pitchFamily="18" charset="0"/>
                <a:hlinkClick r:id="rId2"/>
              </a:rPr>
              <a:t>BTIC89300B@istruzione.it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pec:</a:t>
            </a:r>
            <a:r>
              <a:rPr lang="it-IT" sz="1200" dirty="0">
                <a:solidFill>
                  <a:srgbClr val="0000FF"/>
                </a:solidFill>
                <a:latin typeface="Verdana" panose="020B0604030504040204" pitchFamily="34" charset="0"/>
                <a:ea typeface="Times New Roman" panose="02020603050405020304" pitchFamily="18" charset="0"/>
                <a:cs typeface="Times New Roman" panose="02020603050405020304" pitchFamily="18" charset="0"/>
              </a:rPr>
              <a:t> </a:t>
            </a:r>
            <a:r>
              <a:rPr lang="it-IT" sz="1200" u="sng" dirty="0">
                <a:solidFill>
                  <a:srgbClr val="0000FF"/>
                </a:solidFill>
                <a:latin typeface="Verdana" panose="020B0604030504040204" pitchFamily="34" charset="0"/>
                <a:ea typeface="Times New Roman" panose="02020603050405020304" pitchFamily="18" charset="0"/>
                <a:cs typeface="Times New Roman" panose="02020603050405020304" pitchFamily="18" charset="0"/>
                <a:hlinkClick r:id="rId3"/>
              </a:rPr>
              <a:t>BTIC89300B@pec.istruzione.it</a:t>
            </a:r>
            <a:r>
              <a:rPr lang="it-IT" sz="1200" spc="-305" dirty="0">
                <a:solidFill>
                  <a:srgbClr val="0000FF"/>
                </a:solidFill>
                <a:latin typeface="Verdana" panose="020B0604030504040204" pitchFamily="34" charset="0"/>
                <a:ea typeface="Times New Roman" panose="02020603050405020304" pitchFamily="18" charset="0"/>
                <a:cs typeface="Times New Roman" panose="02020603050405020304" pitchFamily="18" charset="0"/>
              </a:rPr>
              <a:t> </a:t>
            </a:r>
            <a:endParaRPr lang="it-IT" sz="1200" spc="-305" dirty="0" smtClean="0">
              <a:solidFill>
                <a:srgbClr val="0000FF"/>
              </a:solidFill>
              <a:latin typeface="Verdana" panose="020B0604030504040204" pitchFamily="34" charset="0"/>
              <a:ea typeface="Times New Roman" panose="02020603050405020304" pitchFamily="18" charset="0"/>
              <a:cs typeface="Times New Roman" panose="02020603050405020304" pitchFamily="18" charset="0"/>
            </a:endParaRPr>
          </a:p>
          <a:p>
            <a:pPr marL="1262380" marR="1228725" algn="ctr">
              <a:lnSpc>
                <a:spcPct val="115000"/>
              </a:lnSpc>
              <a:spcAft>
                <a:spcPts val="110"/>
              </a:spcAft>
            </a:pPr>
            <a:r>
              <a:rPr lang="it-IT" sz="1200" dirty="0" smtClean="0">
                <a:solidFill>
                  <a:prstClr val="black"/>
                </a:solidFill>
                <a:latin typeface="Verdana" panose="020B0604030504040204" pitchFamily="34" charset="0"/>
                <a:ea typeface="Times New Roman" panose="02020603050405020304" pitchFamily="18" charset="0"/>
                <a:cs typeface="Times New Roman" panose="02020603050405020304" pitchFamily="18" charset="0"/>
              </a:rPr>
              <a:t>sito</a:t>
            </a:r>
            <a:r>
              <a:rPr lang="it-IT" sz="1200" spc="-15" dirty="0" smtClean="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web:</a:t>
            </a:r>
            <a:r>
              <a:rPr lang="it-IT" sz="1200" spc="-15" dirty="0">
                <a:solidFill>
                  <a:srgbClr val="0000FF"/>
                </a:solidFill>
                <a:latin typeface="Verdana" panose="020B0604030504040204" pitchFamily="34" charset="0"/>
                <a:ea typeface="Times New Roman" panose="02020603050405020304" pitchFamily="18" charset="0"/>
                <a:cs typeface="Times New Roman" panose="02020603050405020304" pitchFamily="18" charset="0"/>
              </a:rPr>
              <a:t> </a:t>
            </a:r>
            <a:r>
              <a:rPr lang="it-IT" sz="1200" u="sng" dirty="0">
                <a:solidFill>
                  <a:srgbClr val="0000FF"/>
                </a:solidFill>
                <a:uFill>
                  <a:solidFill>
                    <a:srgbClr val="0000FF"/>
                  </a:solidFill>
                </a:uFill>
                <a:latin typeface="Verdana" panose="020B0604030504040204" pitchFamily="34" charset="0"/>
                <a:ea typeface="Times New Roman" panose="02020603050405020304" pitchFamily="18" charset="0"/>
                <a:cs typeface="Times New Roman" panose="02020603050405020304" pitchFamily="18" charset="0"/>
                <a:hlinkClick r:id="rId4"/>
              </a:rPr>
              <a:t>www.imbrianisalvemini.edu.it</a:t>
            </a:r>
            <a:r>
              <a:rPr lang="it-IT" sz="1200" spc="-10" dirty="0">
                <a:solidFill>
                  <a:srgbClr val="0000FF"/>
                </a:solidFill>
                <a:uFill>
                  <a:solidFill>
                    <a:srgbClr val="000000"/>
                  </a:solidFill>
                </a:uFill>
                <a:latin typeface="Verdana" panose="020B0604030504040204" pitchFamily="34" charset="0"/>
                <a:ea typeface="Times New Roman" panose="02020603050405020304" pitchFamily="18" charset="0"/>
                <a:cs typeface="Times New Roman" panose="02020603050405020304" pitchFamily="18" charset="0"/>
                <a:hlinkClick r:id="rId4"/>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a:t>
            </a:r>
            <a:r>
              <a:rPr lang="it-IT" sz="1200" spc="-25"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Codice</a:t>
            </a:r>
            <a:r>
              <a:rPr lang="it-IT" sz="1200" spc="-1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Fiscale</a:t>
            </a:r>
            <a:r>
              <a:rPr lang="it-IT" sz="1200" spc="-2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 </a:t>
            </a:r>
            <a:r>
              <a:rPr lang="it-IT" sz="1200" dirty="0">
                <a:solidFill>
                  <a:prstClr val="black"/>
                </a:solidFill>
                <a:latin typeface="Verdana" panose="020B0604030504040204" pitchFamily="34" charset="0"/>
                <a:ea typeface="Times New Roman" panose="02020603050405020304" pitchFamily="18" charset="0"/>
                <a:cs typeface="Times New Roman" panose="02020603050405020304" pitchFamily="18" charset="0"/>
              </a:rPr>
              <a:t>90101470723</a:t>
            </a:r>
            <a:endParaRPr lang="it-IT" sz="1200" dirty="0">
              <a:solidFill>
                <a:prstClr val="black"/>
              </a:solidFill>
              <a:ea typeface="Calibri" panose="020F0502020204030204" pitchFamily="34" charset="0"/>
            </a:endParaRPr>
          </a:p>
        </p:txBody>
      </p:sp>
      <p:pic>
        <p:nvPicPr>
          <p:cNvPr id="14" name="Immagine 13"/>
          <p:cNvPicPr/>
          <p:nvPr/>
        </p:nvPicPr>
        <p:blipFill>
          <a:blip r:embed="rId5">
            <a:extLst>
              <a:ext uri="{28A0092B-C50C-407E-A947-70E740481C1C}">
                <a14:useLocalDpi xmlns:a14="http://schemas.microsoft.com/office/drawing/2010/main" val="0"/>
              </a:ext>
            </a:extLst>
          </a:blip>
          <a:srcRect/>
          <a:stretch>
            <a:fillRect/>
          </a:stretch>
        </p:blipFill>
        <p:spPr bwMode="auto">
          <a:xfrm>
            <a:off x="4266639" y="554794"/>
            <a:ext cx="704850" cy="789940"/>
          </a:xfrm>
          <a:prstGeom prst="rect">
            <a:avLst/>
          </a:prstGeom>
          <a:noFill/>
          <a:ln>
            <a:noFill/>
          </a:ln>
        </p:spPr>
      </p:pic>
      <p:pic>
        <p:nvPicPr>
          <p:cNvPr id="21" name="Immagine 20"/>
          <p:cNvPicPr/>
          <p:nvPr/>
        </p:nvPicPr>
        <p:blipFill>
          <a:blip r:embed="rId6">
            <a:extLst>
              <a:ext uri="{28A0092B-C50C-407E-A947-70E740481C1C}">
                <a14:useLocalDpi xmlns:a14="http://schemas.microsoft.com/office/drawing/2010/main" val="0"/>
              </a:ext>
            </a:extLst>
          </a:blip>
          <a:srcRect/>
          <a:stretch>
            <a:fillRect/>
          </a:stretch>
        </p:blipFill>
        <p:spPr bwMode="auto">
          <a:xfrm>
            <a:off x="1934335" y="542416"/>
            <a:ext cx="794385" cy="529590"/>
          </a:xfrm>
          <a:prstGeom prst="rect">
            <a:avLst/>
          </a:prstGeom>
          <a:noFill/>
          <a:ln>
            <a:noFill/>
          </a:ln>
        </p:spPr>
      </p:pic>
      <p:sp>
        <p:nvSpPr>
          <p:cNvPr id="15" name="Rettangolo 14"/>
          <p:cNvSpPr/>
          <p:nvPr/>
        </p:nvSpPr>
        <p:spPr>
          <a:xfrm>
            <a:off x="1882205" y="1129290"/>
            <a:ext cx="898644" cy="215444"/>
          </a:xfrm>
          <a:prstGeom prst="rect">
            <a:avLst/>
          </a:prstGeom>
        </p:spPr>
        <p:txBody>
          <a:bodyPr wrap="none">
            <a:spAutoFit/>
          </a:bodyPr>
          <a:lstStyle/>
          <a:p>
            <a:r>
              <a:rPr lang="it-IT" sz="800" b="1" dirty="0">
                <a:solidFill>
                  <a:srgbClr val="003300"/>
                </a:solidFill>
                <a:latin typeface="Times New Roman" panose="02020603050405020304" pitchFamily="18" charset="0"/>
                <a:ea typeface="Times New Roman" panose="02020603050405020304" pitchFamily="18" charset="0"/>
              </a:rPr>
              <a:t>Unione</a:t>
            </a:r>
            <a:r>
              <a:rPr lang="it-IT" sz="800" b="1" spc="-20" dirty="0">
                <a:solidFill>
                  <a:srgbClr val="003300"/>
                </a:solidFill>
                <a:latin typeface="Times New Roman" panose="02020603050405020304" pitchFamily="18" charset="0"/>
                <a:ea typeface="Times New Roman" panose="02020603050405020304" pitchFamily="18" charset="0"/>
              </a:rPr>
              <a:t> </a:t>
            </a:r>
            <a:r>
              <a:rPr lang="it-IT" sz="800" b="1" dirty="0">
                <a:solidFill>
                  <a:srgbClr val="003300"/>
                </a:solidFill>
                <a:latin typeface="Times New Roman" panose="02020603050405020304" pitchFamily="18" charset="0"/>
                <a:ea typeface="Times New Roman" panose="02020603050405020304" pitchFamily="18" charset="0"/>
              </a:rPr>
              <a:t>Europea</a:t>
            </a:r>
            <a:endParaRPr lang="it-IT" dirty="0">
              <a:solidFill>
                <a:prstClr val="black"/>
              </a:solidFill>
            </a:endParaRPr>
          </a:p>
        </p:txBody>
      </p:sp>
      <p:pic>
        <p:nvPicPr>
          <p:cNvPr id="23" name="Immagine 22"/>
          <p:cNvPicPr/>
          <p:nvPr/>
        </p:nvPicPr>
        <p:blipFill>
          <a:blip r:embed="rId7">
            <a:extLst>
              <a:ext uri="{28A0092B-C50C-407E-A947-70E740481C1C}">
                <a14:useLocalDpi xmlns:a14="http://schemas.microsoft.com/office/drawing/2010/main" val="0"/>
              </a:ext>
            </a:extLst>
          </a:blip>
          <a:srcRect/>
          <a:stretch>
            <a:fillRect/>
          </a:stretch>
        </p:blipFill>
        <p:spPr bwMode="auto">
          <a:xfrm>
            <a:off x="6506682" y="345407"/>
            <a:ext cx="1161415" cy="894715"/>
          </a:xfrm>
          <a:prstGeom prst="rect">
            <a:avLst/>
          </a:prstGeom>
          <a:noFill/>
          <a:ln>
            <a:noFill/>
          </a:ln>
        </p:spPr>
      </p:pic>
      <p:sp>
        <p:nvSpPr>
          <p:cNvPr id="9" name="Avanti o successivo 8">
            <a:hlinkClick r:id="" action="ppaction://hlinkshowjump?jump=nextslide" highlightClick="1"/>
          </p:cNvPr>
          <p:cNvSpPr/>
          <p:nvPr/>
        </p:nvSpPr>
        <p:spPr>
          <a:xfrm rot="5400000">
            <a:off x="4329951" y="6512960"/>
            <a:ext cx="268943" cy="309282"/>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95387899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ext uri="{D42A27DB-BD31-4B8C-83A1-F6EECF244321}">
                <p14:modId xmlns:p14="http://schemas.microsoft.com/office/powerpoint/2010/main" val="40065780"/>
              </p:ext>
            </p:extLst>
          </p:nvPr>
        </p:nvGraphicFramePr>
        <p:xfrm>
          <a:off x="164709" y="134189"/>
          <a:ext cx="8888510" cy="6629400"/>
        </p:xfrm>
        <a:graphic>
          <a:graphicData uri="http://schemas.openxmlformats.org/drawingml/2006/table">
            <a:tbl>
              <a:tblPr firstRow="1" bandRow="1">
                <a:tableStyleId>{00A15C55-8517-42AA-B614-E9B94910E393}</a:tableStyleId>
              </a:tblPr>
              <a:tblGrid>
                <a:gridCol w="4444255"/>
                <a:gridCol w="4444255"/>
              </a:tblGrid>
              <a:tr h="297329">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INDICE PER LA CONSULTAZIONE DEL CURRICOLO VERTICALE PER COMPETENZE </a:t>
                      </a:r>
                    </a:p>
                  </a:txBody>
                  <a:tcPr/>
                </a:tc>
                <a:tc hMerge="1">
                  <a:txBody>
                    <a:bodyPr/>
                    <a:lstStyle/>
                    <a:p>
                      <a:endParaRPr lang="it-IT" dirty="0"/>
                    </a:p>
                  </a:txBody>
                  <a:tcPr/>
                </a:tc>
              </a:tr>
              <a:tr h="624541">
                <a:tc rowSpan="2">
                  <a:txBody>
                    <a:bodyPr/>
                    <a:lstStyle/>
                    <a:p>
                      <a:r>
                        <a:rPr lang="it-IT" sz="1100" dirty="0" smtClean="0">
                          <a:latin typeface="Garamond" panose="02020404030301010803" pitchFamily="18" charset="0"/>
                        </a:rPr>
                        <a:t>1. </a:t>
                      </a:r>
                      <a:r>
                        <a:rPr lang="it-IT" sz="1100" dirty="0" smtClean="0">
                          <a:latin typeface="Garamond" panose="02020404030301010803" pitchFamily="18" charset="0"/>
                          <a:hlinkClick r:id="rId2" action="ppaction://hlinksldjump"/>
                        </a:rPr>
                        <a:t>COMPETENZA ALFABETICA FUNZIONALE</a:t>
                      </a:r>
                      <a:endParaRPr lang="it-IT" sz="1100" dirty="0" smtClean="0">
                        <a:latin typeface="Garamond" panose="02020404030301010803" pitchFamily="18" charset="0"/>
                      </a:endParaRPr>
                    </a:p>
                    <a:p>
                      <a:endParaRPr lang="it-IT" sz="1100" dirty="0" smtClean="0">
                        <a:latin typeface="Garamond" panose="02020404030301010803" pitchFamily="18" charset="0"/>
                      </a:endParaRPr>
                    </a:p>
                    <a:p>
                      <a:r>
                        <a:rPr lang="it-IT" sz="1100" dirty="0" smtClean="0">
                          <a:latin typeface="Garamond" panose="02020404030301010803" pitchFamily="18" charset="0"/>
                        </a:rPr>
                        <a:t>I DISCORSI E LE PAROLE: Scuola dell’Infanzia</a:t>
                      </a:r>
                    </a:p>
                    <a:p>
                      <a:endParaRPr lang="it-IT" sz="1100" dirty="0" smtClean="0">
                        <a:latin typeface="Garamond" panose="02020404030301010803" pitchFamily="18" charset="0"/>
                      </a:endParaRPr>
                    </a:p>
                    <a:p>
                      <a:r>
                        <a:rPr lang="it-IT" sz="1100" dirty="0" smtClean="0">
                          <a:latin typeface="Garamond" panose="02020404030301010803" pitchFamily="18" charset="0"/>
                        </a:rPr>
                        <a:t>ITALIANO (Lingua e Letteratura): Scuola Primaria e Secondaria </a:t>
                      </a:r>
                    </a:p>
                  </a:txBody>
                  <a:tcPr>
                    <a:solidFill>
                      <a:schemeClr val="tx2">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6. </a:t>
                      </a: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hlinkClick r:id="rId3" action="ppaction://hlinksldjump"/>
                        </a:rPr>
                        <a:t>COMPETENZA IN MATERIA DI CITTADINANZA</a:t>
                      </a: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EDUCAZIONE CIVICA: Scuola dell’Infanzia, Scuola Primaria e Secondaria</a:t>
                      </a:r>
                    </a:p>
                  </a:txBody>
                  <a:tcPr>
                    <a:solidFill>
                      <a:schemeClr val="accent5">
                        <a:lumMod val="20000"/>
                        <a:lumOff val="80000"/>
                      </a:schemeClr>
                    </a:solidFill>
                  </a:tcPr>
                </a:tc>
              </a:tr>
              <a:tr h="147915">
                <a:tc vMerge="1">
                  <a:txBody>
                    <a:bodyPr/>
                    <a:lstStyle/>
                    <a:p>
                      <a:endParaRPr lang="it-IT" sz="1200" dirty="0" smtClean="0">
                        <a:latin typeface="Garamond" panose="02020404030301010803" pitchFamily="18" charset="0"/>
                      </a:endParaRPr>
                    </a:p>
                  </a:txBody>
                  <a:tcPr/>
                </a:tc>
                <a:tc rowSpan="2">
                  <a: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7. </a:t>
                      </a: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hlinkClick r:id="rId4" action="ppaction://hlinksldjump"/>
                        </a:rPr>
                        <a:t>COMPETENZA IMPRENDITORIALE </a:t>
                      </a: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nSpc>
                          <a:spcPct val="150000"/>
                        </a:lnSpc>
                      </a:pPr>
                      <a:r>
                        <a:rPr lang="it-IT" sz="1100" dirty="0" smtClean="0">
                          <a:latin typeface="Garamond" panose="02020404030301010803" pitchFamily="18" charset="0"/>
                        </a:rPr>
                        <a:t>OBIETTIVI FORMATIVI TRASEVRSALI (Scuola dell’Infanzia, Scuola Primaria e Secondaria)</a:t>
                      </a:r>
                    </a:p>
                  </a:txBody>
                  <a:tcPr>
                    <a:solidFill>
                      <a:schemeClr val="accent6">
                        <a:lumMod val="20000"/>
                        <a:lumOff val="80000"/>
                      </a:schemeClr>
                    </a:solidFill>
                  </a:tcPr>
                </a:tc>
              </a:tr>
              <a:tr h="295835">
                <a:tc rowSpan="2">
                  <a:txBody>
                    <a:bodyPr/>
                    <a:lstStyle/>
                    <a:p>
                      <a:r>
                        <a:rPr lang="it-IT" sz="1100" dirty="0" smtClean="0">
                          <a:latin typeface="Garamond" panose="02020404030301010803" pitchFamily="18" charset="0"/>
                        </a:rPr>
                        <a:t>2. </a:t>
                      </a:r>
                      <a:r>
                        <a:rPr lang="it-IT" sz="1100" dirty="0" smtClean="0">
                          <a:latin typeface="Garamond" panose="02020404030301010803" pitchFamily="18" charset="0"/>
                          <a:hlinkClick r:id="rId5" action="ppaction://hlinksldjump"/>
                        </a:rPr>
                        <a:t>COMPETENZA MULTILINGUISTICA</a:t>
                      </a:r>
                      <a:endParaRPr lang="it-IT" sz="1100" dirty="0" smtClean="0">
                        <a:latin typeface="Garamond" panose="02020404030301010803" pitchFamily="18" charset="0"/>
                      </a:endParaRPr>
                    </a:p>
                    <a:p>
                      <a:endParaRPr lang="it-IT" sz="1100" dirty="0">
                        <a:latin typeface="Garamond" panose="02020404030301010803" pitchFamily="18" charset="0"/>
                      </a:endParaRPr>
                    </a:p>
                    <a:p>
                      <a:r>
                        <a:rPr lang="it-IT" sz="1100" dirty="0" smtClean="0">
                          <a:latin typeface="Garamond" panose="02020404030301010803" pitchFamily="18" charset="0"/>
                        </a:rPr>
                        <a:t>I DISCORSI E LE PAROLE: Scuola dell’Infanzia</a:t>
                      </a:r>
                    </a:p>
                    <a:p>
                      <a:endParaRPr lang="it-IT" sz="1100" dirty="0" smtClean="0">
                        <a:latin typeface="Garamond" panose="02020404030301010803" pitchFamily="18" charset="0"/>
                      </a:endParaRPr>
                    </a:p>
                    <a:p>
                      <a:r>
                        <a:rPr lang="it-IT" sz="1100" dirty="0" smtClean="0">
                          <a:latin typeface="Garamond" panose="02020404030301010803" pitchFamily="18" charset="0"/>
                        </a:rPr>
                        <a:t>LINGUA INGLESE: Scuola Primaria e Secondaria </a:t>
                      </a:r>
                    </a:p>
                    <a:p>
                      <a:endParaRPr lang="it-IT" sz="1100" dirty="0" smtClean="0">
                        <a:latin typeface="Garamond" panose="02020404030301010803" pitchFamily="18" charset="0"/>
                      </a:endParaRPr>
                    </a:p>
                    <a:p>
                      <a:r>
                        <a:rPr lang="it-IT" sz="1100" dirty="0" smtClean="0">
                          <a:latin typeface="Garamond" panose="02020404030301010803" pitchFamily="18" charset="0"/>
                        </a:rPr>
                        <a:t>SECONDA LINGUA COMUNITARIA : Scuola Secondaria</a:t>
                      </a:r>
                    </a:p>
                  </a:txBody>
                  <a:tcPr>
                    <a:solidFill>
                      <a:schemeClr val="accent1">
                        <a:lumMod val="20000"/>
                        <a:lumOff val="80000"/>
                      </a:schemeClr>
                    </a:solidFill>
                  </a:tcPr>
                </a:tc>
                <a:tc vMerge="1">
                  <a:txBody>
                    <a:bodyPr/>
                    <a:lstStyle/>
                    <a:p>
                      <a:endParaRPr lang="it-IT" sz="1200" dirty="0" smtClean="0">
                        <a:latin typeface="Garamond" panose="02020404030301010803" pitchFamily="18" charset="0"/>
                      </a:endParaRPr>
                    </a:p>
                  </a:txBody>
                  <a:tcPr/>
                </a:tc>
              </a:tr>
              <a:tr h="626630">
                <a:tc vMerge="1">
                  <a:txBody>
                    <a:bodyPr/>
                    <a:lstStyle/>
                    <a:p>
                      <a:endParaRPr lang="it-IT" sz="1200" dirty="0" smtClean="0">
                        <a:latin typeface="Garamond" panose="02020404030301010803" pitchFamily="18" charset="0"/>
                      </a:endParaRPr>
                    </a:p>
                  </a:txBody>
                  <a:tcPr/>
                </a:tc>
                <a:tc rowSpan="4">
                  <a: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8. </a:t>
                      </a: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hlinkClick r:id="rId6" action="ppaction://hlinksldjump"/>
                        </a:rPr>
                        <a:t>COMPETENZA IN MATERIA DI CONSAPEVOLEZZA ED ESPRESSIONE CULTURALI</a:t>
                      </a: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r>
                        <a:rPr lang="it-IT" sz="1100" dirty="0" smtClean="0">
                          <a:latin typeface="Garamond" panose="02020404030301010803" pitchFamily="18" charset="0"/>
                        </a:rPr>
                        <a:t>IL SÉ E L’ALTRO : Scuola dell’Infanzia</a:t>
                      </a:r>
                    </a:p>
                    <a:p>
                      <a:endParaRPr lang="it-IT" sz="1100" dirty="0" smtClean="0">
                        <a:latin typeface="Garamond" panose="02020404030301010803" pitchFamily="18" charset="0"/>
                      </a:endParaRPr>
                    </a:p>
                    <a:p>
                      <a:r>
                        <a:rPr lang="it-IT" sz="1100" dirty="0" smtClean="0">
                          <a:latin typeface="Garamond" panose="02020404030301010803" pitchFamily="18" charset="0"/>
                        </a:rPr>
                        <a:t>STORIA : Scuola Primaria e Secondaria</a:t>
                      </a:r>
                    </a:p>
                    <a:p>
                      <a:endParaRPr lang="it-IT" sz="1100" dirty="0" smtClean="0">
                        <a:latin typeface="Garamond" panose="02020404030301010803" pitchFamily="18" charset="0"/>
                      </a:endParaRPr>
                    </a:p>
                    <a:p>
                      <a:r>
                        <a:rPr lang="it-IT" sz="1100" dirty="0" smtClean="0">
                          <a:latin typeface="Garamond" panose="02020404030301010803" pitchFamily="18" charset="0"/>
                        </a:rPr>
                        <a:t>GEOGRAFIA : Scuola Primaria e Secondaria</a:t>
                      </a:r>
                    </a:p>
                    <a:p>
                      <a:endParaRPr lang="it-IT" sz="1100" dirty="0" smtClean="0">
                        <a:latin typeface="Garamond" panose="02020404030301010803" pitchFamily="18" charset="0"/>
                      </a:endParaRPr>
                    </a:p>
                    <a:p>
                      <a:r>
                        <a:rPr lang="it-IT" sz="1100" dirty="0" smtClean="0">
                          <a:latin typeface="Garamond" panose="02020404030301010803" pitchFamily="18" charset="0"/>
                        </a:rPr>
                        <a:t>IMMAGINI, SUONI, COLORI : Scuola dell’Infanzia</a:t>
                      </a:r>
                    </a:p>
                    <a:p>
                      <a:endParaRPr lang="it-IT" sz="1100" dirty="0" smtClean="0">
                        <a:latin typeface="Garamond" panose="02020404030301010803" pitchFamily="18" charset="0"/>
                      </a:endParaRPr>
                    </a:p>
                    <a:p>
                      <a:r>
                        <a:rPr lang="it-IT" sz="1100" dirty="0" smtClean="0">
                          <a:latin typeface="Garamond" panose="02020404030301010803" pitchFamily="18" charset="0"/>
                        </a:rPr>
                        <a:t>ARTE E IMMAGINE : Scuola Primaria e Secondaria </a:t>
                      </a:r>
                    </a:p>
                    <a:p>
                      <a:endParaRPr lang="it-IT" sz="1100" dirty="0" smtClean="0">
                        <a:latin typeface="Garamond" panose="02020404030301010803" pitchFamily="18" charset="0"/>
                      </a:endParaRPr>
                    </a:p>
                    <a:p>
                      <a:r>
                        <a:rPr lang="it-IT" sz="1100" dirty="0" smtClean="0">
                          <a:latin typeface="Garamond" panose="02020404030301010803" pitchFamily="18" charset="0"/>
                        </a:rPr>
                        <a:t>MUSICA : Scuola Primaria e Secondaria di Primo Grado</a:t>
                      </a:r>
                    </a:p>
                    <a:p>
                      <a:endParaRPr lang="it-IT" sz="1100" dirty="0" smtClean="0">
                        <a:latin typeface="Garamond" panose="02020404030301010803" pitchFamily="18" charset="0"/>
                      </a:endParaRPr>
                    </a:p>
                    <a:p>
                      <a:r>
                        <a:rPr lang="it-IT" sz="1100" dirty="0" smtClean="0">
                          <a:latin typeface="Garamond" panose="02020404030301010803" pitchFamily="18" charset="0"/>
                        </a:rPr>
                        <a:t>IL CORPO E IL MOVIMENTO : Scuola dell’Infanzia</a:t>
                      </a:r>
                    </a:p>
                    <a:p>
                      <a:endParaRPr lang="it-IT" sz="1100" dirty="0" smtClean="0">
                        <a:latin typeface="Garamond" panose="02020404030301010803" pitchFamily="18" charset="0"/>
                      </a:endParaRPr>
                    </a:p>
                    <a:p>
                      <a:r>
                        <a:rPr lang="it-IT" sz="1100" dirty="0" smtClean="0">
                          <a:latin typeface="Garamond" panose="02020404030301010803" pitchFamily="18" charset="0"/>
                        </a:rPr>
                        <a:t>EDUCAZIONE MOTORIA – EDUCAZIONE FISICA : Scuola Primaria e Secondaria </a:t>
                      </a:r>
                    </a:p>
                    <a:p>
                      <a:endParaRPr lang="it-IT" sz="1100" dirty="0" smtClean="0">
                        <a:latin typeface="Garamond" panose="02020404030301010803"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RELIGIONE CATTOLICA: Infanzia – Primaria – Secondaria </a:t>
                      </a:r>
                    </a:p>
                  </a:txBody>
                  <a:tcPr>
                    <a:solidFill>
                      <a:schemeClr val="accent1">
                        <a:lumMod val="40000"/>
                        <a:lumOff val="60000"/>
                      </a:schemeClr>
                    </a:solidFill>
                  </a:tcPr>
                </a:tc>
              </a:tr>
              <a:tr h="1252739">
                <a:tc>
                  <a:txBody>
                    <a:bodyPr/>
                    <a:lstStyle/>
                    <a:p>
                      <a:r>
                        <a:rPr lang="it-IT" sz="1100" dirty="0" smtClean="0">
                          <a:latin typeface="Garamond" panose="02020404030301010803" pitchFamily="18" charset="0"/>
                        </a:rPr>
                        <a:t>3. </a:t>
                      </a:r>
                      <a:r>
                        <a:rPr lang="it-IT" sz="1100" dirty="0" smtClean="0">
                          <a:latin typeface="Garamond" panose="02020404030301010803" pitchFamily="18" charset="0"/>
                          <a:hlinkClick r:id="rId7" action="ppaction://hlinksldjump"/>
                        </a:rPr>
                        <a:t>COMPETENZA MATEMATICA E COMPETENZA IN </a:t>
                      </a:r>
                    </a:p>
                    <a:p>
                      <a:endParaRPr lang="it-IT" sz="1100" dirty="0" smtClean="0">
                        <a:latin typeface="Garamond" panose="02020404030301010803" pitchFamily="18" charset="0"/>
                        <a:hlinkClick r:id="rId7" action="ppaction://hlinksldjump"/>
                      </a:endParaRPr>
                    </a:p>
                    <a:p>
                      <a:r>
                        <a:rPr lang="it-IT" sz="1100" dirty="0" smtClean="0">
                          <a:latin typeface="Garamond" panose="02020404030301010803" pitchFamily="18" charset="0"/>
                          <a:hlinkClick r:id="rId7" action="ppaction://hlinksldjump"/>
                        </a:rPr>
                        <a:t>SCIENZE, TECNOLOGIE  E INGEGNERIA </a:t>
                      </a:r>
                      <a:endParaRPr lang="it-IT" sz="1100" dirty="0" smtClean="0">
                        <a:latin typeface="Garamond" panose="02020404030301010803" pitchFamily="18" charset="0"/>
                      </a:endParaRPr>
                    </a:p>
                    <a:p>
                      <a:endParaRPr lang="it-IT" sz="1100" dirty="0" smtClean="0">
                        <a:latin typeface="Garamond" panose="02020404030301010803" pitchFamily="18" charset="0"/>
                      </a:endParaRPr>
                    </a:p>
                    <a:p>
                      <a:r>
                        <a:rPr lang="it-IT" sz="1100" dirty="0" smtClean="0">
                          <a:latin typeface="Garamond" panose="02020404030301010803" pitchFamily="18" charset="0"/>
                        </a:rPr>
                        <a:t>LA CONOSCENZA DEL MONDO: Scuola dell’Infanzia</a:t>
                      </a:r>
                    </a:p>
                    <a:p>
                      <a:endParaRPr lang="it-IT" sz="1100" dirty="0" smtClean="0">
                        <a:latin typeface="Garamond" panose="02020404030301010803" pitchFamily="18" charset="0"/>
                      </a:endParaRPr>
                    </a:p>
                    <a:p>
                      <a:r>
                        <a:rPr lang="it-IT" sz="1100" dirty="0" smtClean="0">
                          <a:latin typeface="Garamond" panose="02020404030301010803" pitchFamily="18" charset="0"/>
                        </a:rPr>
                        <a:t>MATEMATICA: Scuola Primaria e Secondaria</a:t>
                      </a:r>
                    </a:p>
                    <a:p>
                      <a:endParaRPr lang="it-IT" sz="1100" dirty="0" smtClean="0">
                        <a:latin typeface="Garamond" panose="02020404030301010803" pitchFamily="18" charset="0"/>
                      </a:endParaRPr>
                    </a:p>
                    <a:p>
                      <a:r>
                        <a:rPr lang="it-IT" sz="1100" dirty="0" smtClean="0">
                          <a:latin typeface="Garamond" panose="02020404030301010803" pitchFamily="18" charset="0"/>
                        </a:rPr>
                        <a:t>SCIENZE : Scuola Primaria e Secondaria </a:t>
                      </a:r>
                    </a:p>
                    <a:p>
                      <a:endParaRPr lang="it-IT" sz="1100" dirty="0" smtClean="0">
                        <a:latin typeface="Garamond" panose="02020404030301010803"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TECNOLOGIA : Scuola Primaria e Secondaria </a:t>
                      </a:r>
                    </a:p>
                  </a:txBody>
                  <a:tcPr>
                    <a:solidFill>
                      <a:schemeClr val="accent2">
                        <a:lumMod val="20000"/>
                        <a:lumOff val="80000"/>
                      </a:schemeClr>
                    </a:solidFill>
                  </a:tcPr>
                </a:tc>
                <a:tc vMerge="1">
                  <a:txBody>
                    <a:bodyPr/>
                    <a:lstStyle/>
                    <a:p>
                      <a:endParaRPr lang="it-IT" sz="1100" dirty="0" smtClean="0">
                        <a:latin typeface="Garamond" panose="02020404030301010803" pitchFamily="18" charset="0"/>
                      </a:endParaRPr>
                    </a:p>
                  </a:txBody>
                  <a:tcPr/>
                </a:tc>
              </a:tr>
              <a:tr h="87644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4</a:t>
                      </a: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hlinkClick r:id="rId8" action="ppaction://hlinksldjump"/>
                        </a:rPr>
                        <a:t>. COMPETENZA DIGITALE </a:t>
                      </a: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IMMAGINI SUONI E COLORI – I DISCORSI E LE PAROLE – LA CONOSCENZA DEL MONDO: Scuola dell’Infanzia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TUTTE LE DISCIPLINE : Scuola Primaria e Secondaria</a:t>
                      </a:r>
                    </a:p>
                  </a:txBody>
                  <a:tcPr>
                    <a:solidFill>
                      <a:schemeClr val="accent3">
                        <a:lumMod val="20000"/>
                        <a:lumOff val="80000"/>
                      </a:schemeClr>
                    </a:solidFill>
                  </a:tcPr>
                </a:tc>
                <a:tc vMerge="1">
                  <a:txBody>
                    <a:bodyPr/>
                    <a:lstStyle/>
                    <a:p>
                      <a:endParaRPr lang="it-IT" sz="1100" dirty="0" smtClean="0">
                        <a:latin typeface="Garamond" panose="02020404030301010803" pitchFamily="18" charset="0"/>
                      </a:endParaRPr>
                    </a:p>
                  </a:txBody>
                  <a:tcPr/>
                </a:tc>
              </a:tr>
              <a:tr h="421640">
                <a:tc>
                  <a: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5. </a:t>
                      </a: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hlinkClick r:id="rId9" action="ppaction://hlinksldjump"/>
                        </a:rPr>
                        <a:t>COMPETENZA PERSONALE, SOCIALE E CAPACITÀ DI IMPARARE A IMPARARE</a:t>
                      </a: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FORMATIVI TRASEVRSALI (Scuola dell’Infanzia, Scuola Primaria e Secondaria)  </a:t>
                      </a:r>
                    </a:p>
                  </a:txBody>
                  <a:tcPr>
                    <a:solidFill>
                      <a:schemeClr val="accent4">
                        <a:lumMod val="20000"/>
                        <a:lumOff val="80000"/>
                      </a:schemeClr>
                    </a:solidFill>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solidFill>
                      <a:schemeClr val="bg1">
                        <a:lumMod val="95000"/>
                      </a:schemeClr>
                    </a:solidFill>
                  </a:tcPr>
                </a:tc>
              </a:tr>
            </a:tbl>
          </a:graphicData>
        </a:graphic>
      </p:graphicFrame>
    </p:spTree>
    <p:extLst>
      <p:ext uri="{BB962C8B-B14F-4D97-AF65-F5344CB8AC3E}">
        <p14:creationId xmlns:p14="http://schemas.microsoft.com/office/powerpoint/2010/main" val="38153759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805440720"/>
              </p:ext>
            </p:extLst>
          </p:nvPr>
        </p:nvGraphicFramePr>
        <p:xfrm>
          <a:off x="26090" y="41709"/>
          <a:ext cx="9095876" cy="6797040"/>
        </p:xfrm>
        <a:graphic>
          <a:graphicData uri="http://schemas.openxmlformats.org/drawingml/2006/table">
            <a:tbl>
              <a:tblPr firstRow="1" bandRow="1">
                <a:tableStyleId>{00A15C55-8517-42AA-B614-E9B94910E393}</a:tableStyleId>
              </a:tblPr>
              <a:tblGrid>
                <a:gridCol w="9095876"/>
              </a:tblGrid>
              <a:tr h="971905">
                <a:tc>
                  <a:txBody>
                    <a:bodyPr/>
                    <a:lstStyle/>
                    <a:p>
                      <a:pPr algn="ctr"/>
                      <a:r>
                        <a:rPr lang="it-IT" sz="1600" dirty="0" smtClean="0">
                          <a:latin typeface="Garamond" panose="02020404030301010803" pitchFamily="18" charset="0"/>
                        </a:rPr>
                        <a:t>COMPETENZA</a:t>
                      </a:r>
                      <a:r>
                        <a:rPr lang="it-IT" sz="1600" baseline="0" dirty="0" smtClean="0">
                          <a:latin typeface="Garamond" panose="02020404030301010803" pitchFamily="18" charset="0"/>
                        </a:rPr>
                        <a:t> </a:t>
                      </a:r>
                      <a:r>
                        <a:rPr lang="it-IT" sz="1600" dirty="0" smtClean="0">
                          <a:latin typeface="Garamond" panose="02020404030301010803" pitchFamily="18" charset="0"/>
                        </a:rPr>
                        <a:t>CHIAVE:</a:t>
                      </a:r>
                      <a:r>
                        <a:rPr lang="it-IT" sz="1600" baseline="0" dirty="0" smtClean="0">
                          <a:latin typeface="Garamond" panose="02020404030301010803" pitchFamily="18" charset="0"/>
                        </a:rPr>
                        <a:t> Competenza alfabetica funzionale</a:t>
                      </a:r>
                    </a:p>
                    <a:p>
                      <a:pPr algn="ctr"/>
                      <a:endParaRPr lang="it-IT" sz="1800" baseline="0" dirty="0" smtClean="0">
                        <a:latin typeface="Garamond" panose="02020404030301010803" pitchFamily="18" charset="0"/>
                      </a:endParaRPr>
                    </a:p>
                    <a:p>
                      <a:pPr algn="ctr"/>
                      <a:r>
                        <a:rPr lang="it-IT" sz="1400" baseline="0" dirty="0" smtClean="0">
                          <a:latin typeface="Garamond" panose="02020404030301010803" pitchFamily="18" charset="0"/>
                        </a:rPr>
                        <a:t>Dalla Raccomandazione del Parlamento Europeo e del Consiglio del 22 maggio 2018</a:t>
                      </a:r>
                    </a:p>
                    <a:p>
                      <a:pPr algn="just"/>
                      <a:r>
                        <a:rPr lang="it-IT" sz="1400" baseline="0" dirty="0" smtClean="0">
                          <a:latin typeface="Garamond" panose="02020404030301010803" pitchFamily="18" charset="0"/>
                        </a:rPr>
                        <a:t>È la capacità di individuare, comprendere, esprimere, creare e interpretare concetti, sentimenti, fatti e opinioni, in forma sia orale sia scritta, utilizzando materiali visivi, sonori e digitali attingendo a varie discipline e vari contesti. Essa implica l’abilità di comunicare e relazionarsi efficacemente con gli altri in modo opportuno e creativo. Il suo sviluppo costituisce la base per l’apprendimento successivo e l’ulteriore interazione linguistica.</a:t>
                      </a:r>
                      <a:endParaRPr lang="it-IT" sz="1400" b="0" baseline="0" dirty="0" smtClean="0">
                        <a:solidFill>
                          <a:schemeClr val="tx1"/>
                        </a:solidFill>
                        <a:latin typeface="Garamond" panose="02020404030301010803" pitchFamily="18" charset="0"/>
                      </a:endParaRPr>
                    </a:p>
                  </a:txBody>
                  <a:tcPr>
                    <a:solidFill>
                      <a:srgbClr val="FFC000"/>
                    </a:solidFill>
                  </a:tcPr>
                </a:tc>
              </a:tr>
              <a:tr h="1223211">
                <a:tc>
                  <a: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APPROCCIO INTEGRATO STEM </a:t>
                      </a: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(allegato Linee guida STEM – DM 184/2023)</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COMPETENZE POTENZIATE </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Communication (Comunicazione) : l’abilità di esprimere idee, condividere informazioni e interagire efficacemente con gli altri.</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Collaboration (Collaborazione): la capacità di lavorare in gruppo, condividere responsabilità e raggiungere obiettivi comuni.</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Creativity (Creatività) : la capacità di generare nuove idee, trovare soluzioni originali e affrontare le sfide in modo innovativo.</a:t>
                      </a: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r h="25050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solidFill>
                      <a:schemeClr val="accent4"/>
                    </a:solidFill>
                  </a:tcPr>
                </a:tc>
              </a:tr>
              <a:tr h="37567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PROFILO DELLO STUDENTE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COMPETENZE AL TERMINE DEL PRIMO CICLO DI ISTRUZIONE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Creare, esprimere e interpretare concetti, sentimenti, fatti e opinioni in forma sia orale che scritta (comprensione orale, espressione orale, comprensione scritta ed espressione scritta).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i punti chiave di un discorso complesso, riguardo sia temi concreti sia astratti, integrando con argomentazioni sulla base di quanto è noto.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Interagire adeguatamente e in modo creativo utilizzando materiali visivi, sonori e digitali e in vari contesti culturali e sociali quali istruzione e formazione, lavoro, vita domestica e tempo libero.</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52433760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911070178"/>
              </p:ext>
            </p:extLst>
          </p:nvPr>
        </p:nvGraphicFramePr>
        <p:xfrm>
          <a:off x="26090" y="41709"/>
          <a:ext cx="9095876" cy="6766761"/>
        </p:xfrm>
        <a:graphic>
          <a:graphicData uri="http://schemas.openxmlformats.org/drawingml/2006/table">
            <a:tbl>
              <a:tblPr firstRow="1" bandRow="1">
                <a:tableStyleId>{00A15C55-8517-42AA-B614-E9B94910E393}</a:tableStyleId>
              </a:tblPr>
              <a:tblGrid>
                <a:gridCol w="4547938"/>
                <a:gridCol w="4547938"/>
              </a:tblGrid>
              <a:tr h="335481">
                <a:tc gridSpan="2">
                  <a:txBody>
                    <a:bodyPr/>
                    <a:lstStyle/>
                    <a:p>
                      <a:pPr algn="ctr"/>
                      <a:r>
                        <a:rPr lang="it-IT" sz="1100" b="1" baseline="0" dirty="0" smtClean="0">
                          <a:solidFill>
                            <a:schemeClr val="tx1"/>
                          </a:solidFill>
                          <a:latin typeface="Garamond" panose="02020404030301010803" pitchFamily="18" charset="0"/>
                        </a:rPr>
                        <a:t>OBIETTIVI GENERALI DEL PROCESSO FORMATIVO</a:t>
                      </a:r>
                    </a:p>
                  </a:txBody>
                  <a:tcPr/>
                </a:tc>
                <a:tc hMerge="1">
                  <a:txBody>
                    <a:bodyPr/>
                    <a:lstStyle/>
                    <a:p>
                      <a:endParaRPr lang="it-IT"/>
                    </a:p>
                  </a:txBody>
                  <a:tcPr/>
                </a:tc>
              </a:tr>
              <a:tr h="1223211">
                <a:tc>
                  <a:txBody>
                    <a:bodyPr/>
                    <a:lstStyle/>
                    <a:p>
                      <a:pPr marL="0" marR="0" lvl="0" indent="0" algn="ctr"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 TERMINE DELLA SCUOLA PRIMARIA</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Decodificare e comprendere messaggi chiave</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identificare le informazioni cruciali in diversi tipi di comunicazione orale (spiegazioni, racconti, dialoghi), scritta (istruzioni, brevi testi informativi, storie semplici, cartelli segnaletici), non verbale (comprensione del linguaggio del corpo, delle espressioni del volto).</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Comunicare con chiarezza ed efficacia</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esprimere oralmente le proprie idee, esperienze e domande in modo logico e coerente, adattando il linguaggio al contesto e all'interlocutore.</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Riassumere il contenuto di testi scritti</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individuare i punti principali di un testo e riorganizzarli in un insieme di informazioni in grado di rendere il significato del tutto.</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Produrre testi significativi</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scrivere brevi testi (descrizioni, narrazioni, messaggi) per comunicare concetti, sentimenti, fatti e opinioni personali, rispettando la struttura di base e la correttezza linguistica.</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Interagire con media diversi</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utilizzare in modo consapevole immagini, video, audio e strumenti digitali di base per partecipare attivamente alle attività didattiche e per esprimersi creativamente.</a:t>
                      </a:r>
                    </a:p>
                    <a:p>
                      <a:pPr marL="0" marR="0" lvl="0" indent="0" algn="just" defTabSz="914400" rtl="0" eaLnBrk="1" fontAlgn="auto" latinLnBrk="0" hangingPunct="1">
                        <a:lnSpc>
                          <a:spcPct val="150000"/>
                        </a:lnSpc>
                        <a:spcBef>
                          <a:spcPts val="0"/>
                        </a:spcBef>
                        <a:spcAft>
                          <a:spcPts val="0"/>
                        </a:spcAft>
                        <a:buClrTx/>
                        <a:buSzTx/>
                        <a:buFont typeface="+mj-lt"/>
                        <a:buNone/>
                        <a:tabLst/>
                        <a:defRPr/>
                      </a:pPr>
                      <a:endPar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just" defTabSz="914400" rtl="0" eaLnBrk="1" fontAlgn="auto" latinLnBrk="0" hangingPunct="1">
                        <a:lnSpc>
                          <a:spcPct val="150000"/>
                        </a:lnSpc>
                        <a:spcBef>
                          <a:spcPts val="0"/>
                        </a:spcBef>
                        <a:spcAft>
                          <a:spcPts val="0"/>
                        </a:spcAft>
                        <a:buClrTx/>
                        <a:buSzTx/>
                        <a:buFont typeface="+mj-lt"/>
                        <a:buNone/>
                        <a:tabLst/>
                        <a:defRPr/>
                      </a:pPr>
                      <a:endPar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marR="0" lvl="0" indent="0" algn="ctr"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 TERMINE DELLA SCUOLA SECONDARIA DI PRIMO GRADO</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Padroneggiare strategie di lettura e di analisi</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applicare diverse tecniche di lettura (esplorativa, analitica, selettiva) per comprendere testi complessi, individuando lo scopo comunicativo, il destinatario, le informazioni rilevanti e il registro linguistico.</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Interpretare il significato nel contesto</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analizzare il contesto di un messaggio (scritto, orale, visivo) per ricavarne il significato implicito, cogliendo sfumature e intenzioni comunicative.</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Pensare in modo flessibile</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esaminare un argomento da più punti di vista, esplorare diverse strategie di risoluzione e argomentare le proprie posizioni in modo motivato.</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Elaborare informazioni complesse</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collegare informazioni provenienti da diverse fonti, inclusi materiali digitali non immediatamente visibili, per giungere a una comprensione ampia e articolata del tema studiato.</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Comunicare in modo efficace e consapevole</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organizzare il proprio vocabolario e produrre con rapidità testi orali e scritti complessi, utilizzando un linguaggio preciso, ricco e appropriato al contesto.</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endPar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endPar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endPar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endPar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endPar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r h="1223211">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Scuola Primaria</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Dall’all. A modello di certificazione sc. Primaria – DM 14/2024</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Padroneggiare la lingua di scolarizzazione in modo da comprendere enunciati, raccontare le proprie esperienze e adottare un registro linguistico appropriato alle diverse situazioni.</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Scuola Secondaria di Primo Grado</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Dall’all. B modello di certificazione sc. Secondaria – DM 14/2024</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Padroneggiare la lingua di scolarizzazione in modo da comprendere enunciati di una certa complessità, esprimere le proprie idee, adottare un registro linguistico appropriato alle diverse situazioni.</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67439738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6922500"/>
        </p:xfrm>
        <a:graphic>
          <a:graphicData uri="http://schemas.openxmlformats.org/drawingml/2006/table">
            <a:tbl>
              <a:tblPr firstRow="1" bandRow="1">
                <a:tableStyleId>{00A15C55-8517-42AA-B614-E9B94910E393}</a:tableStyleId>
              </a:tblPr>
              <a:tblGrid>
                <a:gridCol w="354054"/>
                <a:gridCol w="2928135"/>
                <a:gridCol w="2815119"/>
                <a:gridCol w="2998568"/>
              </a:tblGrid>
              <a:tr h="375150">
                <a:tc gridSpan="4">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6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 DISCORSI E LE PAROLE: Scuola dell’Infanzia</a:t>
                      </a:r>
                    </a:p>
                  </a:txBody>
                  <a:tcPr/>
                </a:tc>
                <a:tc hMerge="1">
                  <a:txBody>
                    <a:bodyPr/>
                    <a:lstStyle/>
                    <a:p>
                      <a:endParaRPr lang="it-IT"/>
                    </a:p>
                  </a:txBody>
                  <a:tcPr/>
                </a:tc>
                <a:tc hMerge="1">
                  <a:txBody>
                    <a:bodyPr/>
                    <a:lstStyle/>
                    <a:p>
                      <a:endParaRPr lang="it-IT"/>
                    </a:p>
                  </a:txBody>
                  <a:tcPr/>
                </a:tc>
                <a:tc hMerge="1">
                  <a:txBody>
                    <a:bodyPr/>
                    <a:lstStyle/>
                    <a:p>
                      <a:endParaRPr lang="it-IT"/>
                    </a:p>
                  </a:txBody>
                  <a:tcPr/>
                </a:tc>
              </a:tr>
              <a:tr h="375150">
                <a:tc gridSpan="4">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c hMerge="1">
                  <a:txBody>
                    <a:bodyPr/>
                    <a:lstStyle/>
                    <a:p>
                      <a:endParaRPr lang="it-IT"/>
                    </a:p>
                  </a:txBody>
                  <a:tcPr/>
                </a:tc>
              </a:tr>
              <a:tr h="2244375">
                <a:tc gridSpan="4">
                  <a:txBody>
                    <a:bodyPr/>
                    <a:lstStyle/>
                    <a:p>
                      <a:pPr algn="ctr">
                        <a:lnSpc>
                          <a:spcPct val="150000"/>
                        </a:lnSpc>
                      </a:pPr>
                      <a:r>
                        <a:rPr lang="it-IT" sz="1200" b="1" baseline="0" dirty="0" smtClean="0">
                          <a:latin typeface="Garamond" panose="02020404030301010803" pitchFamily="18" charset="0"/>
                        </a:rPr>
                        <a:t>OBIETTIVI SPECIFICI</a:t>
                      </a:r>
                    </a:p>
                    <a:p>
                      <a:pPr marL="171450" indent="-171450" algn="l">
                        <a:lnSpc>
                          <a:spcPct val="150000"/>
                        </a:lnSpc>
                        <a:buFont typeface="Arial" panose="020B0604020202020204" pitchFamily="34" charset="0"/>
                        <a:buChar char="•"/>
                      </a:pPr>
                      <a:r>
                        <a:rPr lang="it-IT" sz="1200" baseline="0" dirty="0" smtClean="0">
                          <a:latin typeface="Garamond" panose="02020404030301010803" pitchFamily="18" charset="0"/>
                        </a:rPr>
                        <a:t>Saper utilizzare la lingua italiana in maniera appropriata, per comprendere parole e discorsi.</a:t>
                      </a:r>
                    </a:p>
                    <a:p>
                      <a:pPr marL="171450" indent="-171450" algn="l">
                        <a:lnSpc>
                          <a:spcPct val="150000"/>
                        </a:lnSpc>
                        <a:buFont typeface="Arial" panose="020B0604020202020204" pitchFamily="34" charset="0"/>
                        <a:buChar char="•"/>
                      </a:pPr>
                      <a:r>
                        <a:rPr lang="it-IT" sz="1200" baseline="0" dirty="0" smtClean="0">
                          <a:latin typeface="Garamond" panose="02020404030301010803" pitchFamily="18" charset="0"/>
                        </a:rPr>
                        <a:t>Acquisire un patrimonio lessicale progressivamente più ricco ed esteso.</a:t>
                      </a:r>
                    </a:p>
                    <a:p>
                      <a:pPr marL="171450" indent="-171450" algn="l">
                        <a:lnSpc>
                          <a:spcPct val="150000"/>
                        </a:lnSpc>
                        <a:buFont typeface="Arial" panose="020B0604020202020204" pitchFamily="34" charset="0"/>
                        <a:buChar char="•"/>
                      </a:pPr>
                      <a:r>
                        <a:rPr lang="it-IT" sz="1200" baseline="0" dirty="0" smtClean="0">
                          <a:latin typeface="Garamond" panose="02020404030301010803" pitchFamily="18" charset="0"/>
                        </a:rPr>
                        <a:t>Esprimere attraverso il linguaggio verbale i propri stati d’animo ed emozioni.</a:t>
                      </a:r>
                    </a:p>
                    <a:p>
                      <a:pPr marL="171450" indent="-171450" algn="l">
                        <a:lnSpc>
                          <a:spcPct val="150000"/>
                        </a:lnSpc>
                        <a:buFont typeface="Arial" panose="020B0604020202020204" pitchFamily="34" charset="0"/>
                        <a:buChar char="•"/>
                      </a:pPr>
                      <a:r>
                        <a:rPr lang="it-IT" sz="1200" baseline="0" dirty="0" smtClean="0">
                          <a:latin typeface="Garamond" panose="02020404030301010803" pitchFamily="18" charset="0"/>
                        </a:rPr>
                        <a:t>Elaborare ipotesi circa i significati di parole sconosciute o inventate, cogliendo somiglianze e analogie tra suoni e significati.</a:t>
                      </a:r>
                    </a:p>
                    <a:p>
                      <a:pPr marL="171450" indent="-171450" algn="l">
                        <a:lnSpc>
                          <a:spcPct val="150000"/>
                        </a:lnSpc>
                        <a:buFont typeface="Arial" panose="020B0604020202020204" pitchFamily="34" charset="0"/>
                        <a:buChar char="•"/>
                      </a:pPr>
                      <a:r>
                        <a:rPr lang="it-IT" sz="1200" baseline="0" dirty="0" smtClean="0">
                          <a:latin typeface="Garamond" panose="02020404030301010803" pitchFamily="18" charset="0"/>
                        </a:rPr>
                        <a:t>Familiarizzare con elementi di una lingua diversa dall’italiano.</a:t>
                      </a:r>
                    </a:p>
                    <a:p>
                      <a:pPr marL="171450" indent="-171450" algn="l">
                        <a:lnSpc>
                          <a:spcPct val="150000"/>
                        </a:lnSpc>
                        <a:buFont typeface="Arial" panose="020B0604020202020204" pitchFamily="34" charset="0"/>
                        <a:buChar char="•"/>
                      </a:pPr>
                      <a:r>
                        <a:rPr lang="it-IT" sz="1200" baseline="0" dirty="0" smtClean="0">
                          <a:latin typeface="Garamond" panose="02020404030301010803" pitchFamily="18" charset="0"/>
                        </a:rPr>
                        <a:t>Incontrare e sperimentare prime forme di linguaggio scritto.</a:t>
                      </a:r>
                    </a:p>
                    <a:p>
                      <a:pPr marL="171450" indent="-171450" algn="l">
                        <a:lnSpc>
                          <a:spcPct val="150000"/>
                        </a:lnSpc>
                        <a:buFont typeface="Arial" panose="020B0604020202020204" pitchFamily="34" charset="0"/>
                        <a:buChar char="•"/>
                      </a:pPr>
                      <a:endParaRPr lang="it-IT" sz="1200" baseline="0" dirty="0" smtClean="0">
                        <a:latin typeface="Garamond" panose="02020404030301010803" pitchFamily="18" charset="0"/>
                      </a:endParaRPr>
                    </a:p>
                  </a:txBody>
                  <a:tcPr/>
                </a:tc>
                <a:tc hMerge="1">
                  <a:txBody>
                    <a:bodyPr/>
                    <a:lstStyle/>
                    <a:p>
                      <a:endParaRPr lang="it-IT"/>
                    </a:p>
                  </a:txBody>
                  <a:tcPr/>
                </a:tc>
                <a:tc hMerge="1">
                  <a:txBody>
                    <a:bodyPr/>
                    <a:lstStyle/>
                    <a:p>
                      <a:endParaRPr lang="it-IT"/>
                    </a:p>
                  </a:txBody>
                  <a:tcPr/>
                </a:tc>
                <a:tc hMerge="1">
                  <a:txBody>
                    <a:bodyPr/>
                    <a:lstStyle/>
                    <a:p>
                      <a:endParaRPr lang="it-IT"/>
                    </a:p>
                  </a:txBody>
                  <a:tcPr/>
                </a:tc>
              </a:tr>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TRE  ANNI</a:t>
                      </a:r>
                    </a:p>
                  </a:txBody>
                  <a:tcPr vert="vert270">
                    <a:solidFill>
                      <a:srgbClr val="92D050"/>
                    </a:solidFill>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it-IT" sz="1200" b="0" baseline="0" dirty="0" smtClean="0">
                          <a:latin typeface="Garamond" panose="02020404030301010803" pitchFamily="18" charset="0"/>
                        </a:rPr>
                        <a:t>Regole basilari della conversazione.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Lessico di base su argomenti di vita quotidiana.</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Linguaggi  verbali e non verbali per esprimere bisogni ed emozioni.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Filastrocche, canzoni e racconti brevi.</a:t>
                      </a: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Interiorizzare procedure definite per l’ascolto (ascolto e silenzio).</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Partecipare a conversazioni guidate.</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Comunicare bisogni, emozioni e desideri.</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Comprendere il linguaggio mimico-gestuale. </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Ascoltare semplici racconti e comprenderne il significato globale.</a:t>
                      </a: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 Presta attenzione ai suoni, alle parole e alle storie, iniziando a comprendere semplici consegne e a seguire istruzioni verbali.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Utilizza i linguaggi verbali e non verbali per esprimere bisogni ed emozioni</a:t>
                      </a: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91698259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22659"/>
          <a:ext cx="9095876" cy="672084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QUATTRO ANNI</a:t>
                      </a:r>
                    </a:p>
                  </a:txBody>
                  <a:tcPr vert="vert270">
                    <a:solidFill>
                      <a:schemeClr val="accent4">
                        <a:lumMod val="60000"/>
                        <a:lumOff val="40000"/>
                      </a:schemeClr>
                    </a:solidFill>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it-IT" sz="1200" b="0" baseline="0" dirty="0" smtClean="0">
                          <a:latin typeface="Garamond" panose="02020404030301010803" pitchFamily="18" charset="0"/>
                        </a:rPr>
                        <a:t>Lessico adeguato alle varie situazioni delle esperienze proposte.</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it-IT" sz="1200" b="0" baseline="0" dirty="0" smtClean="0">
                          <a:latin typeface="Garamond" panose="02020404030301010803" pitchFamily="18" charset="0"/>
                        </a:rPr>
                        <a:t>Filastrocche, canti, poesie, fiabe e storie brevi.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it-IT" sz="1200" b="0" baseline="0" dirty="0" smtClean="0">
                          <a:latin typeface="Garamond" panose="02020404030301010803" pitchFamily="18" charset="0"/>
                        </a:rPr>
                        <a:t>Suoni, parole e rime.</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it-IT" sz="1200" b="0" baseline="0" dirty="0" smtClean="0">
                          <a:latin typeface="Garamond" panose="02020404030301010803" pitchFamily="18" charset="0"/>
                        </a:rPr>
                        <a:t>Giochi fonologici e linguistici.</a:t>
                      </a: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Salutare,  presentare, nominare oggetti, animali, colori, parti del corpo con o senza supporto delle immagini.</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Partecipare attivamente alle conversazioni, comunicando in maniera corretta e comprensibile.</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Memorizzare e ripetere poesie e filastrocche semplici.</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 Giocare con i suoni della lingua attraverso attività di ascolto e produzione verbale.</a:t>
                      </a: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Verbalizza esperienze, emozioni e bisogni imparando a utilizzare le parole per comunicare con gli altri.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Utilizza parole nuove apprese durante i giochi e li inserisce correttamente nei discorsi quotidiani.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Riconosce e riproduce ritmi, suoni e rime presenti in canti e filastrocche.</a:t>
                      </a:r>
                    </a:p>
                  </a:txBody>
                  <a:tcPr/>
                </a:tc>
              </a:tr>
              <a:tr h="349160">
                <a:tc>
                  <a:txBody>
                    <a:bodyPr/>
                    <a:lstStyle/>
                    <a:p>
                      <a:pPr algn="ctr">
                        <a:lnSpc>
                          <a:spcPct val="150000"/>
                        </a:lnSpc>
                      </a:pPr>
                      <a:r>
                        <a:rPr lang="it-IT" sz="1000" b="1" baseline="0" dirty="0" smtClean="0">
                          <a:latin typeface="Garamond" panose="02020404030301010803" pitchFamily="18" charset="0"/>
                        </a:rPr>
                        <a:t>CINQUE ANNI</a:t>
                      </a:r>
                    </a:p>
                  </a:txBody>
                  <a:tcPr vert="vert270">
                    <a:solidFill>
                      <a:schemeClr val="accent5">
                        <a:lumMod val="40000"/>
                        <a:lumOff val="60000"/>
                      </a:schemeClr>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Organizzazione del linguaggio parlato attraverso codici linguistici diversi.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Storie di vario genere tratte dalla cultura popolare o proveniente da altri paesi finalizzate ad esplorare le  emozioni.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Prime esperienze di apprendimento di una seconda lingua: i primi suoni di lingua inglese, semplici parole ed espressioni.</a:t>
                      </a:r>
                    </a:p>
                    <a:p>
                      <a:pPr marL="171450" indent="-171450" algn="l">
                        <a:lnSpc>
                          <a:spcPct val="150000"/>
                        </a:lnSpc>
                        <a:buFont typeface="Wingdings" panose="05000000000000000000" pitchFamily="2" charset="2"/>
                        <a:buChar char="v"/>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Raccontare esperienze e storie rispettando la successione temporale.</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Interpretare ed esprimere emozioni e pensieri.</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Drammatizzare poesie e filastrocche complesse.</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Familiarizzare con la lingua scritta in chiave ludica e digitale.</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Ripetere parole, filastrocche e canti di una lingua straniera.</a:t>
                      </a: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Arricchisce e precisa il proprio lessico.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Usa il linguaggio per interagire con i compagni intervenendo autonomamente nei discorsi di gruppo.</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Comunica in modo appropriato emozioni, pensieri e vissuti.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Esplora forme di rappresentazione grafica che anticipano la scrittura utilizzando, in modo guidato, anche linguaggi digitali e multimediali.</a:t>
                      </a:r>
                    </a:p>
                  </a:txBody>
                  <a:tcPr/>
                </a:tc>
              </a:tr>
            </a:tbl>
          </a:graphicData>
        </a:graphic>
      </p:graphicFrame>
      <p:sp>
        <p:nvSpPr>
          <p:cNvPr id="3" name="Avanti o successivo 2">
            <a:hlinkClick r:id="" action="ppaction://hlinkshowjump?jump=nextslide" highlightClick="1"/>
          </p:cNvPr>
          <p:cNvSpPr/>
          <p:nvPr/>
        </p:nvSpPr>
        <p:spPr>
          <a:xfrm rot="5400000">
            <a:off x="5403399" y="6492611"/>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38420571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3796746368"/>
              </p:ext>
            </p:extLst>
          </p:nvPr>
        </p:nvGraphicFramePr>
        <p:xfrm>
          <a:off x="38472" y="31981"/>
          <a:ext cx="9076344" cy="6633141"/>
        </p:xfrm>
        <a:graphic>
          <a:graphicData uri="http://schemas.openxmlformats.org/drawingml/2006/table">
            <a:tbl>
              <a:tblPr firstRow="1" bandRow="1">
                <a:tableStyleId>{00A15C55-8517-42AA-B614-E9B94910E393}</a:tableStyleId>
              </a:tblPr>
              <a:tblGrid>
                <a:gridCol w="2997061"/>
                <a:gridCol w="2997059"/>
                <a:gridCol w="3082224"/>
              </a:tblGrid>
              <a:tr h="399981">
                <a:tc gridSpan="3">
                  <a:txBody>
                    <a:bodyPr/>
                    <a:lstStyle/>
                    <a:p>
                      <a:pPr algn="ctr"/>
                      <a:r>
                        <a:rPr lang="it-IT" sz="1600" b="1" baseline="0" dirty="0" smtClean="0">
                          <a:solidFill>
                            <a:schemeClr val="tx1"/>
                          </a:solidFill>
                          <a:latin typeface="Garamond" panose="02020404030301010803" pitchFamily="18" charset="0"/>
                        </a:rPr>
                        <a:t>ITALIANO (Lingua e Letteratura): Scuola Primaria e Secondaria di Primo Grado</a:t>
                      </a:r>
                    </a:p>
                  </a:txBody>
                  <a:tcPr/>
                </a:tc>
                <a:tc hMerge="1">
                  <a:txBody>
                    <a:bodyPr/>
                    <a:lstStyle/>
                    <a:p>
                      <a:endParaRPr lang="it-IT"/>
                    </a:p>
                  </a:txBody>
                  <a:tcPr/>
                </a:tc>
                <a:tc hMerge="1">
                  <a:txBody>
                    <a:bodyPr/>
                    <a:lstStyle/>
                    <a:p>
                      <a:endParaRPr lang="it-IT"/>
                    </a:p>
                  </a:txBody>
                  <a:tcPr/>
                </a:tc>
              </a:tr>
              <a:tr h="275350">
                <a:tc gridSpan="3">
                  <a:txBody>
                    <a:bodyPr/>
                    <a:lstStyle/>
                    <a:p>
                      <a:pPr marL="0" indent="0" algn="l">
                        <a:lnSpc>
                          <a:spcPct val="150000"/>
                        </a:lnSpc>
                        <a:buFont typeface="Wingdings" panose="05000000000000000000" pitchFamily="2" charset="2"/>
                        <a:buNone/>
                      </a:pPr>
                      <a:r>
                        <a:rPr lang="it-IT" sz="1400" b="1" baseline="0" dirty="0" smtClean="0">
                          <a:latin typeface="Garamond" panose="02020404030301010803" pitchFamily="18" charset="0"/>
                        </a:rPr>
                        <a:t>Nucleo fondante: ASCOLTO E DIALOGO</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Ascolto e dialogo.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Essere in grado di comprendere e dare semplici istruzioni su un’attività che lo studente conosce bene.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 interagire in una conversazione formulando domande e dando risposte pertinenti intorno ad argomenti di cui abbia diretta esperienza.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Essere in grado raccontare oralmente un’esperienza personale o una storia immaginaria rispettando l’ordine logico e cronologico.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Oralità.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 comunicare in modo adeguato e differenziato in base ai diversi contesti di interazione.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 organizzare un semplice discorso orale su un tema affrontato in classe con un breve intervento preparato in precedenza.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 esporre un argomento di studio utilizzando una scaletta o appunti.</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Ascolto e dialogo.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 partecipare a una conversazione in maniera educata, ascoltando rispettosamente le opinioni dell’interlocutore e argomentando a propria volta in modo ordinato.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Riferire su esperienze personali organizzando il racconto in modo essenziale e chiaro, rispettando l’ordine logico e cronologico e inserendo elementi descrittivi funzionali al racconto.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 cogliere in una discussione le posizioni espresse dai compagni ed esprimere la propria opinione su un argomento con un breve intervento preparato in precedenza.</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Esaminare le funzioni degli atti linguistici</a:t>
                      </a: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funzioni illocutorie (descrittiva, direttiva, interrogativa, espressiva, performativa); funzioni perlocutorie.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Ascoltare, rielaborare, parlare.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all’ascolto, gli elementi sonori caratteristici dei testi poetici.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Essere in grado di prendere appunti durante una lezione o una relazione, e di rielaborare poi questi appunti in una forma discorsiva adeguata.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 raccontare oralmente esperienze personali o fatti noti, selezionando informazioni significative in base allo scopo, ordinandole in base a un criterio logico-cronologico, esplicitandole in modo chiaro adoperando un registro adeguato all’argomento e alla situazione.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 intervenire in una discussione rispettando tempi e turni di parola, tenendo conto del destinatario ed eventualmente riformulando il proprio punto di vista alla luce delle reazioni degli interlocutori.</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92430780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1068308124"/>
              </p:ext>
            </p:extLst>
          </p:nvPr>
        </p:nvGraphicFramePr>
        <p:xfrm>
          <a:off x="26090" y="41709"/>
          <a:ext cx="9095876" cy="6474736"/>
        </p:xfrm>
        <a:graphic>
          <a:graphicData uri="http://schemas.openxmlformats.org/drawingml/2006/table">
            <a:tbl>
              <a:tblPr firstRow="1" bandRow="1">
                <a:tableStyleId>{00A15C55-8517-42AA-B614-E9B94910E393}</a:tableStyleId>
              </a:tblPr>
              <a:tblGrid>
                <a:gridCol w="354054"/>
                <a:gridCol w="2928135"/>
                <a:gridCol w="2815119"/>
                <a:gridCol w="2998568"/>
              </a:tblGrid>
              <a:tr h="504724">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448643">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509689">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Messaggi, istruzioni/consegne, bisogni, vissuti, semplici narrazioni.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Regole basilari per uno scambio comunicativo attivo.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Ordinatori temporali.</a:t>
                      </a:r>
                    </a:p>
                    <a:p>
                      <a:pPr marL="171450" indent="-171450" algn="l">
                        <a:lnSpc>
                          <a:spcPct val="150000"/>
                        </a:lnSpc>
                        <a:buFont typeface="Wingdings" panose="05000000000000000000" pitchFamily="2" charset="2"/>
                        <a:buChar char="v"/>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Cogliere i contenuti essenziali di messaggi e testi, ascoltandoli in modo attento e rispettoso.</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it-IT" sz="1200" b="0" baseline="0" dirty="0" smtClean="0">
                          <a:latin typeface="Garamond" panose="02020404030301010803" pitchFamily="18" charset="0"/>
                        </a:rPr>
                        <a:t>Raccontare le proprie emozioni, le esperienze vissute e i propri bisogni in modo essenziale. </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it-IT" sz="1200" b="0" baseline="0" dirty="0" smtClean="0">
                          <a:latin typeface="Garamond" panose="02020404030301010803" pitchFamily="18" charset="0"/>
                        </a:rPr>
                        <a:t>Intervenire nella conversazione in modo chiaro e pertinente, rispettando il proprio turno.</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Organizzare la propria comunicazione orale seguendo il criterio della successione temporale.</a:t>
                      </a: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Comprende i contenuti essenziali di semplici messaggi e </a:t>
                      </a:r>
                      <a:r>
                        <a:rPr lang="it-IT" sz="1200" b="0" baseline="0" smtClean="0">
                          <a:latin typeface="Garamond" panose="02020404030301010803" pitchFamily="18" charset="0"/>
                        </a:rPr>
                        <a:t>brevi testi.</a:t>
                      </a: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Comunica in ordine logico e cronologico le proprie esperienze.</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txBody>
                  <a:tcPr/>
                </a:tc>
              </a:tr>
              <a:tr h="448643">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p>
                      <a:pPr algn="ctr">
                        <a:lnSpc>
                          <a:spcPct val="150000"/>
                        </a:lnSpc>
                      </a:pPr>
                      <a:endParaRPr lang="it-IT" sz="1000" b="1" baseline="0" dirty="0" smtClean="0">
                        <a:latin typeface="Garamond" panose="02020404030301010803" pitchFamily="18" charset="0"/>
                      </a:endParaRPr>
                    </a:p>
                  </a:txBody>
                  <a:tcPr vert="vert270">
                    <a:solidFill>
                      <a:schemeClr val="accent4">
                        <a:lumMod val="60000"/>
                        <a:lumOff val="40000"/>
                      </a:schemeClr>
                    </a:solidFill>
                  </a:tcPr>
                </a:tc>
                <a:tc>
                  <a:txBody>
                    <a:bodyPr/>
                    <a:lstStyle/>
                    <a:p>
                      <a:pPr algn="ctr">
                        <a:lnSpc>
                          <a:spcPct val="150000"/>
                        </a:lnSpc>
                      </a:pPr>
                      <a:endParaRPr lang="it-IT" sz="1200" b="1" baseline="0" dirty="0" smtClean="0">
                        <a:latin typeface="Garamond" panose="02020404030301010803" pitchFamily="18" charset="0"/>
                      </a:endParaRPr>
                    </a:p>
                  </a:txBody>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txBody>
                  <a:tcPr/>
                </a:tc>
              </a:tr>
            </a:tbl>
          </a:graphicData>
        </a:graphic>
      </p:graphicFrame>
      <p:pic>
        <p:nvPicPr>
          <p:cNvPr id="6" name="Immagin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32212" y="4691696"/>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61088245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198952329"/>
              </p:ext>
            </p:extLst>
          </p:nvPr>
        </p:nvGraphicFramePr>
        <p:xfrm>
          <a:off x="26090" y="41709"/>
          <a:ext cx="9095876" cy="666496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81875">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Elementi di base delle funzioni della lingua.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 Lessico fondamentale per la gestione di semplici comunicazioni orali.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Elementari principi di organizzazione del discorso descrittivo e narrativo.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Strutture-base dei testi narrativi, descrittivi e poetici. </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p>
                      <a:pPr marL="342900" marR="132080" lvl="0" indent="-342900">
                        <a:lnSpc>
                          <a:spcPct val="100000"/>
                        </a:lnSpc>
                        <a:spcAft>
                          <a:spcPts val="0"/>
                        </a:spcAft>
                        <a:buSzPts val="1000"/>
                        <a:buFont typeface="Wingdings" panose="05000000000000000000" pitchFamily="2" charset="2"/>
                        <a:buChar char=""/>
                      </a:pPr>
                      <a:r>
                        <a:rPr lang="it-IT" sz="1050" spc="-15" dirty="0" smtClean="0">
                          <a:effectLst/>
                          <a:latin typeface="Garamond" panose="02020404030301010803" pitchFamily="18" charset="0"/>
                          <a:ea typeface="Times New Roman" panose="02020603050405020304" pitchFamily="18" charset="0"/>
                          <a:cs typeface="Times New Roman" panose="02020603050405020304" pitchFamily="18" charset="0"/>
                        </a:rPr>
                        <a:t>Ascoltare testi prodotti da altri, anche trasmessi dai media, riconoscendone la fonte e individuando scopo, argomento, informazioni principali e punto di vista dell’emittente.</a:t>
                      </a:r>
                    </a:p>
                    <a:p>
                      <a:pPr marL="342900" marR="132080" lvl="0" indent="-342900">
                        <a:lnSpc>
                          <a:spcPct val="100000"/>
                        </a:lnSpc>
                        <a:spcAft>
                          <a:spcPts val="0"/>
                        </a:spcAft>
                        <a:buSzPts val="1000"/>
                        <a:buFont typeface="Wingdings" panose="05000000000000000000" pitchFamily="2" charset="2"/>
                        <a:buChar char=""/>
                      </a:pPr>
                      <a:r>
                        <a:rPr lang="it-IT" sz="1050" spc="-15" dirty="0" smtClean="0">
                          <a:effectLst/>
                          <a:latin typeface="Garamond" panose="02020404030301010803" pitchFamily="18" charset="0"/>
                          <a:ea typeface="Times New Roman" panose="02020603050405020304" pitchFamily="18" charset="0"/>
                          <a:cs typeface="Times New Roman" panose="02020603050405020304" pitchFamily="18" charset="0"/>
                        </a:rPr>
                        <a:t>Intervenire in una conversazione o in una</a:t>
                      </a:r>
                      <a:r>
                        <a:rPr lang="it-IT" sz="105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spc="-15" dirty="0" smtClean="0">
                          <a:effectLst/>
                          <a:latin typeface="Garamond" panose="02020404030301010803" pitchFamily="18" charset="0"/>
                          <a:ea typeface="Times New Roman" panose="02020603050405020304" pitchFamily="18" charset="0"/>
                          <a:cs typeface="Times New Roman" panose="02020603050405020304" pitchFamily="18" charset="0"/>
                        </a:rPr>
                        <a:t>discussione, di classe o di gruppo, con pertinenza e coerenza, rispettando tempi e turni di parola, e fornendo un positivo contributo personale. </a:t>
                      </a:r>
                    </a:p>
                    <a:p>
                      <a:pPr marL="342900" marR="132080" lvl="0" indent="-342900">
                        <a:lnSpc>
                          <a:spcPct val="100000"/>
                        </a:lnSpc>
                        <a:spcAft>
                          <a:spcPts val="0"/>
                        </a:spcAft>
                        <a:buSzPts val="1000"/>
                        <a:buFont typeface="Wingdings" panose="05000000000000000000" pitchFamily="2" charset="2"/>
                        <a:buChar char=""/>
                      </a:pPr>
                      <a:r>
                        <a:rPr lang="it-IT" sz="1050" spc="-15" dirty="0" smtClean="0">
                          <a:effectLst/>
                          <a:latin typeface="Garamond" panose="02020404030301010803" pitchFamily="18" charset="0"/>
                          <a:ea typeface="Times New Roman" panose="02020603050405020304" pitchFamily="18" charset="0"/>
                          <a:cs typeface="Times New Roman" panose="02020603050405020304" pitchFamily="18" charset="0"/>
                        </a:rPr>
                        <a:t>Ascoltare testi applicando tecniche di supporto alla comprensione durante l’ascolto (presa di appunti, parole- chiave, brevi frasi riassuntive ecc.) e dopo l’ascolto (rielaborazione degli appunti ecc.). </a:t>
                      </a:r>
                    </a:p>
                    <a:p>
                      <a:pPr marL="342900" marR="132080" lvl="0" indent="-342900">
                        <a:lnSpc>
                          <a:spcPct val="100000"/>
                        </a:lnSpc>
                        <a:spcAft>
                          <a:spcPts val="0"/>
                        </a:spcAft>
                        <a:buSzPts val="1000"/>
                        <a:buFont typeface="Wingdings" panose="05000000000000000000" pitchFamily="2" charset="2"/>
                        <a:buChar char=""/>
                      </a:pPr>
                      <a:r>
                        <a:rPr lang="it-IT" sz="1050" spc="-15" dirty="0" smtClean="0">
                          <a:effectLst/>
                          <a:latin typeface="Garamond" panose="02020404030301010803" pitchFamily="18" charset="0"/>
                          <a:ea typeface="Times New Roman" panose="02020603050405020304" pitchFamily="18" charset="0"/>
                          <a:cs typeface="Times New Roman" panose="02020603050405020304" pitchFamily="18" charset="0"/>
                        </a:rPr>
                        <a:t>Riconoscere, all’ascolto, alcuni elementi ritmici e sonori del testo poetico. </a:t>
                      </a:r>
                    </a:p>
                    <a:p>
                      <a:pPr marL="342900" marR="132080" lvl="0" indent="-342900">
                        <a:lnSpc>
                          <a:spcPct val="100000"/>
                        </a:lnSpc>
                        <a:spcAft>
                          <a:spcPts val="0"/>
                        </a:spcAft>
                        <a:buSzPts val="1000"/>
                        <a:buFont typeface="Wingdings" panose="05000000000000000000" pitchFamily="2" charset="2"/>
                        <a:buChar char=""/>
                      </a:pPr>
                      <a:r>
                        <a:rPr lang="it-IT" sz="1050" spc="-15" dirty="0" smtClean="0">
                          <a:effectLst/>
                          <a:latin typeface="Garamond" panose="02020404030301010803" pitchFamily="18" charset="0"/>
                          <a:ea typeface="Times New Roman" panose="02020603050405020304" pitchFamily="18" charset="0"/>
                          <a:cs typeface="Times New Roman" panose="02020603050405020304" pitchFamily="18" charset="0"/>
                        </a:rPr>
                        <a:t>Utilizzare strategie di</a:t>
                      </a:r>
                      <a:r>
                        <a:rPr lang="it-IT" sz="105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spc="-15" dirty="0" smtClean="0">
                          <a:effectLst/>
                          <a:latin typeface="Garamond" panose="02020404030301010803" pitchFamily="18" charset="0"/>
                          <a:ea typeface="Times New Roman" panose="02020603050405020304" pitchFamily="18" charset="0"/>
                          <a:cs typeface="Times New Roman" panose="02020603050405020304" pitchFamily="18" charset="0"/>
                        </a:rPr>
                        <a:t>memorizzazione. </a:t>
                      </a:r>
                    </a:p>
                    <a:p>
                      <a:pPr marL="342900" marR="132080" lvl="0" indent="-342900">
                        <a:lnSpc>
                          <a:spcPct val="100000"/>
                        </a:lnSpc>
                        <a:spcAft>
                          <a:spcPts val="0"/>
                        </a:spcAft>
                        <a:buSzPts val="1000"/>
                        <a:buFont typeface="Wingdings" panose="05000000000000000000" pitchFamily="2" charset="2"/>
                        <a:buChar char=""/>
                      </a:pPr>
                      <a:r>
                        <a:rPr lang="it-IT" sz="1050" spc="-15" dirty="0" smtClean="0">
                          <a:effectLst/>
                          <a:latin typeface="Garamond" panose="02020404030301010803" pitchFamily="18" charset="0"/>
                          <a:ea typeface="Times New Roman" panose="02020603050405020304" pitchFamily="18" charset="0"/>
                          <a:cs typeface="Times New Roman" panose="02020603050405020304" pitchFamily="18" charset="0"/>
                        </a:rPr>
                        <a:t>Memorizzare testi e poesie. </a:t>
                      </a:r>
                    </a:p>
                    <a:p>
                      <a:pPr marL="342900" marR="132080" lvl="0" indent="-342900">
                        <a:lnSpc>
                          <a:spcPct val="100000"/>
                        </a:lnSpc>
                        <a:spcAft>
                          <a:spcPts val="0"/>
                        </a:spcAft>
                        <a:buSzPts val="1000"/>
                        <a:buFont typeface="Wingdings" panose="05000000000000000000" pitchFamily="2" charset="2"/>
                        <a:buChar char=""/>
                      </a:pPr>
                      <a:r>
                        <a:rPr lang="it-IT" sz="1050" spc="-15" dirty="0" smtClean="0">
                          <a:effectLst/>
                          <a:latin typeface="Garamond" panose="02020404030301010803" pitchFamily="18" charset="0"/>
                          <a:ea typeface="Times New Roman" panose="02020603050405020304" pitchFamily="18" charset="0"/>
                          <a:cs typeface="Times New Roman" panose="02020603050405020304" pitchFamily="18" charset="0"/>
                        </a:rPr>
                        <a:t>Narrare esperienze, eventi, trame selezionando informazioni significative in base allo scopo, ordinandole in base a un criterio logico-cronologico, esplicitandole in modo chiaro ed esauriente e usando un registro adeguato all’argomento e alla situazione. </a:t>
                      </a:r>
                    </a:p>
                    <a:p>
                      <a:pPr marL="342900" marR="132080" lvl="0" indent="-342900">
                        <a:lnSpc>
                          <a:spcPct val="100000"/>
                        </a:lnSpc>
                        <a:spcAft>
                          <a:spcPts val="0"/>
                        </a:spcAft>
                        <a:buSzPts val="1000"/>
                        <a:buFont typeface="Wingdings" panose="05000000000000000000" pitchFamily="2" charset="2"/>
                        <a:buChar char=""/>
                      </a:pPr>
                      <a:r>
                        <a:rPr lang="it-IT" sz="1050" spc="-15" dirty="0" smtClean="0">
                          <a:effectLst/>
                          <a:latin typeface="Garamond" panose="02020404030301010803" pitchFamily="18" charset="0"/>
                          <a:ea typeface="Times New Roman" panose="02020603050405020304" pitchFamily="18" charset="0"/>
                          <a:cs typeface="Times New Roman" panose="02020603050405020304" pitchFamily="18" charset="0"/>
                        </a:rPr>
                        <a:t>Descrivere oggetti, luoghi, persone e personaggi usando un lessico adeguato all’argomento e alla situazione. </a:t>
                      </a:r>
                    </a:p>
                    <a:p>
                      <a:pPr marL="342900" marR="132080" lvl="0" indent="-342900">
                        <a:lnSpc>
                          <a:spcPct val="100000"/>
                        </a:lnSpc>
                        <a:spcAft>
                          <a:spcPts val="0"/>
                        </a:spcAft>
                        <a:buSzPts val="1000"/>
                        <a:buFont typeface="Wingdings" panose="05000000000000000000" pitchFamily="2" charset="2"/>
                        <a:buChar char=""/>
                      </a:pPr>
                      <a:r>
                        <a:rPr lang="it-IT" sz="1050" spc="-15" dirty="0" smtClean="0">
                          <a:effectLst/>
                          <a:latin typeface="Garamond" panose="02020404030301010803" pitchFamily="18" charset="0"/>
                          <a:ea typeface="Times New Roman" panose="02020603050405020304" pitchFamily="18" charset="0"/>
                          <a:cs typeface="Times New Roman" panose="02020603050405020304" pitchFamily="18" charset="0"/>
                        </a:rPr>
                        <a:t>Riferire oralmente su un argomento di studio presentandolo in modo chiaro, ordinato e coerente, usando un registro adeguato e un lessico specifico. </a:t>
                      </a:r>
                    </a:p>
                    <a:p>
                      <a:pPr marL="342900" marR="132080" lvl="0" indent="-342900">
                        <a:lnSpc>
                          <a:spcPct val="100000"/>
                        </a:lnSpc>
                        <a:spcAft>
                          <a:spcPts val="0"/>
                        </a:spcAft>
                        <a:buSzPts val="1000"/>
                        <a:buFont typeface="Wingdings" panose="05000000000000000000" pitchFamily="2" charset="2"/>
                        <a:buChar char=""/>
                      </a:pPr>
                      <a:r>
                        <a:rPr lang="it-IT" sz="1050" spc="-15" dirty="0" smtClean="0">
                          <a:effectLst/>
                          <a:latin typeface="Garamond" panose="02020404030301010803" pitchFamily="18" charset="0"/>
                          <a:ea typeface="Times New Roman" panose="02020603050405020304" pitchFamily="18" charset="0"/>
                          <a:cs typeface="Times New Roman" panose="02020603050405020304" pitchFamily="18" charset="0"/>
                        </a:rPr>
                        <a:t>Argomentare la propria tesi su un tema affrontato nello studio e nel dialogo in classe. </a:t>
                      </a: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Partecipa a scambi comunicativi (conversazione, discussione di classe o di gruppo) con compagni e insegnanti rispettando le regole della conversazione e formulando messaggi chiari e pertinenti, in un registro il più possibile adeguato alla situazione.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Ascolta e comprende testi orali  "diretti" o "trasmessi" dai media, cogliendone il senso, le informazioni principali e lo scopo.</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Espone oralmente all’insegnante e ai compagni argomenti studiati, anche avvalendosi di supporti come cartelloni o semplici schemi. </a:t>
                      </a: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sp>
        <p:nvSpPr>
          <p:cNvPr id="3" name="Avanti o successivo 2">
            <a:hlinkClick r:id="" action="ppaction://hlinkshowjump?jump=nextslide" highlightClick="1"/>
          </p:cNvPr>
          <p:cNvSpPr/>
          <p:nvPr/>
        </p:nvSpPr>
        <p:spPr>
          <a:xfrm rot="5400000">
            <a:off x="6586740" y="6448856"/>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53410288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1016420248"/>
              </p:ext>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79329991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695680503"/>
              </p:ext>
            </p:extLst>
          </p:nvPr>
        </p:nvGraphicFramePr>
        <p:xfrm>
          <a:off x="38472" y="31981"/>
          <a:ext cx="9076344" cy="6736080"/>
        </p:xfrm>
        <a:graphic>
          <a:graphicData uri="http://schemas.openxmlformats.org/drawingml/2006/table">
            <a:tbl>
              <a:tblPr firstRow="1" bandRow="1">
                <a:tableStyleId>{00A15C55-8517-42AA-B614-E9B94910E393}</a:tableStyleId>
              </a:tblPr>
              <a:tblGrid>
                <a:gridCol w="2997061"/>
                <a:gridCol w="2997059"/>
                <a:gridCol w="3082224"/>
              </a:tblGrid>
              <a:tr h="275350">
                <a:tc gridSpan="3">
                  <a:txBody>
                    <a:bodyPr/>
                    <a:lstStyle/>
                    <a:p>
                      <a:pPr marL="0" indent="0" algn="l">
                        <a:lnSpc>
                          <a:spcPct val="150000"/>
                        </a:lnSpc>
                        <a:buFont typeface="Arial" panose="020B0604020202020204" pitchFamily="34" charset="0"/>
                        <a:buNone/>
                      </a:pPr>
                      <a:r>
                        <a:rPr lang="it-IT" sz="1400" b="1" baseline="0" dirty="0" smtClean="0">
                          <a:solidFill>
                            <a:schemeClr val="tx1"/>
                          </a:solidFill>
                          <a:latin typeface="Garamond" panose="02020404030301010803" pitchFamily="18" charset="0"/>
                        </a:rPr>
                        <a:t>Nucleo fondante: LETTURA E INTERPRETAZIONE </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 </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Lettura e interpretazione.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Leggere in silenzio e ad alta voce; comprendere il significato di brevi testi scritti riconoscendone la funzione (descrivere, narrare, fornire istruzioni, eccetera) e individuandone gli elementi essenziali (personaggi, luoghi, tempi).</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Memorizzazione di testi.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 memorizzare testi poetici.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Apprendere semplici tecniche di memorizzazione di testi come mappe mentali.</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Lettura e interpretazione dei testi letterari.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a:t>
                      </a: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Leggere sia silenziosamente sia ad alta voce; comprendere il significato di semplici testi scritti riconoscendone la funzione (descrivere, narrare, fornire istruzioni, eccetera) e individuandone gli elementi essenziali (personaggi, luoghi, tempi).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Aver acquisito familiarità con semplici testi letterari, in prosa e in versi, che attivino la propria competenza interpretativa.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l’importanza della componente sonora del linguaggio (timbro, intonazione, accentazione, pause) e delle figure di suono nei testi poetici (rime, assonanze e consonanze, ritmo), e sapersi servire dell’una e delle altre nella produzione di testi creativi (uno slogan, un breve testo in versi).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Essere in grado di sfruttare le informazioni contenute nella titolazione, nelle immagini e nelle didascalie per farsi un’idea del testo che si intende leggere.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 leggere e confrontare informazioni provenienti da testi diversi per farsi un’idea di un argomento e per trovare spunti a partire dai quali parlare o scrivere.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Leggere, interpretare.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Leggere ad alta voce in modo espressivo testi noti, adoperando l’intonazione e le pause in maniera tale da permettere a chi ascolta di capire.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Leggere silenziosamente testi di varia natura e provenienza adottando semplici tecniche di aiuto alla comprensione (sottolineature, note a margine, appunti).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Ricavare informazioni da un testo per documentarsi su uno specifico argomento.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Confrontare, su un medesimo argomento, informazioni ricavabili da più fonti, selezionando quelle ritenute più significative.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testi letterari di vario tipo e forma (racconti, novelle, romanzi, poesie, testi teatrali), letti per brani ma anche integralmente, e riflettere sulle caratteristiche dei vari personaggi, sull’ambientazione spaziale e temporale, sul genere cui appartiene il testo e sulle tecniche impiegate dall’autore, senza però eccessi analitici e nomenclatori.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25858588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672084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L’ordine alfabetico delle 21 lettere dell’italiano e quello esteso a 26 lettere con i caratteri assunti da altre lingue (J, K, W, X, Y).</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Corrispondenza tra fonemi e grafemi.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Lettura graduale di parole, frasi e semplici testi.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Individuazione in frasi e semplici testi narrativi di: personaggi; luogo; tempo; successione temporale delle azioni.</a:t>
                      </a:r>
                      <a:endParaRPr lang="it-IT" sz="1200" b="1"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Riconoscere le lettere dell’alfabeto nei vari caratteri e la loro corrispondenza con i suoni della lingua.</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Riconoscere e decodificare la parola scritta in vari contesti.</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 Leggere correttamente parole, frasi e semplici testi.</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Comprendere gli elementi principali di una frase.</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Cogliere il significato globale di brevi e semplici testi anche con il supporto di immagini.</a:t>
                      </a: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Decodifica il codice verbale scritto.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Legge a voce alta semplici testi narrativi cogliendone gli elementi principali. </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txBody>
                  <a:tcPr vert="vert270">
                    <a:solidFill>
                      <a:schemeClr val="accent4">
                        <a:lumMod val="60000"/>
                        <a:lumOff val="40000"/>
                      </a:schemeClr>
                    </a:solidFill>
                  </a:tcPr>
                </a:tc>
                <a:tc>
                  <a:txBody>
                    <a:bodyPr/>
                    <a:lstStyle/>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txBody>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txBody>
                  <a:tcPr/>
                </a:tc>
              </a:tr>
            </a:tbl>
          </a:graphicData>
        </a:graphic>
      </p:graphicFrame>
      <p:pic>
        <p:nvPicPr>
          <p:cNvPr id="8" name="Immagin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32212" y="4691696"/>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97878978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1621177258"/>
              </p:ext>
            </p:extLst>
          </p:nvPr>
        </p:nvGraphicFramePr>
        <p:xfrm>
          <a:off x="26090" y="41709"/>
          <a:ext cx="9095876" cy="66294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81875">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Tecniche di lettura funzionale, analitica e sintetica, in base alla tipologia testuale affrontata e allo scopo della lettura stessa.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Elementi caratterizzanti: </a:t>
                      </a:r>
                    </a:p>
                    <a:p>
                      <a:pPr marL="0" indent="0" algn="l">
                        <a:lnSpc>
                          <a:spcPct val="150000"/>
                        </a:lnSpc>
                        <a:buFont typeface="Wingdings" panose="05000000000000000000" pitchFamily="2" charset="2"/>
                        <a:buNone/>
                      </a:pPr>
                      <a:r>
                        <a:rPr lang="it-IT" sz="1200" b="0" baseline="0" dirty="0" smtClean="0">
                          <a:latin typeface="Garamond" panose="02020404030301010803" pitchFamily="18" charset="0"/>
                        </a:rPr>
                        <a:t>o il testo narrativo;  </a:t>
                      </a:r>
                    </a:p>
                    <a:p>
                      <a:pPr marL="0" indent="0" algn="l">
                        <a:lnSpc>
                          <a:spcPct val="150000"/>
                        </a:lnSpc>
                        <a:buFont typeface="Wingdings" panose="05000000000000000000" pitchFamily="2" charset="2"/>
                        <a:buNone/>
                      </a:pPr>
                      <a:r>
                        <a:rPr lang="it-IT" sz="1200" b="0" baseline="0" dirty="0" smtClean="0">
                          <a:latin typeface="Garamond" panose="02020404030301010803" pitchFamily="18" charset="0"/>
                        </a:rPr>
                        <a:t>o il testo descrittivo;  </a:t>
                      </a:r>
                    </a:p>
                    <a:p>
                      <a:pPr marL="0" indent="0" algn="l">
                        <a:lnSpc>
                          <a:spcPct val="150000"/>
                        </a:lnSpc>
                        <a:buFont typeface="Wingdings" panose="05000000000000000000" pitchFamily="2" charset="2"/>
                        <a:buNone/>
                      </a:pPr>
                      <a:r>
                        <a:rPr lang="it-IT" sz="1200" b="0" baseline="0" dirty="0" smtClean="0">
                          <a:latin typeface="Garamond" panose="02020404030301010803" pitchFamily="18" charset="0"/>
                        </a:rPr>
                        <a:t>o il testo poetico;  </a:t>
                      </a:r>
                    </a:p>
                    <a:p>
                      <a:pPr marL="0" indent="0" algn="l">
                        <a:lnSpc>
                          <a:spcPct val="150000"/>
                        </a:lnSpc>
                        <a:buFont typeface="Wingdings" panose="05000000000000000000" pitchFamily="2" charset="2"/>
                        <a:buNone/>
                      </a:pPr>
                      <a:r>
                        <a:rPr lang="it-IT" sz="1200" b="0" baseline="0" dirty="0" smtClean="0">
                          <a:latin typeface="Garamond" panose="02020404030301010803" pitchFamily="18" charset="0"/>
                        </a:rPr>
                        <a:t>o la fiaba e la favola;  </a:t>
                      </a:r>
                    </a:p>
                    <a:p>
                      <a:pPr marL="0" indent="0" algn="l">
                        <a:lnSpc>
                          <a:spcPct val="150000"/>
                        </a:lnSpc>
                        <a:buFont typeface="Wingdings" panose="05000000000000000000" pitchFamily="2" charset="2"/>
                        <a:buNone/>
                      </a:pPr>
                      <a:r>
                        <a:rPr lang="it-IT" sz="1200" b="0" baseline="0" dirty="0" smtClean="0">
                          <a:latin typeface="Garamond" panose="02020404030301010803" pitchFamily="18" charset="0"/>
                        </a:rPr>
                        <a:t>o la leggenda e il mito.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L'epica classica. </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p>
                      <a:pPr marL="171450" marR="132080" lvl="0" indent="-171450">
                        <a:lnSpc>
                          <a:spcPct val="150000"/>
                        </a:lnSpc>
                        <a:spcAft>
                          <a:spcPts val="0"/>
                        </a:spcAft>
                        <a:buSzPts val="1000"/>
                        <a:buFont typeface="Wingdings" panose="05000000000000000000" pitchFamily="2" charset="2"/>
                        <a:buChar char="ü"/>
                      </a:pPr>
                      <a:r>
                        <a:rPr lang="it-IT" sz="1050" spc="-15" dirty="0" smtClean="0">
                          <a:effectLst/>
                          <a:latin typeface="Garamond" panose="02020404030301010803" pitchFamily="18" charset="0"/>
                          <a:ea typeface="Times New Roman" panose="02020603050405020304" pitchFamily="18" charset="0"/>
                          <a:cs typeface="Times New Roman" panose="02020603050405020304" pitchFamily="18" charset="0"/>
                        </a:rPr>
                        <a:t>Leggere ad alta voce in modo chiaro e corretto. </a:t>
                      </a:r>
                    </a:p>
                    <a:p>
                      <a:pPr marL="171450" marR="132080" lvl="0" indent="-171450">
                        <a:lnSpc>
                          <a:spcPct val="150000"/>
                        </a:lnSpc>
                        <a:spcAft>
                          <a:spcPts val="0"/>
                        </a:spcAft>
                        <a:buSzPts val="1000"/>
                        <a:buFont typeface="Wingdings" panose="05000000000000000000" pitchFamily="2" charset="2"/>
                        <a:buChar char="ü"/>
                      </a:pPr>
                      <a:r>
                        <a:rPr lang="it-IT" sz="1050" spc="-15" dirty="0" smtClean="0">
                          <a:effectLst/>
                          <a:latin typeface="Garamond" panose="02020404030301010803" pitchFamily="18" charset="0"/>
                          <a:ea typeface="Times New Roman" panose="02020603050405020304" pitchFamily="18" charset="0"/>
                          <a:cs typeface="Times New Roman" panose="02020603050405020304" pitchFamily="18" charset="0"/>
                        </a:rPr>
                        <a:t>Leggere ad alta voce in modo espressivo. </a:t>
                      </a:r>
                    </a:p>
                    <a:p>
                      <a:pPr marL="171450" marR="132080" lvl="0" indent="-171450">
                        <a:lnSpc>
                          <a:spcPct val="150000"/>
                        </a:lnSpc>
                        <a:spcAft>
                          <a:spcPts val="0"/>
                        </a:spcAft>
                        <a:buSzPts val="1000"/>
                        <a:buFont typeface="Wingdings" panose="05000000000000000000" pitchFamily="2" charset="2"/>
                        <a:buChar char="ü"/>
                      </a:pPr>
                      <a:r>
                        <a:rPr lang="it-IT" sz="1050" spc="-15" dirty="0" smtClean="0">
                          <a:effectLst/>
                          <a:latin typeface="Garamond" panose="02020404030301010803" pitchFamily="18" charset="0"/>
                          <a:ea typeface="Times New Roman" panose="02020603050405020304" pitchFamily="18" charset="0"/>
                          <a:cs typeface="Times New Roman" panose="02020603050405020304" pitchFamily="18" charset="0"/>
                        </a:rPr>
                        <a:t>Leggere in modalità silenziosa testi di varia natura e provenienza ricavando le informazioni esplicite. </a:t>
                      </a:r>
                    </a:p>
                    <a:p>
                      <a:pPr marL="171450" marR="132080" lvl="0" indent="-171450">
                        <a:lnSpc>
                          <a:spcPct val="150000"/>
                        </a:lnSpc>
                        <a:spcAft>
                          <a:spcPts val="0"/>
                        </a:spcAft>
                        <a:buSzPts val="1000"/>
                        <a:buFont typeface="Wingdings" panose="05000000000000000000" pitchFamily="2" charset="2"/>
                        <a:buChar char="ü"/>
                      </a:pPr>
                      <a:r>
                        <a:rPr lang="it-IT" sz="1050" spc="-15" dirty="0" smtClean="0">
                          <a:effectLst/>
                          <a:latin typeface="Garamond" panose="02020404030301010803" pitchFamily="18" charset="0"/>
                          <a:ea typeface="Times New Roman" panose="02020603050405020304" pitchFamily="18" charset="0"/>
                          <a:cs typeface="Times New Roman" panose="02020603050405020304" pitchFamily="18" charset="0"/>
                        </a:rPr>
                        <a:t>Ricavare informazioni sfruttando le varie parti di un manuale di studio: indice, capitoli, titoli, sommari, testi, riquadri, immagini, didascalie, apparati grafici. </a:t>
                      </a: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Legge e comprende testi di vario tipo, continui e non continui, ne individua il senso globale e le informazioni principali, utilizzando strategie di lettura adeguate agli scopi.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Utilizza abilità funzionali allo studio: individua nei testi scritti informazioni utili per l’apprendimento di un argomento dato e le mette in relazione; le sintetizza in funzione anche dell’esposizione orale; acquisisce un primo nucleo di termologia specifica.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Legge testi di vario genere sia a voce alta sia in lettura silenziosa e autonoma e forma su di essa giudizi personali. </a:t>
                      </a: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54354248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3944831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38472" y="31981"/>
          <a:ext cx="9076344" cy="6736080"/>
        </p:xfrm>
        <a:graphic>
          <a:graphicData uri="http://schemas.openxmlformats.org/drawingml/2006/table">
            <a:tbl>
              <a:tblPr firstRow="1" bandRow="1">
                <a:tableStyleId>{00A15C55-8517-42AA-B614-E9B94910E393}</a:tableStyleId>
              </a:tblPr>
              <a:tblGrid>
                <a:gridCol w="2997061"/>
                <a:gridCol w="2997059"/>
                <a:gridCol w="3082224"/>
              </a:tblGrid>
              <a:tr h="275350">
                <a:tc gridSpan="3">
                  <a:txBody>
                    <a:bodyPr/>
                    <a:lstStyle/>
                    <a:p>
                      <a:pPr marL="0" indent="0" algn="l">
                        <a:lnSpc>
                          <a:spcPct val="150000"/>
                        </a:lnSpc>
                        <a:buFont typeface="Arial" panose="020B0604020202020204" pitchFamily="34" charset="0"/>
                        <a:buNone/>
                      </a:pPr>
                      <a:r>
                        <a:rPr lang="it-IT" sz="1400" b="1" baseline="0" dirty="0" smtClean="0">
                          <a:solidFill>
                            <a:schemeClr val="tx1"/>
                          </a:solidFill>
                          <a:latin typeface="Garamond" panose="02020404030301010803" pitchFamily="18" charset="0"/>
                        </a:rPr>
                        <a:t>Nucleo fondante: SCRITTURA</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Scrittura.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Scrivere con grafia manuale sia in stampatello sia in corsivo. Saper leggere i caratteri tipografici usati nei libri di testo e di lettura.</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Produzione di testi.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 registrare e organizzare dati e istruzioni.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 produrre facili testi di tipo descrittivo e narrativo.</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Scrittura di testi argomentativi e creativi.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Produrre semplici testi scritti coesi e coerenti che riferiscano esperienze proprie o altrui (autobiografia, biografia, racconto, eccetera), esprimano opinioni o stati d’animo, espongano temi nella forma della relazione o del riassunto, diano informazioni, per esempio nella forma di una lettera o di una e-mail.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 scrivere una lettera indirizzata a destinatari noti, adeguando le forme espressive al destinatario e alla situazione comunicativa.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 esprimere per iscritto esperienze, emozioni, stati d’animo, idee sotto forma di diario.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Essere in grado di collaborare alla redazione di testi scritti a più mani in cui si fanno resoconti di esperienze scolastiche, si illustra un procedimento, si registrano opinioni su un argomento trattato in classe.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Strategie di controllo della propria produzione linguistica.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 adoperare i registri linguistici in maniera adeguata, distinguendo fra diversi registri (formale, colloquiale, ecc.).</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le fondamentali convenzioni ortografiche; servirsi di queste conoscenze per rivedere la propria produzione scritta e correggere eventuali errori.</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Scrivere</a:t>
                      </a: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Organizzare le informazioni su un dato argomento in liste, mappe, scalette.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Rispettare le convenzioni grafiche correnti nella  redazione di testi scritti (rispetto dei margini, dell’impaginazione, dei titoli).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Scrivere testi argomentativi e creativi in maniera corretta sotto il profilo ortografico, morfosintattico e lessicale, adoperando sia carta e penna sia i programmi di videoscrittura.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Riassumere per iscritto un testo, per esempio un articolo di giornale o un paragrafo di un libro.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Adoperare, nei propri testi, parti di testi prodotti da altri sotto forma di citazione esplicita o di parafrasi.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97773016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562356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Fonemi e grafemi (alfabeto).</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 quattro caratteri.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Sillabe, parole e semplici frasi.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Sequenze di immagini  con didascalie. </a:t>
                      </a: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Tradurre i fonemi in grafemi per arrivare gradualmente alla composizione di parole e semplici frasi </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Associare parole e/o brevi testi all’immagine.</a:t>
                      </a: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Scrive correttamente parole.</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Scrive semplici frasi collegandole a sequenze di immagini.</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p>
                      <a:pPr algn="ctr">
                        <a:lnSpc>
                          <a:spcPct val="150000"/>
                        </a:lnSpc>
                      </a:pPr>
                      <a:endParaRPr lang="it-IT" sz="1000" b="1" baseline="0" dirty="0" smtClean="0">
                        <a:latin typeface="Garamond" panose="02020404030301010803" pitchFamily="18" charset="0"/>
                      </a:endParaRPr>
                    </a:p>
                  </a:txBody>
                  <a:tcPr vert="vert270">
                    <a:solidFill>
                      <a:schemeClr val="accent4">
                        <a:lumMod val="60000"/>
                        <a:lumOff val="4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endParaRPr lang="it-IT" sz="1200" b="0" baseline="0" dirty="0" smtClean="0">
                        <a:latin typeface="Garamond" panose="02020404030301010803" pitchFamily="18" charset="0"/>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5" name="Immagin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39077" y="3447866"/>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88931283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785429586"/>
              </p:ext>
            </p:extLst>
          </p:nvPr>
        </p:nvGraphicFramePr>
        <p:xfrm>
          <a:off x="26090" y="41709"/>
          <a:ext cx="9095876" cy="66294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81875">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Elementi strutturali di un testo scritto coerente e coeso.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Modalità tecniche delle diverse forme di produzione scritta. Riassunto, testi narrativi, descrittivi.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Riscrittura manipolazione di un testo narrativo, descrittivo, ecc.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Fasi della produzione scritta: pianificazione, stesura, revisione. </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p>
                      <a:pPr marL="171450" marR="132080" lvl="0" indent="-171450">
                        <a:lnSpc>
                          <a:spcPct val="150000"/>
                        </a:lnSpc>
                        <a:spcAft>
                          <a:spcPts val="0"/>
                        </a:spcAft>
                        <a:buSzPts val="1000"/>
                        <a:buFont typeface="Wingdings" panose="05000000000000000000" pitchFamily="2" charset="2"/>
                        <a:buChar char="ü"/>
                      </a:pPr>
                      <a:r>
                        <a:rPr lang="it-IT" sz="1050" spc="-15"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Applicare procedure di pianificazione per la stesura di un testo; rispettare semplici regole di stesura; utilizzare strumenti per la revisione del testo in vista della stesura definitiva.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Scrivere testi di tipo diverso corretti dal punto di vista ortografico, con costruzioni morfosintattiche semplici e lessico appropriato, adeguati a situazione, argomento, scopo.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Sintetizzare attraverso diverse forme e in base allo scopo, testi letti e ascoltati.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Scrivere testi utilizzando programmi di videoscrittura, curando l’impostazione grafica. </a:t>
                      </a: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Scrive testi corretti ortograficamente, chiari e coerenti, legati all’esperienza e alle diverse occasioni di scrittura, anche in modalità digitale.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Rielabora testi parafrasandoli, completandoli, trasformandoli. </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30163589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42190520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684823998"/>
              </p:ext>
            </p:extLst>
          </p:nvPr>
        </p:nvGraphicFramePr>
        <p:xfrm>
          <a:off x="38472" y="31981"/>
          <a:ext cx="9076344" cy="6781800"/>
        </p:xfrm>
        <a:graphic>
          <a:graphicData uri="http://schemas.openxmlformats.org/drawingml/2006/table">
            <a:tbl>
              <a:tblPr firstRow="1" bandRow="1">
                <a:tableStyleId>{00A15C55-8517-42AA-B614-E9B94910E393}</a:tableStyleId>
              </a:tblPr>
              <a:tblGrid>
                <a:gridCol w="2997061"/>
                <a:gridCol w="2997059"/>
                <a:gridCol w="3082224"/>
              </a:tblGrid>
              <a:tr h="275350">
                <a:tc gridSpan="3">
                  <a:txBody>
                    <a:bodyPr/>
                    <a:lstStyle/>
                    <a:p>
                      <a:pPr marL="0" indent="0" algn="l">
                        <a:lnSpc>
                          <a:spcPct val="150000"/>
                        </a:lnSpc>
                        <a:buFont typeface="Arial" panose="020B0604020202020204" pitchFamily="34" charset="0"/>
                        <a:buNone/>
                      </a:pPr>
                      <a:r>
                        <a:rPr lang="it-IT" sz="1400" b="1" baseline="0" dirty="0" smtClean="0">
                          <a:solidFill>
                            <a:schemeClr val="tx1"/>
                          </a:solidFill>
                          <a:latin typeface="Garamond" panose="02020404030301010803" pitchFamily="18" charset="0"/>
                        </a:rPr>
                        <a:t>Nucleo fondante : GRAMMATICA E AMPLIAMENTO DEL LESSICO</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Alfabeto.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Enunciare nell’ordine convenzionale le lettere dell’alfabeto italiano integrate da quelle (J, K, W, X, Y) assunte da altre lingue, per un totale di 26 lettere.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Grafia dell’italiano.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Scrivere e conoscere i fonemi e grafemi difficili per la reciproca mancata corrispondenza biunivoca: ad esempio conoscere l’uso dell’accento che distingue &lt;è&gt; verbo da &lt;e&gt; congiunzione, l’uso di &lt;h&gt; che distingue graficamente il verbo &lt;ho&gt; dalla congiunzione &lt;o&gt;; utilizzare la divisione in sillabe.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Interpunzione, segni grafici e paragrafematici.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Usare i segni paragrafematici, nella loro funzione sintattica e testuale, in particolare i seguenti: punto, punto e virgola, virgola, due punti, virgolette per introdurre il discorso diretto, punto esclamativo, punto interrogativo e ‘a capo’.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la funzione dell’apostrofo come segno di elisione (spesso confuso con l’accento) e le regole dell’accento grafico e dell’elisione.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Tempi e modi verbali. Conoscere e adoperare correttamente i tempi e i modi verbali, a cominciare dall’indicativo per indicare il presente, il futuro e le gradazioni del passato.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Grammatica e ampliamento del lessico.</a:t>
                      </a: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la grammatica per le classi di parole; dunque identificare le parti del discorso, attraverso esercizi pratici con equilibrato ricorso a definizioni e classificazioni. In fase di avvio, la individuazione delle regole grammaticali deve svilupparsi partendo dalla osservazione di testi orali o scritti.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la funzione di connessione delle preposizioni e congiunzioni, la funzione di modificazione propria dell’avverbio.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le categorie di numero, spazio, tempo, persona nella variazione formale delle parole d’uso comune.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 riconoscere le parole composte, derivate, alterate.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 impiegare nell’uso orale e scritto i vocaboli fondamentali e quelli di alto uso in modo adeguato ai contesti comunicativi.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 impiegare i più frequenti termini specifici legati alle discipline di studio.</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Strategie di controllo della propria produzione linguistica.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 adoperare i registri linguistici in maniera adeguata, distinguendo fra diversi registri (formale, colloquiale, ecc.).</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le fondamentali convenzioni ortografiche; servirsi di queste conoscenze per rivedere la propria produzione scritta e correggere eventuali errori.</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Lessico.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le principali relazioni fra i significati delle parole (sinonimi e contrari; iponimi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 iperonimi).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Organizzare il lessico in famiglie lessicali.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Consultare in modo consapevole il vocabolario della lingua italiana.</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L’analisi logica.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Esaminare e conoscere struttura e funzioni delle varie parti di una frase complessa.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errori e fallacie logiche.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 analizzare la struttura semantica di una frase, identificando il soggetto, il predicato, gli oggetti (diretti e indiretti), gli aggettivi attributivi e tutti gli altri elementi che la compongono.</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La frase e la sua struttura.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l’organizzazione logico-sintattica della frase, inclusa la gerarchia dei costituenti.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 trasformare le frasi in interrogative, dirette e indirette, e il discorso diretto in indiretto (e viceversa).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le parti del discorso, i connettivi sintattici e testuali, tutti i segni interpuntivi e la loro funzione per l’articolazione informativa del testo (oltre a quelli già indicati per la scuola primaria, anche, i puntini di sospensione, le parentesi tonde e quadre, i trattini, la varietà delle virgolette, virgolette singole, inglesi, angolari “a caporale”, da utilizzare per le citazioni, per il discorso riportato, o anche in funzione metalinguistica).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 riflettere sui propri errori tipici e sugli errori comuni, segnalati dall’insegnante, allo scopo di imparare ad autocorreggerli nella produzione scritta e orale.</a:t>
                      </a:r>
                    </a:p>
                  </a:txBody>
                  <a:tcPr/>
                </a:tc>
              </a:tr>
            </a:tbl>
          </a:graphicData>
        </a:graphic>
      </p:graphicFrame>
      <p:sp>
        <p:nvSpPr>
          <p:cNvPr id="3" name="Avanti o successivo 2">
            <a:hlinkClick r:id="" action="ppaction://hlinkshowjump?jump=nextslide" highlightClick="1"/>
          </p:cNvPr>
          <p:cNvSpPr/>
          <p:nvPr/>
        </p:nvSpPr>
        <p:spPr>
          <a:xfrm rot="5400000">
            <a:off x="5228588" y="6488733"/>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422211474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589788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Principali convenzioni ortografiche: digrammi – trigrammi; i fonemi e grafemi difficili; suoni complessi; raddoppiamenti; divisione in sillabe; apostrofo; accento; principali segni d’interpunzione.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Morfologia: avvio al riconoscimento di nomi – articoli – azioni.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 Ampliamento del lessico di base. </a:t>
                      </a:r>
                      <a:endParaRPr lang="it-IT" sz="1200" b="1"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Utilizzare le convenzioni di scrittura presentate. </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Iniziare a riconoscere e utilizzare i principali segni di punteggiatura. </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Riconoscere le principali parti morfologiche in una frase minima.</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Arricchire il lessico di base riflettendo sui significati delle parole. </a:t>
                      </a: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Riconosce e utilizza le convenzioni ortografiche studiate.</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Individua le principali parti morfologiche in una frase minima.</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Utilizza un bagaglio lessicale più ampio. </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p>
                      <a:pPr algn="ctr">
                        <a:lnSpc>
                          <a:spcPct val="150000"/>
                        </a:lnSpc>
                      </a:pPr>
                      <a:endParaRPr lang="it-IT" sz="1000" b="1" baseline="0" dirty="0" smtClean="0">
                        <a:latin typeface="Garamond" panose="02020404030301010803" pitchFamily="18" charset="0"/>
                      </a:endParaRPr>
                    </a:p>
                  </a:txBody>
                  <a:tcPr vert="vert270">
                    <a:solidFill>
                      <a:schemeClr val="accent4">
                        <a:lumMod val="60000"/>
                        <a:lumOff val="40000"/>
                      </a:schemeClr>
                    </a:solidFill>
                  </a:tcPr>
                </a:tc>
                <a:tc>
                  <a:txBody>
                    <a:bodyPr/>
                    <a:lstStyle/>
                    <a:p>
                      <a:pPr marL="0" indent="0" algn="l">
                        <a:lnSpc>
                          <a:spcPct val="150000"/>
                        </a:lnSpc>
                        <a:buFont typeface="Wingdings" panose="05000000000000000000" pitchFamily="2" charset="2"/>
                        <a:buNone/>
                      </a:pPr>
                      <a:endParaRPr lang="it-IT" sz="1200" b="1"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1"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1"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1"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1"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1"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1"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1"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endParaRPr lang="it-IT" sz="1200" b="0" baseline="0" dirty="0" smtClean="0">
                        <a:latin typeface="Garamond" panose="02020404030301010803" pitchFamily="18" charset="0"/>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sp>
        <p:nvSpPr>
          <p:cNvPr id="3" name="Rettangolo 2"/>
          <p:cNvSpPr/>
          <p:nvPr/>
        </p:nvSpPr>
        <p:spPr>
          <a:xfrm>
            <a:off x="5996151" y="1750000"/>
            <a:ext cx="4572000" cy="369332"/>
          </a:xfrm>
          <a:prstGeom prst="rect">
            <a:avLst/>
          </a:prstGeom>
        </p:spPr>
        <p:txBody>
          <a:bodyPr>
            <a:spAutoFit/>
          </a:bodyPr>
          <a:lstStyle/>
          <a:p>
            <a:endParaRPr lang="it-IT" dirty="0">
              <a:solidFill>
                <a:prstClr val="black"/>
              </a:solidFill>
            </a:endParaRPr>
          </a:p>
        </p:txBody>
      </p:sp>
      <p:pic>
        <p:nvPicPr>
          <p:cNvPr id="7" name="Immagin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39077" y="4093325"/>
            <a:ext cx="4269902" cy="1543473"/>
          </a:xfrm>
          <a:prstGeom prst="rect">
            <a:avLst/>
          </a:prstGeom>
        </p:spPr>
      </p:pic>
      <p:sp>
        <p:nvSpPr>
          <p:cNvPr id="5" name="Avanti o successivo 4">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1504439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1589943382"/>
              </p:ext>
            </p:extLst>
          </p:nvPr>
        </p:nvGraphicFramePr>
        <p:xfrm>
          <a:off x="26090" y="-18251"/>
          <a:ext cx="9095876" cy="690499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81875">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Lessico fondamentale per la gestione di semplici comunicazioni orali in contesti formali e informali.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Il lessico (famiglie di parole).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L’uso del dizionario cartaceo e digitale. </a:t>
                      </a:r>
                    </a:p>
                    <a:p>
                      <a:pPr marL="0" indent="0" algn="ctr">
                        <a:lnSpc>
                          <a:spcPct val="150000"/>
                        </a:lnSpc>
                        <a:buFont typeface="Wingdings" panose="05000000000000000000" pitchFamily="2" charset="2"/>
                        <a:buNone/>
                      </a:pPr>
                      <a:r>
                        <a:rPr lang="it-IT" sz="1200" b="1" i="1" baseline="0" dirty="0" smtClean="0">
                          <a:latin typeface="Garamond" panose="02020404030301010803" pitchFamily="18" charset="0"/>
                        </a:rPr>
                        <a:t>Elementi di grammatica esplicita e riflessione sugli usi della lingua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Basi della metrica (divisione in versi, i suoni e le rime).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Principali strutture grammaticali della </a:t>
                      </a:r>
                    </a:p>
                    <a:p>
                      <a:pPr marL="0" indent="0" algn="l">
                        <a:lnSpc>
                          <a:spcPct val="150000"/>
                        </a:lnSpc>
                        <a:buFont typeface="Wingdings" panose="05000000000000000000" pitchFamily="2" charset="2"/>
                        <a:buNone/>
                      </a:pPr>
                      <a:r>
                        <a:rPr lang="it-IT" sz="1200" b="0" baseline="0" dirty="0" smtClean="0">
                          <a:latin typeface="Garamond" panose="02020404030301010803" pitchFamily="18" charset="0"/>
                        </a:rPr>
                        <a:t>lingua italiana.</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Significati delle parole (sinonimia, </a:t>
                      </a:r>
                    </a:p>
                    <a:p>
                      <a:pPr marL="0" indent="0" algn="l">
                        <a:lnSpc>
                          <a:spcPct val="150000"/>
                        </a:lnSpc>
                        <a:buFont typeface="Wingdings" panose="05000000000000000000" pitchFamily="2" charset="2"/>
                        <a:buNone/>
                      </a:pPr>
                      <a:r>
                        <a:rPr lang="it-IT" sz="1200" b="0" baseline="0" dirty="0" smtClean="0">
                          <a:latin typeface="Garamond" panose="02020404030301010803" pitchFamily="18" charset="0"/>
                        </a:rPr>
                        <a:t>opposizione, inclusione).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Principali meccanismi di formazione delle </a:t>
                      </a:r>
                    </a:p>
                    <a:p>
                      <a:pPr marL="0" indent="0" algn="l">
                        <a:lnSpc>
                          <a:spcPct val="150000"/>
                        </a:lnSpc>
                        <a:buFont typeface="Wingdings" panose="05000000000000000000" pitchFamily="2" charset="2"/>
                        <a:buNone/>
                      </a:pPr>
                      <a:r>
                        <a:rPr lang="it-IT" sz="1200" b="0" baseline="0" dirty="0" smtClean="0">
                          <a:latin typeface="Garamond" panose="02020404030301010803" pitchFamily="18" charset="0"/>
                        </a:rPr>
                        <a:t>parole: derivazione, composizione.  </a:t>
                      </a:r>
                    </a:p>
                    <a:p>
                      <a:pPr marL="0" indent="0" algn="l">
                        <a:lnSpc>
                          <a:spcPct val="150000"/>
                        </a:lnSpc>
                        <a:buFont typeface="Wingdings" panose="05000000000000000000" pitchFamily="2" charset="2"/>
                        <a:buNone/>
                      </a:pPr>
                      <a:r>
                        <a:rPr lang="it-IT" sz="1200" b="0" baseline="0" dirty="0" smtClean="0">
                          <a:latin typeface="Garamond" panose="02020404030301010803" pitchFamily="18" charset="0"/>
                        </a:rPr>
                        <a:t>Le parti del discorso e i loro tratti </a:t>
                      </a:r>
                    </a:p>
                    <a:p>
                      <a:pPr marL="0" indent="0" algn="l">
                        <a:lnSpc>
                          <a:spcPct val="150000"/>
                        </a:lnSpc>
                        <a:buFont typeface="Wingdings" panose="05000000000000000000" pitchFamily="2" charset="2"/>
                        <a:buNone/>
                      </a:pPr>
                      <a:r>
                        <a:rPr lang="it-IT" sz="1200" b="0" baseline="0" dirty="0" smtClean="0">
                          <a:latin typeface="Garamond" panose="02020404030301010803" pitchFamily="18" charset="0"/>
                        </a:rPr>
                        <a:t>grammaticali.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 segni di interpunzione e la loro funzione </a:t>
                      </a:r>
                    </a:p>
                    <a:p>
                      <a:pPr marL="0" indent="0" algn="l">
                        <a:lnSpc>
                          <a:spcPct val="150000"/>
                        </a:lnSpc>
                        <a:buFont typeface="Wingdings" panose="05000000000000000000" pitchFamily="2" charset="2"/>
                        <a:buNone/>
                      </a:pPr>
                      <a:r>
                        <a:rPr lang="it-IT" sz="1200" b="0" baseline="0" dirty="0" smtClean="0">
                          <a:latin typeface="Garamond" panose="02020404030301010803" pitchFamily="18" charset="0"/>
                        </a:rPr>
                        <a:t>specifica. </a:t>
                      </a: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p>
                      <a:pPr marL="171450" marR="132080" lvl="0" indent="-171450">
                        <a:lnSpc>
                          <a:spcPct val="150000"/>
                        </a:lnSpc>
                        <a:spcAft>
                          <a:spcPts val="0"/>
                        </a:spcAft>
                        <a:buSzPts val="1000"/>
                        <a:buFont typeface="Wingdings" panose="05000000000000000000" pitchFamily="2" charset="2"/>
                        <a:buChar char="ü"/>
                      </a:pPr>
                      <a:r>
                        <a:rPr lang="it-IT" sz="1050" spc="-15" dirty="0" smtClean="0">
                          <a:effectLst/>
                          <a:latin typeface="Garamond" panose="02020404030301010803" pitchFamily="18" charset="0"/>
                          <a:ea typeface="Times New Roman" panose="02020603050405020304" pitchFamily="18" charset="0"/>
                          <a:cs typeface="Times New Roman" panose="02020603050405020304" pitchFamily="18" charset="0"/>
                        </a:rPr>
                        <a:t>Ampliare, sulla base delle esperienze scolastiche ed extrascolastiche, delle letture e di attività specifiche, il proprio patrimonio lessicale.</a:t>
                      </a:r>
                    </a:p>
                    <a:p>
                      <a:pPr marL="171450" marR="132080" lvl="0" indent="-171450">
                        <a:lnSpc>
                          <a:spcPct val="150000"/>
                        </a:lnSpc>
                        <a:spcAft>
                          <a:spcPts val="0"/>
                        </a:spcAft>
                        <a:buSzPts val="1000"/>
                        <a:buFont typeface="Wingdings" panose="05000000000000000000" pitchFamily="2" charset="2"/>
                        <a:buChar char="ü"/>
                      </a:pPr>
                      <a:r>
                        <a:rPr lang="it-IT" sz="1050" spc="-15" dirty="0" smtClean="0">
                          <a:effectLst/>
                          <a:latin typeface="Garamond" panose="02020404030301010803" pitchFamily="18" charset="0"/>
                          <a:ea typeface="Times New Roman" panose="02020603050405020304" pitchFamily="18" charset="0"/>
                          <a:cs typeface="Times New Roman" panose="02020603050405020304" pitchFamily="18" charset="0"/>
                        </a:rPr>
                        <a:t>Comprendere e usare in modo appropriato i termini specialistici specifici delle diverse discipline. </a:t>
                      </a:r>
                    </a:p>
                    <a:p>
                      <a:pPr marL="171450" marR="132080" lvl="0" indent="-171450">
                        <a:lnSpc>
                          <a:spcPct val="150000"/>
                        </a:lnSpc>
                        <a:spcAft>
                          <a:spcPts val="0"/>
                        </a:spcAft>
                        <a:buSzPts val="1000"/>
                        <a:buFont typeface="Wingdings" panose="05000000000000000000" pitchFamily="2" charset="2"/>
                        <a:buChar char="ü"/>
                      </a:pPr>
                      <a:r>
                        <a:rPr lang="it-IT" sz="1050" spc="-15" dirty="0" smtClean="0">
                          <a:effectLst/>
                          <a:latin typeface="Garamond" panose="02020404030301010803" pitchFamily="18" charset="0"/>
                          <a:ea typeface="Times New Roman" panose="02020603050405020304" pitchFamily="18" charset="0"/>
                          <a:cs typeface="Times New Roman" panose="02020603050405020304" pitchFamily="18" charset="0"/>
                        </a:rPr>
                        <a:t>Realizzare scelte lessicali adeguate in base alla situazione comunicativa. </a:t>
                      </a:r>
                    </a:p>
                    <a:p>
                      <a:pPr marL="171450" marR="132080" lvl="0" indent="-171450">
                        <a:lnSpc>
                          <a:spcPct val="150000"/>
                        </a:lnSpc>
                        <a:spcAft>
                          <a:spcPts val="0"/>
                        </a:spcAft>
                        <a:buSzPts val="1000"/>
                        <a:buFont typeface="Wingdings" panose="05000000000000000000" pitchFamily="2" charset="2"/>
                        <a:buChar char="ü"/>
                      </a:pPr>
                      <a:r>
                        <a:rPr lang="it-IT" sz="1050" spc="-15" dirty="0" smtClean="0">
                          <a:effectLst/>
                          <a:latin typeface="Garamond" panose="02020404030301010803" pitchFamily="18" charset="0"/>
                          <a:ea typeface="Times New Roman" panose="02020603050405020304" pitchFamily="18" charset="0"/>
                          <a:cs typeface="Times New Roman" panose="02020603050405020304" pitchFamily="18" charset="0"/>
                        </a:rPr>
                        <a:t>Utilizzare il dizionario per cercare informazioni utili, per arricchire le produzioni personali e per risolvere dubbi linguistici. </a:t>
                      </a:r>
                    </a:p>
                    <a:p>
                      <a:pPr marL="0" marR="132080" lvl="0" indent="0" algn="ctr">
                        <a:lnSpc>
                          <a:spcPct val="150000"/>
                        </a:lnSpc>
                        <a:spcAft>
                          <a:spcPts val="0"/>
                        </a:spcAft>
                        <a:buSzPts val="1000"/>
                        <a:buFont typeface="Wingdings" panose="05000000000000000000" pitchFamily="2" charset="2"/>
                        <a:buNone/>
                      </a:pPr>
                      <a:r>
                        <a:rPr lang="it-IT" sz="1050" b="1" i="1" spc="-15" dirty="0" smtClean="0">
                          <a:effectLst/>
                          <a:latin typeface="Garamond" panose="02020404030301010803" pitchFamily="18" charset="0"/>
                          <a:ea typeface="Times New Roman" panose="02020603050405020304" pitchFamily="18" charset="0"/>
                          <a:cs typeface="Times New Roman" panose="02020603050405020304" pitchFamily="18" charset="0"/>
                        </a:rPr>
                        <a:t>Elementi di grammatica esplicita e riflessione sugli usi della lingua </a:t>
                      </a:r>
                    </a:p>
                    <a:p>
                      <a:pPr marL="171450" marR="132080" lvl="0" indent="-171450">
                        <a:lnSpc>
                          <a:spcPct val="150000"/>
                        </a:lnSpc>
                        <a:spcAft>
                          <a:spcPts val="0"/>
                        </a:spcAft>
                        <a:buSzPts val="1000"/>
                        <a:buFont typeface="Wingdings" panose="05000000000000000000" pitchFamily="2" charset="2"/>
                        <a:buChar char="ü"/>
                      </a:pPr>
                      <a:r>
                        <a:rPr lang="it-IT" sz="1050" spc="-15" dirty="0" smtClean="0">
                          <a:effectLst/>
                          <a:latin typeface="Garamond" panose="02020404030301010803" pitchFamily="18" charset="0"/>
                          <a:ea typeface="Times New Roman" panose="02020603050405020304" pitchFamily="18" charset="0"/>
                          <a:cs typeface="Times New Roman" panose="02020603050405020304" pitchFamily="18" charset="0"/>
                        </a:rPr>
                        <a:t>Riconoscere relazioni comunicative in semplici situazioni, contesti comunicativi e forme testuali. </a:t>
                      </a:r>
                    </a:p>
                    <a:p>
                      <a:pPr marL="171450" marR="132080" lvl="0" indent="-171450">
                        <a:lnSpc>
                          <a:spcPct val="150000"/>
                        </a:lnSpc>
                        <a:spcAft>
                          <a:spcPts val="0"/>
                        </a:spcAft>
                        <a:buSzPts val="1000"/>
                        <a:buFont typeface="Wingdings" panose="05000000000000000000" pitchFamily="2" charset="2"/>
                        <a:buChar char="ü"/>
                      </a:pPr>
                      <a:r>
                        <a:rPr lang="it-IT" sz="1050" spc="-15" dirty="0" smtClean="0">
                          <a:effectLst/>
                          <a:latin typeface="Garamond" panose="02020404030301010803" pitchFamily="18" charset="0"/>
                          <a:ea typeface="Times New Roman" panose="02020603050405020304" pitchFamily="18" charset="0"/>
                          <a:cs typeface="Times New Roman" panose="02020603050405020304" pitchFamily="18" charset="0"/>
                        </a:rPr>
                        <a:t>Riconoscere i rapporti di significato tra le parole. </a:t>
                      </a:r>
                    </a:p>
                    <a:p>
                      <a:pPr marL="171450" marR="132080" lvl="0" indent="-171450">
                        <a:lnSpc>
                          <a:spcPct val="150000"/>
                        </a:lnSpc>
                        <a:spcAft>
                          <a:spcPts val="0"/>
                        </a:spcAft>
                        <a:buSzPts val="1000"/>
                        <a:buFont typeface="Wingdings" panose="05000000000000000000" pitchFamily="2" charset="2"/>
                        <a:buChar char="ü"/>
                      </a:pPr>
                      <a:r>
                        <a:rPr lang="it-IT" sz="1050" spc="-15" dirty="0" smtClean="0">
                          <a:effectLst/>
                          <a:latin typeface="Garamond" panose="02020404030301010803" pitchFamily="18" charset="0"/>
                          <a:ea typeface="Times New Roman" panose="02020603050405020304" pitchFamily="18" charset="0"/>
                          <a:cs typeface="Times New Roman" panose="02020603050405020304" pitchFamily="18" charset="0"/>
                        </a:rPr>
                        <a:t>Riconoscere l’organizzazione della frase semplice. </a:t>
                      </a:r>
                    </a:p>
                    <a:p>
                      <a:pPr marL="171450" marR="132080" lvl="0" indent="-171450">
                        <a:lnSpc>
                          <a:spcPct val="150000"/>
                        </a:lnSpc>
                        <a:spcAft>
                          <a:spcPts val="0"/>
                        </a:spcAft>
                        <a:buSzPts val="1000"/>
                        <a:buFont typeface="Wingdings" panose="05000000000000000000" pitchFamily="2" charset="2"/>
                        <a:buChar char="ü"/>
                      </a:pPr>
                      <a:r>
                        <a:rPr lang="it-IT" sz="1050" spc="-15" dirty="0" smtClean="0">
                          <a:effectLst/>
                          <a:latin typeface="Garamond" panose="02020404030301010803" pitchFamily="18" charset="0"/>
                          <a:ea typeface="Times New Roman" panose="02020603050405020304" pitchFamily="18" charset="0"/>
                          <a:cs typeface="Times New Roman" panose="02020603050405020304" pitchFamily="18" charset="0"/>
                        </a:rPr>
                        <a:t>Riconoscere le parti del discorso i loro tratti grammaticali e saperli analizzare. </a:t>
                      </a:r>
                    </a:p>
                    <a:p>
                      <a:pPr marL="171450" marR="132080" lvl="0" indent="-171450">
                        <a:lnSpc>
                          <a:spcPct val="150000"/>
                        </a:lnSpc>
                        <a:spcAft>
                          <a:spcPts val="0"/>
                        </a:spcAft>
                        <a:buSzPts val="1000"/>
                        <a:buFont typeface="Wingdings" panose="05000000000000000000" pitchFamily="2" charset="2"/>
                        <a:buChar char="ü"/>
                      </a:pPr>
                      <a:r>
                        <a:rPr lang="it-IT" sz="1050" spc="-15" dirty="0" smtClean="0">
                          <a:effectLst/>
                          <a:latin typeface="Garamond" panose="02020404030301010803" pitchFamily="18" charset="0"/>
                          <a:ea typeface="Times New Roman" panose="02020603050405020304" pitchFamily="18" charset="0"/>
                          <a:cs typeface="Times New Roman" panose="02020603050405020304" pitchFamily="18" charset="0"/>
                        </a:rPr>
                        <a:t>Riflettere sui propri errori tipici segnalati dall'insegnante, per imparare ad</a:t>
                      </a:r>
                      <a:r>
                        <a:rPr lang="it-IT" sz="105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spc="-15" dirty="0" smtClean="0">
                          <a:effectLst/>
                          <a:latin typeface="Garamond" panose="02020404030301010803" pitchFamily="18" charset="0"/>
                          <a:ea typeface="Times New Roman" panose="02020603050405020304" pitchFamily="18" charset="0"/>
                          <a:cs typeface="Times New Roman" panose="02020603050405020304" pitchFamily="18" charset="0"/>
                        </a:rPr>
                        <a:t>autocorreggersi nella produzione scritta. </a:t>
                      </a: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Capisce e utilizza nell’uso orale e scritto i vocaboli fondamentali.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Capisce e utilizza i più frequenti termini specifici legati alle discipline di studio.</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Riflette sui testi per cogliere essenziali caratteristiche del lessico.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Riconosce che le diverse scelte linguistiche sono correlate alla varietà di situazioni comunicative. </a:t>
                      </a:r>
                    </a:p>
                    <a:p>
                      <a:pPr marL="0" indent="0" algn="ctr">
                        <a:lnSpc>
                          <a:spcPct val="150000"/>
                        </a:lnSpc>
                        <a:buFont typeface="Arial" panose="020B0604020202020204" pitchFamily="34" charset="0"/>
                        <a:buNone/>
                      </a:pPr>
                      <a:r>
                        <a:rPr lang="it-IT" sz="1200" b="1" i="1" baseline="0" dirty="0" smtClean="0">
                          <a:latin typeface="Garamond" panose="02020404030301010803" pitchFamily="18" charset="0"/>
                        </a:rPr>
                        <a:t>Elementi di grammatica esplicita e riflessione sugli usi della lingua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Utilizza la morfologia in modo sufficientemente corretto. </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sp>
        <p:nvSpPr>
          <p:cNvPr id="3" name="Avanti o successivo 2">
            <a:hlinkClick r:id="" action="ppaction://hlinkshowjump?jump=nextslide" highlightClick="1"/>
          </p:cNvPr>
          <p:cNvSpPr/>
          <p:nvPr/>
        </p:nvSpPr>
        <p:spPr>
          <a:xfrm rot="5400000">
            <a:off x="6304352" y="6425377"/>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76511688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33408931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ext uri="{D42A27DB-BD31-4B8C-83A1-F6EECF244321}">
                <p14:modId xmlns:p14="http://schemas.microsoft.com/office/powerpoint/2010/main" val="2273818213"/>
              </p:ext>
            </p:extLst>
          </p:nvPr>
        </p:nvGraphicFramePr>
        <p:xfrm>
          <a:off x="26275" y="25400"/>
          <a:ext cx="9103657" cy="6720840"/>
        </p:xfrm>
        <a:graphic>
          <a:graphicData uri="http://schemas.openxmlformats.org/drawingml/2006/table">
            <a:tbl>
              <a:tblPr firstRow="1" bandRow="1">
                <a:tableStyleId>{93296810-A885-4BE3-A3E7-6D5BEEA58F35}</a:tableStyleId>
              </a:tblPr>
              <a:tblGrid>
                <a:gridCol w="1549306"/>
                <a:gridCol w="1246586"/>
                <a:gridCol w="1274716"/>
                <a:gridCol w="1246588"/>
                <a:gridCol w="1200129"/>
                <a:gridCol w="1257357"/>
                <a:gridCol w="1328975"/>
              </a:tblGrid>
              <a:tr h="605331">
                <a:tc gridSpan="7">
                  <a:txBody>
                    <a:bodyPr/>
                    <a:lstStyle/>
                    <a:p>
                      <a:pPr algn="ctr"/>
                      <a:r>
                        <a:rPr lang="it-IT" sz="1200" dirty="0" smtClean="0">
                          <a:latin typeface="Garamond" panose="02020404030301010803" pitchFamily="18" charset="0"/>
                        </a:rPr>
                        <a:t>RUBRICA</a:t>
                      </a:r>
                      <a:r>
                        <a:rPr lang="it-IT" sz="1200" baseline="0" dirty="0" smtClean="0">
                          <a:latin typeface="Garamond" panose="02020404030301010803" pitchFamily="18" charset="0"/>
                        </a:rPr>
                        <a:t> VALUTATIVA SCUOLA PRIMARIA </a:t>
                      </a:r>
                      <a:endParaRPr lang="it-IT" sz="1200" dirty="0" smtClean="0">
                        <a:latin typeface="Garamond" panose="02020404030301010803" pitchFamily="18" charset="0"/>
                      </a:endParaRPr>
                    </a:p>
                    <a:p>
                      <a:pPr algn="ctr">
                        <a:lnSpc>
                          <a:spcPct val="150000"/>
                        </a:lnSpc>
                      </a:pPr>
                      <a:r>
                        <a:rPr lang="it-IT" sz="1200" dirty="0" smtClean="0">
                          <a:latin typeface="Garamond" panose="02020404030301010803" pitchFamily="18" charset="0"/>
                        </a:rPr>
                        <a:t>COMPETENZA ALFABETICA FUNZIONALE</a:t>
                      </a:r>
                    </a:p>
                    <a:p>
                      <a:pPr algn="ctr"/>
                      <a:endParaRPr lang="it-IT" sz="1200" dirty="0" smtClean="0">
                        <a:latin typeface="Garamond" panose="02020404030301010803" pitchFamily="18" charset="0"/>
                      </a:endParaRPr>
                    </a:p>
                    <a:p>
                      <a:pPr algn="ctr"/>
                      <a:r>
                        <a:rPr lang="it-IT" sz="1200" dirty="0" smtClean="0">
                          <a:latin typeface="Garamond" panose="02020404030301010803" pitchFamily="18" charset="0"/>
                        </a:rPr>
                        <a:t>DISCIPLINA:</a:t>
                      </a:r>
                      <a:r>
                        <a:rPr lang="it-IT" sz="1200" baseline="0" dirty="0" smtClean="0">
                          <a:latin typeface="Garamond" panose="02020404030301010803" pitchFamily="18" charset="0"/>
                        </a:rPr>
                        <a:t> ITALIANO </a:t>
                      </a:r>
                      <a:endParaRPr lang="it-IT" sz="1200" dirty="0" smtClean="0">
                        <a:latin typeface="Garamond" panose="02020404030301010803" pitchFamily="18" charset="0"/>
                      </a:endParaRPr>
                    </a:p>
                  </a:txBody>
                  <a:tcPr>
                    <a:solidFill>
                      <a:srgbClr val="92D050"/>
                    </a:solidFill>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r>
              <a:tr h="233568">
                <a:tc gridSpan="7">
                  <a:txBody>
                    <a:bodyPr/>
                    <a:lstStyle/>
                    <a:p>
                      <a:pPr algn="ctr"/>
                      <a:r>
                        <a:rPr lang="it-IT" sz="1200" b="1" dirty="0" smtClean="0">
                          <a:latin typeface="Garamond" panose="02020404030301010803" pitchFamily="18" charset="0"/>
                        </a:rPr>
                        <a:t>CLASSE</a:t>
                      </a:r>
                      <a:r>
                        <a:rPr lang="it-IT" sz="1200" b="1" baseline="0" dirty="0" smtClean="0">
                          <a:latin typeface="Garamond" panose="02020404030301010803" pitchFamily="18" charset="0"/>
                        </a:rPr>
                        <a:t> </a:t>
                      </a:r>
                      <a:r>
                        <a:rPr lang="it-IT" sz="1200" b="1" dirty="0" smtClean="0">
                          <a:latin typeface="Garamond" panose="02020404030301010803" pitchFamily="18" charset="0"/>
                        </a:rPr>
                        <a:t>PRIMA </a:t>
                      </a:r>
                    </a:p>
                  </a:txBody>
                  <a:tcPr>
                    <a:solidFill>
                      <a:srgbClr val="92D050"/>
                    </a:solidFill>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r>
              <a:tr h="235473">
                <a:tc rowSpan="2">
                  <a:txBody>
                    <a:bodyPr/>
                    <a:lstStyle/>
                    <a:p>
                      <a:pPr algn="ct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gn="ct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DI APPRENDIMENTO</a:t>
                      </a:r>
                      <a:endParaRPr lang="it-IT" sz="1200" dirty="0">
                        <a:latin typeface="Garamond" panose="02020404030301010803" pitchFamily="18" charset="0"/>
                      </a:endParaRPr>
                    </a:p>
                  </a:txBody>
                  <a:tcPr>
                    <a:solidFill>
                      <a:schemeClr val="bg1"/>
                    </a:solidFill>
                  </a:tcPr>
                </a:tc>
                <a:tc gridSpan="6">
                  <a:txBody>
                    <a:bodyPr/>
                    <a:lstStyle/>
                    <a:p>
                      <a:pPr algn="ctr"/>
                      <a:r>
                        <a:rPr lang="it-IT" sz="1200" dirty="0" smtClean="0">
                          <a:latin typeface="Garamond" panose="02020404030301010803" pitchFamily="18" charset="0"/>
                        </a:rPr>
                        <a:t>GIUDIZIO SINTETICO E SUA DESCRIZIONE</a:t>
                      </a:r>
                    </a:p>
                  </a:txBody>
                  <a:tcPr>
                    <a:solidFill>
                      <a:schemeClr val="bg1"/>
                    </a:solidFill>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smtClean="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r>
              <a:tr h="351678">
                <a:tc vMerge="1">
                  <a:txBody>
                    <a:bodyPr/>
                    <a:lstStyle/>
                    <a:p>
                      <a:endParaRPr lang="it-IT"/>
                    </a:p>
                  </a:txBody>
                  <a:tcPr/>
                </a:tc>
                <a:tc>
                  <a:txBody>
                    <a:bodyPr/>
                    <a:lstStyle/>
                    <a:p>
                      <a:pPr algn="ctr"/>
                      <a:r>
                        <a:rPr lang="it-IT" sz="1200" dirty="0" smtClean="0">
                          <a:latin typeface="Garamond" panose="02020404030301010803" pitchFamily="18" charset="0"/>
                        </a:rPr>
                        <a:t>NON SUFFICIENTE</a:t>
                      </a:r>
                    </a:p>
                  </a:txBody>
                  <a:tcPr/>
                </a:tc>
                <a:tc>
                  <a:txBody>
                    <a:bodyPr/>
                    <a:lstStyle/>
                    <a:p>
                      <a:pPr algn="ct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SUFFICIENTE</a:t>
                      </a: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DISCRETO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BUONO </a:t>
                      </a:r>
                    </a:p>
                    <a:p>
                      <a:pPr algn="ctr"/>
                      <a:endParaRPr lang="it-IT" sz="1200" dirty="0" smtClean="0">
                        <a:latin typeface="Garamond" panose="02020404030301010803" pitchFamily="18"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DISTINTO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OTTIMO </a:t>
                      </a:r>
                    </a:p>
                  </a:txBody>
                  <a:tcPr/>
                </a:tc>
              </a:tr>
              <a:tr h="8966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Ascoltare e comprendere messaggi verbali e brevi letture. </a:t>
                      </a:r>
                    </a:p>
                  </a:txBody>
                  <a:tcPr/>
                </a:tc>
                <a:tc>
                  <a:txBody>
                    <a:bodyPr/>
                    <a:lstStyle/>
                    <a:p>
                      <a:pPr algn="l"/>
                      <a:r>
                        <a:rPr lang="it-IT" sz="1100" dirty="0" smtClean="0">
                          <a:latin typeface="Garamond" panose="02020404030301010803" pitchFamily="18" charset="0"/>
                        </a:rPr>
                        <a:t>Presta ascolto e attenzione saltuariamente  </a:t>
                      </a:r>
                      <a:r>
                        <a:rPr lang="it-IT" sz="1100" baseline="0" dirty="0" smtClean="0">
                          <a:latin typeface="Garamond" panose="02020404030301010803" pitchFamily="18" charset="0"/>
                        </a:rPr>
                        <a:t>e</a:t>
                      </a:r>
                      <a:r>
                        <a:rPr lang="it-IT" sz="1100" dirty="0" smtClean="0">
                          <a:latin typeface="Garamond" panose="02020404030301010803" pitchFamily="18" charset="0"/>
                        </a:rPr>
                        <a:t> si</a:t>
                      </a:r>
                      <a:r>
                        <a:rPr lang="it-IT" sz="1100" baseline="0" dirty="0" smtClean="0">
                          <a:latin typeface="Garamond" panose="02020404030301010803" pitchFamily="18" charset="0"/>
                        </a:rPr>
                        <a:t> </a:t>
                      </a:r>
                      <a:r>
                        <a:rPr lang="it-IT" sz="1100" dirty="0" smtClean="0">
                          <a:latin typeface="Garamond" panose="02020404030301010803" pitchFamily="18" charset="0"/>
                        </a:rPr>
                        <a:t>esprime in modo stentato e limitato.</a:t>
                      </a:r>
                    </a:p>
                    <a:p>
                      <a:pPr algn="l"/>
                      <a:endParaRPr lang="it-IT" sz="1100" dirty="0" smtClean="0">
                        <a:latin typeface="Garamond" panose="02020404030301010803"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100" dirty="0" smtClean="0">
                          <a:latin typeface="Garamond" panose="02020404030301010803" pitchFamily="18" charset="0"/>
                        </a:rPr>
                        <a:t>Ascolta per tempi brevi </a:t>
                      </a:r>
                      <a:r>
                        <a:rPr lang="it-IT" sz="1100" baseline="0" dirty="0" smtClean="0">
                          <a:latin typeface="Garamond" panose="02020404030301010803" pitchFamily="18" charset="0"/>
                        </a:rPr>
                        <a:t>e si </a:t>
                      </a:r>
                      <a:r>
                        <a:rPr lang="it-IT" sz="1100" dirty="0" smtClean="0">
                          <a:latin typeface="Garamond" panose="02020404030301010803" pitchFamily="18" charset="0"/>
                        </a:rPr>
                        <a:t>esprime in modo</a:t>
                      </a:r>
                      <a:r>
                        <a:rPr lang="it-IT" sz="1100" baseline="0" dirty="0" smtClean="0">
                          <a:latin typeface="Garamond" panose="02020404030301010803" pitchFamily="18" charset="0"/>
                        </a:rPr>
                        <a:t> </a:t>
                      </a:r>
                      <a:r>
                        <a:rPr lang="it-IT" sz="1100" dirty="0" smtClean="0">
                          <a:latin typeface="Garamond" panose="02020404030301010803" pitchFamily="18" charset="0"/>
                        </a:rPr>
                        <a:t>approssimativo, ma</a:t>
                      </a: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dirty="0" smtClean="0">
                          <a:latin typeface="Garamond" panose="02020404030301010803" pitchFamily="18" charset="0"/>
                        </a:rPr>
                        <a:t>sufficientemente chiaro.</a:t>
                      </a:r>
                      <a:r>
                        <a:rPr lang="it-IT" sz="1100" baseline="0" dirty="0" smtClean="0">
                          <a:latin typeface="Garamond" panose="02020404030301010803"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it-IT" sz="1100" dirty="0" smtClean="0">
                        <a:latin typeface="Garamond" panose="02020404030301010803" pitchFamily="18" charset="0"/>
                      </a:endParaRPr>
                    </a:p>
                  </a:txBody>
                  <a:tcPr/>
                </a:tc>
                <a:tc>
                  <a:txBody>
                    <a:bodyPr/>
                    <a:lstStyle/>
                    <a:p>
                      <a:pPr algn="l"/>
                      <a:r>
                        <a:rPr lang="it-IT" sz="1100" dirty="0" smtClean="0">
                          <a:latin typeface="Garamond" panose="02020404030301010803" pitchFamily="18" charset="0"/>
                        </a:rPr>
                        <a:t>Ascolta con</a:t>
                      </a:r>
                      <a:r>
                        <a:rPr lang="it-IT" sz="1100" baseline="0" dirty="0" smtClean="0">
                          <a:latin typeface="Garamond" panose="02020404030301010803" pitchFamily="18" charset="0"/>
                        </a:rPr>
                        <a:t> discreta continuità e </a:t>
                      </a:r>
                      <a:r>
                        <a:rPr lang="it-IT" sz="1100" dirty="0" smtClean="0">
                          <a:latin typeface="Garamond" panose="02020404030301010803" pitchFamily="18" charset="0"/>
                        </a:rPr>
                        <a:t>si esprime in modo di solito pertinente.</a:t>
                      </a:r>
                    </a:p>
                  </a:txBody>
                  <a:tcPr/>
                </a:tc>
                <a:tc>
                  <a:txBody>
                    <a:bodyPr/>
                    <a:lstStyle/>
                    <a:p>
                      <a:pPr algn="l"/>
                      <a:r>
                        <a:rPr lang="it-IT" sz="1100" b="0" dirty="0" smtClean="0">
                          <a:latin typeface="Garamond" panose="02020404030301010803" pitchFamily="18" charset="0"/>
                        </a:rPr>
                        <a:t>Ascolta per un tempo adeguato</a:t>
                      </a:r>
                      <a:r>
                        <a:rPr lang="it-IT" sz="1100" b="0" baseline="0" dirty="0" smtClean="0">
                          <a:latin typeface="Garamond" panose="02020404030301010803" pitchFamily="18" charset="0"/>
                        </a:rPr>
                        <a:t> e </a:t>
                      </a:r>
                      <a:r>
                        <a:rPr lang="it-IT" sz="1100" b="0" dirty="0" smtClean="0">
                          <a:latin typeface="Garamond" panose="02020404030301010803" pitchFamily="18" charset="0"/>
                        </a:rPr>
                        <a:t>si esprime in modo sostanzialmente</a:t>
                      </a:r>
                      <a:r>
                        <a:rPr lang="it-IT" sz="1100" b="0" baseline="0" dirty="0" smtClean="0">
                          <a:latin typeface="Garamond" panose="02020404030301010803" pitchFamily="18" charset="0"/>
                        </a:rPr>
                        <a:t> </a:t>
                      </a:r>
                      <a:r>
                        <a:rPr lang="it-IT" sz="1100" b="0" dirty="0" smtClean="0">
                          <a:latin typeface="Garamond" panose="02020404030301010803" pitchFamily="18" charset="0"/>
                        </a:rPr>
                        <a:t>pertinente. </a:t>
                      </a:r>
                    </a:p>
                  </a:txBody>
                  <a:tcPr/>
                </a:tc>
                <a:tc>
                  <a:txBody>
                    <a:bodyPr/>
                    <a:lstStyle/>
                    <a:p>
                      <a:pPr algn="l"/>
                      <a:r>
                        <a:rPr lang="it-IT" sz="1100" b="0" dirty="0" smtClean="0">
                          <a:latin typeface="Garamond" panose="02020404030301010803" pitchFamily="18" charset="0"/>
                        </a:rPr>
                        <a:t>Ascolta per un tempo adeguato</a:t>
                      </a:r>
                      <a:r>
                        <a:rPr lang="it-IT" sz="1100" b="0" baseline="0" dirty="0" smtClean="0">
                          <a:latin typeface="Garamond" panose="02020404030301010803" pitchFamily="18" charset="0"/>
                        </a:rPr>
                        <a:t> e </a:t>
                      </a:r>
                      <a:r>
                        <a:rPr lang="it-IT" sz="1100" b="0" dirty="0" smtClean="0">
                          <a:latin typeface="Garamond" panose="02020404030301010803" pitchFamily="18" charset="0"/>
                        </a:rPr>
                        <a:t>si esprime in modo fluido e pertinente.</a:t>
                      </a:r>
                    </a:p>
                  </a:txBody>
                  <a:tcPr/>
                </a:tc>
                <a:tc>
                  <a:txBody>
                    <a:bodyPr/>
                    <a:lstStyle/>
                    <a:p>
                      <a:pPr algn="l"/>
                      <a:r>
                        <a:rPr lang="it-IT" sz="1100" b="0" dirty="0" smtClean="0">
                          <a:latin typeface="Garamond" panose="02020404030301010803" pitchFamily="18" charset="0"/>
                        </a:rPr>
                        <a:t>Ascolta con attenzione</a:t>
                      </a:r>
                      <a:r>
                        <a:rPr lang="it-IT" sz="1100" b="0" baseline="0" dirty="0" smtClean="0">
                          <a:latin typeface="Garamond" panose="02020404030301010803" pitchFamily="18" charset="0"/>
                        </a:rPr>
                        <a:t> e </a:t>
                      </a:r>
                      <a:r>
                        <a:rPr lang="it-IT" sz="1100" b="0" dirty="0" smtClean="0">
                          <a:latin typeface="Garamond" panose="02020404030301010803" pitchFamily="18" charset="0"/>
                        </a:rPr>
                        <a:t>si esprime in modo articolato, fluido</a:t>
                      </a:r>
                      <a:r>
                        <a:rPr lang="it-IT" sz="1100" b="0" baseline="0" dirty="0" smtClean="0">
                          <a:latin typeface="Garamond" panose="02020404030301010803" pitchFamily="18" charset="0"/>
                        </a:rPr>
                        <a:t> e </a:t>
                      </a:r>
                      <a:endParaRPr lang="it-IT" sz="1100" b="0" dirty="0" smtClean="0">
                        <a:latin typeface="Garamond" panose="02020404030301010803" pitchFamily="18" charset="0"/>
                      </a:endParaRPr>
                    </a:p>
                    <a:p>
                      <a:pPr algn="l"/>
                      <a:r>
                        <a:rPr lang="it-IT" sz="1100" b="0" dirty="0" smtClean="0">
                          <a:latin typeface="Garamond" panose="02020404030301010803" pitchFamily="18" charset="0"/>
                        </a:rPr>
                        <a:t>pertinente.</a:t>
                      </a:r>
                    </a:p>
                  </a:txBody>
                  <a:tcPr/>
                </a:tc>
              </a:tr>
              <a:tr h="1005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Leggere in modo corretto, scorrevole e comprendere semplici testi.</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r>
                        <a:rPr lang="it-IT" sz="1100" dirty="0" smtClean="0">
                          <a:latin typeface="Garamond" panose="02020404030301010803" pitchFamily="18" charset="0"/>
                        </a:rPr>
                        <a:t>Legge collegando</a:t>
                      </a:r>
                      <a:r>
                        <a:rPr lang="it-IT" sz="1100" baseline="0" dirty="0" smtClean="0">
                          <a:latin typeface="Garamond" panose="02020404030301010803" pitchFamily="18" charset="0"/>
                        </a:rPr>
                        <a:t> </a:t>
                      </a:r>
                      <a:r>
                        <a:rPr lang="it-IT" sz="1100" dirty="0" smtClean="0">
                          <a:latin typeface="Garamond" panose="02020404030301010803" pitchFamily="18" charset="0"/>
                        </a:rPr>
                        <a:t> le lettere ai suoni solo se guidato e/o</a:t>
                      </a:r>
                      <a:r>
                        <a:rPr lang="it-IT" sz="1100" baseline="0" dirty="0" smtClean="0">
                          <a:latin typeface="Garamond" panose="02020404030301010803" pitchFamily="18" charset="0"/>
                        </a:rPr>
                        <a:t> </a:t>
                      </a:r>
                      <a:r>
                        <a:rPr lang="it-IT" sz="1100" dirty="0" smtClean="0">
                          <a:latin typeface="Garamond" panose="02020404030301010803" pitchFamily="18" charset="0"/>
                        </a:rPr>
                        <a:t>supportato</a:t>
                      </a:r>
                      <a:r>
                        <a:rPr lang="it-IT" sz="1100" baseline="0" dirty="0" smtClean="0">
                          <a:latin typeface="Garamond" panose="02020404030301010803" pitchFamily="18" charset="0"/>
                        </a:rPr>
                        <a:t> dal docente. Possiede frammentarie abilità di lettura.</a:t>
                      </a:r>
                      <a:endParaRPr lang="it-IT" sz="1100" dirty="0">
                        <a:latin typeface="Garamond" panose="02020404030301010803" pitchFamily="18" charset="0"/>
                      </a:endParaRPr>
                    </a:p>
                  </a:txBody>
                  <a:tcPr/>
                </a:tc>
                <a:tc>
                  <a:txBody>
                    <a:bodyPr/>
                    <a:lstStyle/>
                    <a:p>
                      <a:r>
                        <a:rPr lang="it-IT" sz="1100" dirty="0" smtClean="0">
                          <a:latin typeface="Garamond" panose="02020404030301010803" pitchFamily="18" charset="0"/>
                        </a:rPr>
                        <a:t>Legge meccanicamente e in modo non</a:t>
                      </a:r>
                    </a:p>
                    <a:p>
                      <a:r>
                        <a:rPr lang="it-IT" sz="1100" dirty="0" smtClean="0">
                          <a:latin typeface="Garamond" panose="02020404030301010803" pitchFamily="18" charset="0"/>
                        </a:rPr>
                        <a:t>completamente corretto.</a:t>
                      </a:r>
                      <a:r>
                        <a:rPr lang="it-IT" sz="1100" baseline="0" dirty="0" smtClean="0">
                          <a:latin typeface="Garamond" panose="02020404030301010803" pitchFamily="18" charset="0"/>
                        </a:rPr>
                        <a:t> </a:t>
                      </a:r>
                      <a:r>
                        <a:rPr lang="it-IT" sz="1100" dirty="0" smtClean="0">
                          <a:latin typeface="Garamond" panose="02020404030301010803" pitchFamily="18" charset="0"/>
                        </a:rPr>
                        <a:t>Comprende in modo essenziale</a:t>
                      </a:r>
                      <a:r>
                        <a:rPr lang="it-IT" sz="1100" baseline="0" dirty="0" smtClean="0">
                          <a:latin typeface="Garamond" panose="02020404030301010803" pitchFamily="18" charset="0"/>
                        </a:rPr>
                        <a:t> </a:t>
                      </a:r>
                      <a:r>
                        <a:rPr lang="it-IT" sz="1100" dirty="0" smtClean="0">
                          <a:latin typeface="Garamond" panose="02020404030301010803" pitchFamily="18" charset="0"/>
                        </a:rPr>
                        <a:t>con</a:t>
                      </a:r>
                      <a:r>
                        <a:rPr lang="it-IT" sz="1100" baseline="0" dirty="0" smtClean="0">
                          <a:latin typeface="Garamond" panose="02020404030301010803" pitchFamily="18" charset="0"/>
                        </a:rPr>
                        <a:t> </a:t>
                      </a:r>
                      <a:r>
                        <a:rPr lang="it-IT" sz="1100" dirty="0" smtClean="0">
                          <a:latin typeface="Garamond" panose="02020404030301010803" pitchFamily="18" charset="0"/>
                        </a:rPr>
                        <a:t>frequenti mediazioni e semplificazioni.</a:t>
                      </a:r>
                    </a:p>
                    <a:p>
                      <a:endParaRPr lang="it-IT" sz="1100" dirty="0">
                        <a:latin typeface="Garamond" panose="02020404030301010803"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100" dirty="0" smtClean="0">
                          <a:latin typeface="Garamond" panose="02020404030301010803" pitchFamily="18" charset="0"/>
                        </a:rPr>
                        <a:t>Legge</a:t>
                      </a:r>
                      <a:r>
                        <a:rPr lang="it-IT" sz="1100" baseline="0" dirty="0" smtClean="0">
                          <a:latin typeface="Garamond" panose="02020404030301010803" pitchFamily="18" charset="0"/>
                        </a:rPr>
                        <a:t> </a:t>
                      </a:r>
                      <a:r>
                        <a:rPr lang="it-IT" sz="1100" dirty="0" smtClean="0">
                          <a:latin typeface="Garamond" panose="02020404030301010803" pitchFamily="18" charset="0"/>
                        </a:rPr>
                        <a:t>correttamente, anche se non</a:t>
                      </a: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dirty="0" smtClean="0">
                          <a:latin typeface="Garamond" panose="02020404030301010803" pitchFamily="18" charset="0"/>
                        </a:rPr>
                        <a:t>sempre con sicurezza.</a:t>
                      </a:r>
                      <a:r>
                        <a:rPr lang="it-IT" sz="1100" baseline="0" dirty="0" smtClean="0">
                          <a:latin typeface="Garamond" panose="02020404030301010803" pitchFamily="18" charset="0"/>
                        </a:rPr>
                        <a:t> C</a:t>
                      </a:r>
                      <a:r>
                        <a:rPr lang="it-IT" sz="1100" dirty="0" smtClean="0">
                          <a:latin typeface="Garamond" panose="02020404030301010803" pitchFamily="18" charset="0"/>
                        </a:rPr>
                        <a:t>omprende globalmente i messaggi.</a:t>
                      </a:r>
                      <a:r>
                        <a:rPr lang="it-IT" sz="1100" baseline="0" dirty="0" smtClean="0">
                          <a:latin typeface="Garamond" panose="02020404030301010803" pitchFamily="18" charset="0"/>
                        </a:rPr>
                        <a:t> </a:t>
                      </a:r>
                      <a:endParaRPr lang="it-IT" sz="1100" dirty="0" smtClean="0">
                        <a:latin typeface="Garamond" panose="02020404030301010803"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100" dirty="0" smtClean="0">
                          <a:latin typeface="Garamond" panose="02020404030301010803" pitchFamily="18" charset="0"/>
                        </a:rPr>
                        <a:t>Con tempi e</a:t>
                      </a:r>
                      <a:r>
                        <a:rPr lang="it-IT" sz="1100" baseline="0" dirty="0" smtClean="0">
                          <a:latin typeface="Garamond" panose="02020404030301010803" pitchFamily="18" charset="0"/>
                        </a:rPr>
                        <a:t> </a:t>
                      </a:r>
                      <a:r>
                        <a:rPr lang="it-IT" sz="1100" dirty="0" smtClean="0">
                          <a:latin typeface="Garamond" panose="02020404030301010803" pitchFamily="18" charset="0"/>
                        </a:rPr>
                        <a:t>autonomia</a:t>
                      </a:r>
                      <a:r>
                        <a:rPr lang="it-IT" sz="1100" baseline="0" dirty="0" smtClean="0">
                          <a:latin typeface="Garamond" panose="02020404030301010803" pitchFamily="18" charset="0"/>
                        </a:rPr>
                        <a:t> </a:t>
                      </a:r>
                      <a:r>
                        <a:rPr lang="it-IT" sz="1100" dirty="0" smtClean="0">
                          <a:latin typeface="Garamond" panose="02020404030301010803" pitchFamily="18" charset="0"/>
                        </a:rPr>
                        <a:t>adeguati</a:t>
                      </a:r>
                      <a:r>
                        <a:rPr lang="it-IT" sz="1100" baseline="0" dirty="0" smtClean="0">
                          <a:latin typeface="Garamond" panose="02020404030301010803" pitchFamily="18" charset="0"/>
                        </a:rPr>
                        <a:t> </a:t>
                      </a:r>
                      <a:r>
                        <a:rPr lang="it-IT" sz="1100" dirty="0" smtClean="0">
                          <a:latin typeface="Garamond" panose="02020404030301010803" pitchFamily="18" charset="0"/>
                        </a:rPr>
                        <a:t>legge e comprende in modo corretto.</a:t>
                      </a:r>
                      <a:endParaRPr lang="it-IT" sz="1100" dirty="0">
                        <a:latin typeface="Garamond" panose="02020404030301010803" pitchFamily="18" charset="0"/>
                      </a:endParaRPr>
                    </a:p>
                  </a:txBody>
                  <a:tcPr/>
                </a:tc>
                <a:tc>
                  <a:txBody>
                    <a:bodyPr/>
                    <a:lstStyle/>
                    <a:p>
                      <a:r>
                        <a:rPr lang="it-IT" sz="1100" dirty="0" smtClean="0">
                          <a:latin typeface="Garamond" panose="02020404030301010803" pitchFamily="18" charset="0"/>
                        </a:rPr>
                        <a:t>In autonomia</a:t>
                      </a:r>
                      <a:r>
                        <a:rPr lang="it-IT" sz="1100" baseline="0" dirty="0" smtClean="0">
                          <a:latin typeface="Garamond" panose="02020404030301010803" pitchFamily="18" charset="0"/>
                        </a:rPr>
                        <a:t> </a:t>
                      </a:r>
                      <a:r>
                        <a:rPr lang="it-IT" sz="1100" dirty="0" smtClean="0">
                          <a:latin typeface="Garamond" panose="02020404030301010803" pitchFamily="18" charset="0"/>
                        </a:rPr>
                        <a:t>legge correttamente, scorrevolmente</a:t>
                      </a:r>
                      <a:r>
                        <a:rPr lang="it-IT" sz="1100" baseline="0" dirty="0" smtClean="0">
                          <a:latin typeface="Garamond" panose="02020404030301010803" pitchFamily="18" charset="0"/>
                        </a:rPr>
                        <a:t> e </a:t>
                      </a:r>
                      <a:r>
                        <a:rPr lang="it-IT" sz="1100" dirty="0" smtClean="0">
                          <a:latin typeface="Garamond" panose="02020404030301010803" pitchFamily="18" charset="0"/>
                        </a:rPr>
                        <a:t> con espressività.</a:t>
                      </a:r>
                      <a:r>
                        <a:rPr lang="it-IT" sz="1100" baseline="0" dirty="0" smtClean="0">
                          <a:latin typeface="Garamond" panose="02020404030301010803" pitchFamily="18" charset="0"/>
                        </a:rPr>
                        <a:t> </a:t>
                      </a:r>
                      <a:endParaRPr lang="it-IT" sz="1100" dirty="0" smtClean="0">
                        <a:latin typeface="Garamond" panose="02020404030301010803" pitchFamily="18" charset="0"/>
                      </a:endParaRPr>
                    </a:p>
                    <a:p>
                      <a:r>
                        <a:rPr lang="it-IT" sz="1100" dirty="0" smtClean="0">
                          <a:latin typeface="Garamond" panose="02020404030301010803" pitchFamily="18" charset="0"/>
                        </a:rPr>
                        <a:t>Comprende in modo completo.</a:t>
                      </a:r>
                      <a:endParaRPr lang="it-IT" sz="1100" dirty="0">
                        <a:latin typeface="Garamond" panose="02020404030301010803" pitchFamily="18" charset="0"/>
                      </a:endParaRPr>
                    </a:p>
                  </a:txBody>
                  <a:tcPr/>
                </a:tc>
                <a:tc>
                  <a:txBody>
                    <a:bodyPr/>
                    <a:lstStyle/>
                    <a:p>
                      <a:r>
                        <a:rPr lang="it-IT" sz="1100" dirty="0" smtClean="0">
                          <a:latin typeface="Garamond" panose="02020404030301010803" pitchFamily="18" charset="0"/>
                        </a:rPr>
                        <a:t>In completa</a:t>
                      </a:r>
                      <a:r>
                        <a:rPr lang="it-IT" sz="1100" baseline="0" dirty="0" smtClean="0">
                          <a:latin typeface="Garamond" panose="02020404030301010803" pitchFamily="18" charset="0"/>
                        </a:rPr>
                        <a:t> </a:t>
                      </a:r>
                      <a:r>
                        <a:rPr lang="it-IT" sz="1100" dirty="0" smtClean="0">
                          <a:latin typeface="Garamond" panose="02020404030301010803" pitchFamily="18" charset="0"/>
                        </a:rPr>
                        <a:t>autonomia</a:t>
                      </a:r>
                      <a:r>
                        <a:rPr lang="it-IT" sz="1100" baseline="0" dirty="0" smtClean="0">
                          <a:latin typeface="Garamond" panose="02020404030301010803" pitchFamily="18" charset="0"/>
                        </a:rPr>
                        <a:t> </a:t>
                      </a:r>
                      <a:r>
                        <a:rPr lang="it-IT" sz="1100" dirty="0" smtClean="0">
                          <a:latin typeface="Garamond" panose="02020404030301010803" pitchFamily="18" charset="0"/>
                        </a:rPr>
                        <a:t>legge</a:t>
                      </a:r>
                      <a:r>
                        <a:rPr lang="it-IT" sz="1100" baseline="0" dirty="0" smtClean="0">
                          <a:latin typeface="Garamond" panose="02020404030301010803" pitchFamily="18" charset="0"/>
                        </a:rPr>
                        <a:t> sempre </a:t>
                      </a:r>
                      <a:r>
                        <a:rPr lang="it-IT" sz="1100" dirty="0" smtClean="0">
                          <a:latin typeface="Garamond" panose="02020404030301010803" pitchFamily="18" charset="0"/>
                        </a:rPr>
                        <a:t>correttamente,</a:t>
                      </a:r>
                      <a:r>
                        <a:rPr lang="it-IT" sz="1100" baseline="0" dirty="0" smtClean="0">
                          <a:latin typeface="Garamond" panose="02020404030301010803" pitchFamily="18" charset="0"/>
                        </a:rPr>
                        <a:t> </a:t>
                      </a:r>
                      <a:r>
                        <a:rPr lang="it-IT" sz="1100" dirty="0" smtClean="0">
                          <a:latin typeface="Garamond" panose="02020404030301010803" pitchFamily="18" charset="0"/>
                        </a:rPr>
                        <a:t>scorrevolmente</a:t>
                      </a:r>
                      <a:r>
                        <a:rPr lang="it-IT" sz="1100" baseline="0" dirty="0" smtClean="0">
                          <a:latin typeface="Garamond" panose="02020404030301010803" pitchFamily="18" charset="0"/>
                        </a:rPr>
                        <a:t> e con </a:t>
                      </a:r>
                      <a:r>
                        <a:rPr lang="it-IT" sz="1100" dirty="0" smtClean="0">
                          <a:latin typeface="Garamond" panose="02020404030301010803" pitchFamily="18" charset="0"/>
                        </a:rPr>
                        <a:t>espressività.</a:t>
                      </a:r>
                      <a:r>
                        <a:rPr lang="it-IT" sz="1100" baseline="0" dirty="0" smtClean="0">
                          <a:latin typeface="Garamond" panose="02020404030301010803" pitchFamily="18" charset="0"/>
                        </a:rPr>
                        <a:t> </a:t>
                      </a:r>
                      <a:r>
                        <a:rPr lang="it-IT" sz="1100" dirty="0" smtClean="0">
                          <a:latin typeface="Garamond" panose="02020404030301010803" pitchFamily="18" charset="0"/>
                        </a:rPr>
                        <a:t>Comprende in modo completo e sicuro.</a:t>
                      </a:r>
                    </a:p>
                  </a:txBody>
                  <a:tcPr/>
                </a:tc>
              </a:tr>
              <a:tr h="5334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Scrivere correttamente parole sotto dettatura e semplici frasi collegandole a sequenze di immagini.</a:t>
                      </a:r>
                    </a:p>
                  </a:txBody>
                  <a:tcPr/>
                </a:tc>
                <a:tc>
                  <a:txBody>
                    <a:bodyPr/>
                    <a:lstStyle/>
                    <a:p>
                      <a:r>
                        <a:rPr lang="it-IT" sz="1100" dirty="0" smtClean="0">
                          <a:latin typeface="Garamond" panose="02020404030301010803" pitchFamily="18" charset="0"/>
                        </a:rPr>
                        <a:t>Scrive solo se guidato e</a:t>
                      </a:r>
                      <a:r>
                        <a:rPr lang="it-IT" sz="1100" baseline="0" dirty="0" smtClean="0">
                          <a:latin typeface="Garamond" panose="02020404030301010803" pitchFamily="18" charset="0"/>
                        </a:rPr>
                        <a:t> </a:t>
                      </a:r>
                      <a:r>
                        <a:rPr lang="it-IT" sz="1100" dirty="0" smtClean="0">
                          <a:latin typeface="Garamond" panose="02020404030301010803" pitchFamily="18" charset="0"/>
                        </a:rPr>
                        <a:t>supportato dal docente. </a:t>
                      </a:r>
                    </a:p>
                    <a:p>
                      <a:endParaRPr lang="it-IT" sz="1100" dirty="0">
                        <a:latin typeface="Garamond" panose="02020404030301010803" pitchFamily="18" charset="0"/>
                      </a:endParaRPr>
                    </a:p>
                  </a:txBody>
                  <a:tcPr/>
                </a:tc>
                <a:tc>
                  <a:txBody>
                    <a:bodyPr/>
                    <a:lstStyle/>
                    <a:p>
                      <a:r>
                        <a:rPr lang="it-IT" sz="1100" dirty="0" smtClean="0">
                          <a:latin typeface="Garamond" panose="02020404030301010803" pitchFamily="18" charset="0"/>
                        </a:rPr>
                        <a:t>Scrive semplici parole principalmente sotto la guida e il supporto del docente. </a:t>
                      </a:r>
                    </a:p>
                  </a:txBody>
                  <a:tcPr/>
                </a:tc>
                <a:tc>
                  <a:txBody>
                    <a:bodyPr/>
                    <a:lstStyle/>
                    <a:p>
                      <a:r>
                        <a:rPr lang="it-IT" sz="1100" dirty="0" smtClean="0">
                          <a:latin typeface="Garamond" panose="02020404030301010803" pitchFamily="18" charset="0"/>
                        </a:rPr>
                        <a:t>Scrive parole autonomamente in</a:t>
                      </a:r>
                      <a:r>
                        <a:rPr lang="it-IT" sz="1100" baseline="0" dirty="0" smtClean="0">
                          <a:latin typeface="Garamond" panose="02020404030301010803" pitchFamily="18" charset="0"/>
                        </a:rPr>
                        <a:t> </a:t>
                      </a:r>
                      <a:r>
                        <a:rPr lang="it-IT" sz="1100" dirty="0" smtClean="0">
                          <a:latin typeface="Garamond" panose="02020404030301010803" pitchFamily="18" charset="0"/>
                        </a:rPr>
                        <a:t>modo poco</a:t>
                      </a:r>
                      <a:r>
                        <a:rPr lang="it-IT" sz="1100" baseline="0" dirty="0" smtClean="0">
                          <a:latin typeface="Garamond" panose="02020404030301010803" pitchFamily="18" charset="0"/>
                        </a:rPr>
                        <a:t> </a:t>
                      </a:r>
                      <a:r>
                        <a:rPr lang="it-IT" sz="1100" dirty="0" smtClean="0">
                          <a:latin typeface="Garamond" panose="02020404030301010803" pitchFamily="18" charset="0"/>
                        </a:rPr>
                        <a:t>corretto.</a:t>
                      </a:r>
                      <a:r>
                        <a:rPr lang="it-IT" sz="1100" baseline="0" dirty="0" smtClean="0">
                          <a:latin typeface="Garamond" panose="02020404030301010803" pitchFamily="18" charset="0"/>
                        </a:rPr>
                        <a:t> </a:t>
                      </a:r>
                      <a:endParaRPr lang="it-IT" sz="1100" dirty="0">
                        <a:latin typeface="Garamond" panose="02020404030301010803" pitchFamily="18" charset="0"/>
                      </a:endParaRPr>
                    </a:p>
                  </a:txBody>
                  <a:tcPr/>
                </a:tc>
                <a:tc>
                  <a:txBody>
                    <a:bodyPr/>
                    <a:lstStyle/>
                    <a:p>
                      <a:r>
                        <a:rPr lang="it-IT" sz="1100" dirty="0" smtClean="0">
                          <a:latin typeface="Garamond" panose="02020404030301010803" pitchFamily="18" charset="0"/>
                        </a:rPr>
                        <a:t>Scrive parole e semplici frasi autonomamente in</a:t>
                      </a:r>
                      <a:r>
                        <a:rPr lang="it-IT" sz="1100" baseline="0" dirty="0" smtClean="0">
                          <a:latin typeface="Garamond" panose="02020404030301010803" pitchFamily="18" charset="0"/>
                        </a:rPr>
                        <a:t> </a:t>
                      </a:r>
                      <a:r>
                        <a:rPr lang="it-IT" sz="1100" dirty="0" smtClean="0">
                          <a:latin typeface="Garamond" panose="02020404030301010803" pitchFamily="18" charset="0"/>
                        </a:rPr>
                        <a:t>modo quasi sempre corretto. </a:t>
                      </a:r>
                    </a:p>
                    <a:p>
                      <a:endParaRPr lang="it-IT" sz="1100" dirty="0">
                        <a:latin typeface="Garamond" panose="02020404030301010803" pitchFamily="18" charset="0"/>
                      </a:endParaRPr>
                    </a:p>
                  </a:txBody>
                  <a:tcPr/>
                </a:tc>
                <a:tc>
                  <a:txBody>
                    <a:bodyPr/>
                    <a:lstStyle/>
                    <a:p>
                      <a:r>
                        <a:rPr lang="it-IT" sz="1100" dirty="0" smtClean="0">
                          <a:latin typeface="Garamond" panose="02020404030301010803" pitchFamily="18" charset="0"/>
                        </a:rPr>
                        <a:t>Scrive parole e</a:t>
                      </a:r>
                      <a:r>
                        <a:rPr lang="it-IT" sz="1100" baseline="0" dirty="0" smtClean="0">
                          <a:latin typeface="Garamond" panose="02020404030301010803" pitchFamily="18" charset="0"/>
                        </a:rPr>
                        <a:t> </a:t>
                      </a:r>
                      <a:r>
                        <a:rPr lang="it-IT" sz="1100" dirty="0" smtClean="0">
                          <a:latin typeface="Garamond" panose="02020404030301010803" pitchFamily="18" charset="0"/>
                        </a:rPr>
                        <a:t>frasi più complesse </a:t>
                      </a:r>
                      <a:r>
                        <a:rPr lang="it-IT" sz="1100" baseline="0" dirty="0" smtClean="0">
                          <a:latin typeface="Garamond" panose="02020404030301010803" pitchFamily="18" charset="0"/>
                        </a:rPr>
                        <a:t> </a:t>
                      </a:r>
                      <a:r>
                        <a:rPr lang="it-IT" sz="1100" dirty="0" smtClean="0">
                          <a:latin typeface="Garamond" panose="02020404030301010803" pitchFamily="18" charset="0"/>
                        </a:rPr>
                        <a:t>autonomamente in</a:t>
                      </a:r>
                      <a:r>
                        <a:rPr lang="it-IT" sz="1100" baseline="0" dirty="0" smtClean="0">
                          <a:latin typeface="Garamond" panose="02020404030301010803" pitchFamily="18" charset="0"/>
                        </a:rPr>
                        <a:t> </a:t>
                      </a:r>
                      <a:r>
                        <a:rPr lang="it-IT" sz="1100" dirty="0" smtClean="0">
                          <a:latin typeface="Garamond" panose="02020404030301010803" pitchFamily="18" charset="0"/>
                        </a:rPr>
                        <a:t>modo</a:t>
                      </a:r>
                      <a:r>
                        <a:rPr lang="it-IT" sz="1100" baseline="0" dirty="0" smtClean="0">
                          <a:latin typeface="Garamond" panose="02020404030301010803" pitchFamily="18" charset="0"/>
                        </a:rPr>
                        <a:t> </a:t>
                      </a:r>
                      <a:r>
                        <a:rPr lang="it-IT" sz="1100" dirty="0" smtClean="0">
                          <a:latin typeface="Garamond" panose="02020404030301010803" pitchFamily="18" charset="0"/>
                        </a:rPr>
                        <a:t>abbastanza</a:t>
                      </a:r>
                      <a:r>
                        <a:rPr lang="it-IT" sz="1100" baseline="0" dirty="0" smtClean="0">
                          <a:latin typeface="Garamond" panose="02020404030301010803" pitchFamily="18" charset="0"/>
                        </a:rPr>
                        <a:t> </a:t>
                      </a:r>
                      <a:r>
                        <a:rPr lang="it-IT" sz="1100" dirty="0" smtClean="0">
                          <a:latin typeface="Garamond" panose="02020404030301010803" pitchFamily="18" charset="0"/>
                        </a:rPr>
                        <a:t>corretto.</a:t>
                      </a:r>
                    </a:p>
                  </a:txBody>
                  <a:tcPr/>
                </a:tc>
                <a:tc>
                  <a:txBody>
                    <a:bodyPr/>
                    <a:lstStyle/>
                    <a:p>
                      <a:r>
                        <a:rPr lang="it-IT" sz="1100" dirty="0" smtClean="0">
                          <a:latin typeface="Garamond" panose="02020404030301010803" pitchFamily="18" charset="0"/>
                        </a:rPr>
                        <a:t>Scrive parole e frasi più complesse  autonomamente in</a:t>
                      </a:r>
                    </a:p>
                    <a:p>
                      <a:r>
                        <a:rPr lang="it-IT" sz="1100" dirty="0" smtClean="0">
                          <a:latin typeface="Garamond" panose="02020404030301010803" pitchFamily="18" charset="0"/>
                        </a:rPr>
                        <a:t>modo corretto.</a:t>
                      </a:r>
                    </a:p>
                    <a:p>
                      <a:endParaRPr lang="it-IT" sz="1100" dirty="0" smtClean="0">
                        <a:latin typeface="Garamond" panose="02020404030301010803" pitchFamily="18" charset="0"/>
                      </a:endParaRPr>
                    </a:p>
                    <a:p>
                      <a:endParaRPr lang="it-IT" sz="1100" dirty="0" smtClean="0">
                        <a:latin typeface="Garamond" panose="02020404030301010803" pitchFamily="18" charset="0"/>
                      </a:endParaRPr>
                    </a:p>
                    <a:p>
                      <a:endParaRPr lang="it-IT" sz="1100" dirty="0" smtClean="0">
                        <a:latin typeface="Garamond" panose="02020404030301010803" pitchFamily="18" charset="0"/>
                      </a:endParaRPr>
                    </a:p>
                    <a:p>
                      <a:endParaRPr lang="it-IT" sz="1100" dirty="0" smtClean="0">
                        <a:latin typeface="Garamond" panose="02020404030301010803" pitchFamily="18" charset="0"/>
                      </a:endParaRPr>
                    </a:p>
                    <a:p>
                      <a:endParaRPr lang="it-IT" sz="1100" dirty="0" smtClean="0">
                        <a:latin typeface="Garamond" panose="02020404030301010803" pitchFamily="18" charset="0"/>
                      </a:endParaRPr>
                    </a:p>
                  </a:txBody>
                  <a:tcPr/>
                </a:tc>
              </a:tr>
            </a:tbl>
          </a:graphicData>
        </a:graphic>
      </p:graphicFrame>
      <p:pic>
        <p:nvPicPr>
          <p:cNvPr id="4" name="Immagine 3">
            <a:hlinkClick r:id="rId2" action="ppaction://hlinksldjump"/>
          </p:cNvPr>
          <p:cNvPicPr>
            <a:picLocks noChangeAspect="1"/>
          </p:cNvPicPr>
          <p:nvPr/>
        </p:nvPicPr>
        <p:blipFill>
          <a:blip r:embed="rId3"/>
          <a:stretch>
            <a:fillRect/>
          </a:stretch>
        </p:blipFill>
        <p:spPr>
          <a:xfrm>
            <a:off x="7667606" y="352622"/>
            <a:ext cx="615782" cy="369469"/>
          </a:xfrm>
          <a:prstGeom prst="rect">
            <a:avLst/>
          </a:prstGeom>
        </p:spPr>
      </p:pic>
    </p:spTree>
    <p:extLst>
      <p:ext uri="{BB962C8B-B14F-4D97-AF65-F5344CB8AC3E}">
        <p14:creationId xmlns:p14="http://schemas.microsoft.com/office/powerpoint/2010/main" val="253961365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3908337384"/>
              </p:ext>
            </p:extLst>
          </p:nvPr>
        </p:nvGraphicFramePr>
        <p:xfrm>
          <a:off x="26090" y="41709"/>
          <a:ext cx="9095876" cy="6714093"/>
        </p:xfrm>
        <a:graphic>
          <a:graphicData uri="http://schemas.openxmlformats.org/drawingml/2006/table">
            <a:tbl>
              <a:tblPr firstRow="1" bandRow="1">
                <a:tableStyleId>{00A15C55-8517-42AA-B614-E9B94910E393}</a:tableStyleId>
              </a:tblPr>
              <a:tblGrid>
                <a:gridCol w="9095876"/>
              </a:tblGrid>
              <a:tr h="97190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6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COMPETENZA CHIAVE: Competenza multilinguistica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Dalle Raccomandazione del Parlamento Europeo e del Consiglio del 22 maggio 2018</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È la capacità di utilizzare diverse lingue in modo appropriato ed efficace allo scopo di comunicare. In linea di massima essa condivide le abilità principali con la competenza alfabetica: si basa sulla capacità di comprendere, esprimere e interpretare concetti, pensieri, sentimenti, fatti e opinioni in forma sia orale sia scritta (comprensione orale, espressione orale, comprensione scritta ed espressione scritta) in una gamma appropriata di contesti sociali e culturali a seconda dei desideri o delle esigenze individuali. Le competenze linguistiche comprendono una dimensione storica e competenze interculturali. Tale competenza si basa sulla capacità di mediare tra diverse lingue e mezzi di comunicazione, come indicato nel quadro comune europeo di riferimento. Secondo le circostanze, essa può comprendere il mantenimento e l’ulteriore sviluppo delle competenze relative alla lingua madre, nonché l’acquisizione della lingua ufficiale o delle lingue ufficiali di un Paese come quadro comune di interazione.     </a:t>
                      </a:r>
                    </a:p>
                  </a:txBody>
                  <a:tcPr/>
                </a:tc>
              </a:tr>
              <a:tr h="1223211">
                <a:tc>
                  <a: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APPROCCIO INTEGRATO STEM </a:t>
                      </a: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(allegato Linee guida STEM – DM 184/2023)</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COMPETENZE POTENZIATE </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Communication (Comunicazione) : l’abilità di esprimere idee, condividere informazioni e interagire efficacemente con gli altri.</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Collaboration (Collaborazione): la capacità di lavorare in gruppo, condividere responsabilità e raggiungere obiettivi comuni.</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Creativity (Creatività) : la capacità di generare nuove idee, trovare soluzioni originali e affrontare le sfide in modo innovativo.</a:t>
                      </a:r>
                    </a:p>
                  </a:txBody>
                  <a:tcPr/>
                </a:tc>
              </a:tr>
              <a:tr h="58761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solidFill>
                      <a:srgbClr val="FF9900"/>
                    </a:solidFill>
                  </a:tcPr>
                </a:tc>
              </a:tr>
              <a:tr h="122321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PROFILO DELLO STUDENTE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COMPETENZE AL TERMINE DEL PRIMO CICLO DI ISTRUZIONE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la lingua inglese a livello elementare in forma orale e scritta (comprensione orale e scritta, produzione scritta e produzione/interazione orale) in semplici situazioni di vita quotidiana relative ad ambiti di immediata rilevanza e su argomenti familiari e abituali, compresi contenuti di studio di altre discipline.</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le più evidenti somiglianze e differenze tra le lingue e le culture oggetto di studio.</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una seconda lingua comunitaria a livello elementare in forma orale e scritta (comprensione orale e scritta, produzione scritta e produzione/interazione orale) in semplici situazioni di vita quotidiana in aree che riguardano bisogni immediati o argomenti molto familiari.</a:t>
                      </a: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sp>
        <p:nvSpPr>
          <p:cNvPr id="3" name="Avanti o successivo 2">
            <a:hlinkClick r:id="" action="ppaction://hlinkshowjump?jump=nextslide" highlightClick="1"/>
          </p:cNvPr>
          <p:cNvSpPr/>
          <p:nvPr/>
        </p:nvSpPr>
        <p:spPr>
          <a:xfrm rot="5400000">
            <a:off x="4423792" y="6506058"/>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424666411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4020258892"/>
              </p:ext>
            </p:extLst>
          </p:nvPr>
        </p:nvGraphicFramePr>
        <p:xfrm>
          <a:off x="26090" y="41709"/>
          <a:ext cx="9095876" cy="6820101"/>
        </p:xfrm>
        <a:graphic>
          <a:graphicData uri="http://schemas.openxmlformats.org/drawingml/2006/table">
            <a:tbl>
              <a:tblPr firstRow="1" bandRow="1">
                <a:tableStyleId>{00A15C55-8517-42AA-B614-E9B94910E393}</a:tableStyleId>
              </a:tblPr>
              <a:tblGrid>
                <a:gridCol w="4547938"/>
                <a:gridCol w="4547938"/>
              </a:tblGrid>
              <a:tr h="335481">
                <a:tc gridSpan="2">
                  <a:txBody>
                    <a:bodyPr/>
                    <a:lstStyle/>
                    <a:p>
                      <a:pPr algn="ctr"/>
                      <a:r>
                        <a:rPr lang="it-IT" sz="1100" b="1" baseline="0" dirty="0" smtClean="0">
                          <a:solidFill>
                            <a:schemeClr val="tx1"/>
                          </a:solidFill>
                          <a:latin typeface="Garamond" panose="02020404030301010803" pitchFamily="18" charset="0"/>
                        </a:rPr>
                        <a:t>OBIETTIVI GENERALI DEL PROCESSO FORMATIVO</a:t>
                      </a:r>
                    </a:p>
                  </a:txBody>
                  <a:tcPr/>
                </a:tc>
                <a:tc hMerge="1">
                  <a:txBody>
                    <a:bodyPr/>
                    <a:lstStyle/>
                    <a:p>
                      <a:endParaRPr lang="it-IT"/>
                    </a:p>
                  </a:txBody>
                  <a:tcPr/>
                </a:tc>
              </a:tr>
              <a:tr h="1223211">
                <a:tc>
                  <a:txBody>
                    <a:bodyPr/>
                    <a:lstStyle/>
                    <a:p>
                      <a:pPr marL="0" marR="0" lvl="0" indent="0" algn="ctr"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 TERMINE DELLA SCUOLA PRIMARIA</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e utilizzare espressioni di base</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comprendere e utilizzare espressioni di uso quotidiano e frasi basilari per soddisfare bisogni immediati (es. salutare, chiedere informazioni semplici, esprimere gusti).</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Presentare sé stessi e gli altri</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presentare sé stessi e altri utilizzando frasi brevi e fornendo informazioni personali di base come nome, età e provenienza.</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Rispondere a domande personali</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rispondere a domande semplici su informazioni personali (dove si abita, gusti personali, cosa si conosce, cosa si possiede), dimostrando una comprensione di base della lingua.</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Descrivere situazioni e luoghi familiari</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utilizzare espressioni e frasi semplici per descrivere persone, oggetti, luoghi familiari e attività quotidiane.</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Scrivere brevi testi su argomenti familiari</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scrivere brevi e semplici testi (es. elenchi, brevi descrizioni, biglietti) su argomenti familiari e situazioni quotidiane, dimostrando una prima consapevolezza della forma scritta.</a:t>
                      </a:r>
                    </a:p>
                  </a:txBody>
                  <a:tcPr/>
                </a:tc>
                <a:tc>
                  <a:txBody>
                    <a:bodyPr/>
                    <a:lstStyle/>
                    <a:p>
                      <a:pPr marL="0" marR="0" lvl="0" indent="0" algn="ctr"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 TERMINE DELLA SCUOLA SECONDARIA DI PRIMO GRADO</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Produrre frasi complesse e significative</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produrre messaggi orali e scritti con una relativa rapidità e un buon livello di correttezza grammaticale e ampiezza lessicale, dimostrando così autonomia nell’espressione linguistica.</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un registro linguistico appropriato e curare pronuncia e intonazione</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adattare il registro linguistico a diverse situazioni comunicative e curare la pronuncia e l'intonazione per una comunicazione orale efficace.</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Raccontare per iscritto fatti ed esperienze</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narrare eventi, descrivere esperienze e produrre testi di vario genere (es. brevi saggi, e-mail, presentazioni), utilizzando anche risorse digitali.</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e riassumere testi su argomenti familiari e di studio</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comprendere i punti essenziali di testi orali e scritti su argomenti familiari, di studio e di interesse personale, e riassumerli in modo conciso e accurato.</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Interagire in diverse situazioni comunicative</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partecipare attivamente a conversazioni su argomenti familiari e di interesse, esprimendo opinioni, facendo domande e rispondendo in modo pertinente.</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le più evidenti somiglianze e differenze linguistiche e culturali di base</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notare alcune somiglianze e differenze elementari della propria lingua e cultura con le altre lingue e culture studiate, sviluppando così una prima sensibilità interculturale.</a:t>
                      </a:r>
                    </a:p>
                    <a:p>
                      <a:pPr marL="0" marR="0" lvl="0" indent="0" algn="just" defTabSz="914400" rtl="0" eaLnBrk="1" fontAlgn="auto" latinLnBrk="0" hangingPunct="1">
                        <a:lnSpc>
                          <a:spcPct val="150000"/>
                        </a:lnSpc>
                        <a:spcBef>
                          <a:spcPts val="0"/>
                        </a:spcBef>
                        <a:spcAft>
                          <a:spcPts val="0"/>
                        </a:spcAft>
                        <a:buClrTx/>
                        <a:buSzTx/>
                        <a:buFont typeface="+mj-lt"/>
                        <a:buNone/>
                        <a:tabLst/>
                        <a:defRPr/>
                      </a:pPr>
                      <a:endPar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just" defTabSz="914400" rtl="0" eaLnBrk="1" fontAlgn="auto" latinLnBrk="0" hangingPunct="1">
                        <a:lnSpc>
                          <a:spcPct val="150000"/>
                        </a:lnSpc>
                        <a:spcBef>
                          <a:spcPts val="0"/>
                        </a:spcBef>
                        <a:spcAft>
                          <a:spcPts val="0"/>
                        </a:spcAft>
                        <a:buClrTx/>
                        <a:buSzTx/>
                        <a:buFont typeface="+mj-lt"/>
                        <a:buNone/>
                        <a:tabLst/>
                        <a:defRPr/>
                      </a:pPr>
                      <a:endPar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r h="1223211">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Scuola Primaria</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Dall’all. A modello di certificazione sc. Primaria – DM 14/2024</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la lingua inglese a livello elementare in forma orale e scritta (comprensione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orale e scritta, produzione scritta e produzione/interazione orale) in semplici situazioni</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 vita quotidiana in aree che riguardano bisogni immediati o argomenti molto</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familiari (Livello A1 del Quadro Comune Europeo di Riferimento per le lingue).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Avere consapevolezza che esistono lingue e culture diverse.</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Scuola Secondaria di Primo Grado</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Dall’all. B modello di certificazione sc. Secondaria – DM 14/2024</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la lingua inglese a livello elementare in forma orale e scritta (comprensione orale e scritta, produzione scritta e produzione/interazione orale) in semplici situazioni di vita quotidiana relative ad ambiti di immediata rilevanza e su argomenti familiari e abituali, compresi contenuti di studio di altre discipline (Livello A2 del Quadro Comune Europeo di Riferimento per le lingue). Riconoscere le più evidenti somiglianze e differenze tra le lingue e le culture oggetto di studio. Utilizzare una seconda lingua comunitaria a livello elementare in forma orale e scritta (comprensione orale e scritta, produzione scritta e produzione/interazione orale) in semplici situazioni di vita quotidiana in aree che riguardano bisogni immediati o argomenti molto familiari (Livello A1 del Quadro Comune Europeo di Riferimento per le lingue).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sp>
        <p:nvSpPr>
          <p:cNvPr id="3" name="Avanti o successivo 2">
            <a:hlinkClick r:id="" action="ppaction://hlinkshowjump?jump=nextslide" highlightClick="1"/>
          </p:cNvPr>
          <p:cNvSpPr/>
          <p:nvPr/>
        </p:nvSpPr>
        <p:spPr>
          <a:xfrm rot="5400000">
            <a:off x="4112481" y="6411930"/>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5573167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34963"/>
          <a:ext cx="9095876" cy="1249680"/>
        </p:xfrm>
        <a:graphic>
          <a:graphicData uri="http://schemas.openxmlformats.org/drawingml/2006/table">
            <a:tbl>
              <a:tblPr firstRow="1" bandRow="1">
                <a:tableStyleId>{00A15C55-8517-42AA-B614-E9B94910E393}</a:tableStyleId>
              </a:tblPr>
              <a:tblGrid>
                <a:gridCol w="9095876"/>
              </a:tblGrid>
              <a:tr h="32853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6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 DISCORSI E LE PAROLE: Scuola dell’Infanzia</a:t>
                      </a:r>
                    </a:p>
                  </a:txBody>
                  <a:tcPr>
                    <a:solidFill>
                      <a:schemeClr val="accent4"/>
                    </a:solidFill>
                  </a:tcPr>
                </a:tc>
              </a:tr>
              <a:tr h="328533">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OBIETTIVI SPECIFICI</a:t>
                      </a: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Familiarizzare con una lingua diversa dall’italiano.</a:t>
                      </a:r>
                    </a:p>
                  </a:txBody>
                  <a:tcPr>
                    <a:solidFill>
                      <a:schemeClr val="accent4">
                        <a:lumMod val="20000"/>
                        <a:lumOff val="80000"/>
                      </a:schemeClr>
                    </a:solidFill>
                  </a:tcPr>
                </a:tc>
              </a:tr>
            </a:tbl>
          </a:graphicData>
        </a:graphic>
      </p:graphicFrame>
      <p:graphicFrame>
        <p:nvGraphicFramePr>
          <p:cNvPr id="4" name="Tabella 3"/>
          <p:cNvGraphicFramePr>
            <a:graphicFrameLocks noGrp="1"/>
          </p:cNvGraphicFramePr>
          <p:nvPr>
            <p:extLst/>
          </p:nvPr>
        </p:nvGraphicFramePr>
        <p:xfrm>
          <a:off x="13447" y="1600200"/>
          <a:ext cx="9095876" cy="5257800"/>
        </p:xfrm>
        <a:graphic>
          <a:graphicData uri="http://schemas.openxmlformats.org/drawingml/2006/table">
            <a:tbl>
              <a:tblPr firstRow="1" bandRow="1">
                <a:tableStyleId>{00A15C55-8517-42AA-B614-E9B94910E393}</a:tableStyleId>
              </a:tblPr>
              <a:tblGrid>
                <a:gridCol w="511792"/>
                <a:gridCol w="2729753"/>
                <a:gridCol w="3052483"/>
                <a:gridCol w="2801848"/>
              </a:tblGrid>
              <a:tr h="330797">
                <a:tc gridSpan="4">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APPRENDIMENO ESSENZIALI IN FORMA OPERATIVA</a:t>
                      </a:r>
                    </a:p>
                  </a:txBody>
                  <a:tcPr>
                    <a:solidFill>
                      <a:schemeClr val="bg1"/>
                    </a:solidFill>
                  </a:tcPr>
                </a:tc>
                <a:tc hMerge="1">
                  <a:txBody>
                    <a:bodyPr/>
                    <a:lstStyle/>
                    <a:p>
                      <a:endParaRPr lang="it-IT"/>
                    </a:p>
                  </a:txBody>
                  <a:tcPr/>
                </a:tc>
                <a:tc hMerge="1">
                  <a:txBody>
                    <a:bodyPr/>
                    <a:lstStyle/>
                    <a:p>
                      <a:endParaRPr lang="it-IT"/>
                    </a:p>
                  </a:txBody>
                  <a:tcPr/>
                </a:tc>
                <a:tc hMerge="1">
                  <a:txBody>
                    <a:bodyPr/>
                    <a:lstStyle/>
                    <a:p>
                      <a:endParaRPr lang="it-IT"/>
                    </a:p>
                  </a:txBody>
                  <a:tcPr/>
                </a:tc>
              </a:tr>
              <a:tr h="336176">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solidFill>
                      <a:schemeClr val="bg1"/>
                    </a:solidFill>
                  </a:tcPr>
                </a:tc>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Conoscenze </a:t>
                      </a:r>
                    </a:p>
                  </a:txBody>
                  <a:tcPr>
                    <a:solidFill>
                      <a:schemeClr val="accent4">
                        <a:lumMod val="20000"/>
                        <a:lumOff val="80000"/>
                      </a:schemeClr>
                    </a:solidFill>
                  </a:tcPr>
                </a:tc>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Abilità </a:t>
                      </a:r>
                    </a:p>
                  </a:txBody>
                  <a:tcPr>
                    <a:solidFill>
                      <a:schemeClr val="accent4">
                        <a:lumMod val="20000"/>
                        <a:lumOff val="80000"/>
                      </a:schemeClr>
                    </a:solidFill>
                  </a:tcPr>
                </a:tc>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Competenze </a:t>
                      </a:r>
                    </a:p>
                  </a:txBody>
                  <a:tcPr>
                    <a:solidFill>
                      <a:schemeClr val="accent4">
                        <a:lumMod val="20000"/>
                        <a:lumOff val="80000"/>
                      </a:schemeClr>
                    </a:solidFill>
                  </a:tcPr>
                </a:tc>
              </a:tr>
              <a:tr h="328533">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CINQUE ANNI</a:t>
                      </a:r>
                    </a:p>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vert="vert270">
                    <a:solidFill>
                      <a:schemeClr val="accent1">
                        <a:lumMod val="20000"/>
                        <a:lumOff val="80000"/>
                      </a:schemeClr>
                    </a:solidFill>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Saluti informali.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Numeri fino a 10.</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Colori.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Parti del corpo.</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Componenti della famiglia.</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Semplici comandi e domande.</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Formule augurali.</a:t>
                      </a:r>
                    </a:p>
                  </a:txBody>
                  <a:tcPr>
                    <a:solidFill>
                      <a:schemeClr val="accent4">
                        <a:lumMod val="20000"/>
                        <a:lumOff val="80000"/>
                      </a:schemeClr>
                    </a:solidFill>
                  </a:tcPr>
                </a:tc>
                <a:tc>
                  <a:txBody>
                    <a:bodyPr/>
                    <a:lstStyle/>
                    <a:p>
                      <a:pPr>
                        <a:lnSpc>
                          <a:spcPct val="150000"/>
                        </a:lnSpc>
                      </a:pPr>
                      <a:r>
                        <a:rPr lang="it-IT" sz="1200" dirty="0" smtClean="0">
                          <a:latin typeface="Garamond" panose="02020404030301010803" pitchFamily="18" charset="0"/>
                        </a:rPr>
                        <a:t>Ascoltare: </a:t>
                      </a:r>
                    </a:p>
                    <a:p>
                      <a:pPr marL="171450" indent="-171450">
                        <a:lnSpc>
                          <a:spcPct val="150000"/>
                        </a:lnSpc>
                        <a:buFont typeface="Wingdings" panose="05000000000000000000" pitchFamily="2" charset="2"/>
                        <a:buChar char="ü"/>
                      </a:pPr>
                      <a:r>
                        <a:rPr lang="it-IT" sz="1200" dirty="0" smtClean="0">
                          <a:latin typeface="Garamond" panose="02020404030301010803" pitchFamily="18" charset="0"/>
                        </a:rPr>
                        <a:t>Essere consapevoli di altri codici linguistici.</a:t>
                      </a:r>
                    </a:p>
                    <a:p>
                      <a:pPr marL="171450" indent="-171450">
                        <a:lnSpc>
                          <a:spcPct val="150000"/>
                        </a:lnSpc>
                        <a:buFont typeface="Wingdings" panose="05000000000000000000" pitchFamily="2" charset="2"/>
                        <a:buChar char="ü"/>
                      </a:pPr>
                      <a:r>
                        <a:rPr lang="it-IT" sz="1200" dirty="0" smtClean="0">
                          <a:latin typeface="Garamond" panose="02020404030301010803" pitchFamily="18" charset="0"/>
                        </a:rPr>
                        <a:t>Familiarizzare con i primi suoni di lingua inglese.</a:t>
                      </a:r>
                    </a:p>
                    <a:p>
                      <a:pPr marL="171450" indent="-171450">
                        <a:lnSpc>
                          <a:spcPct val="150000"/>
                        </a:lnSpc>
                        <a:buFont typeface="Wingdings" panose="05000000000000000000" pitchFamily="2" charset="2"/>
                        <a:buChar char="ü"/>
                      </a:pPr>
                      <a:r>
                        <a:rPr lang="it-IT" sz="1200" dirty="0" smtClean="0">
                          <a:latin typeface="Garamond" panose="02020404030301010803" pitchFamily="18" charset="0"/>
                        </a:rPr>
                        <a:t>Ascoltare e comprendere semplici parole ed espressioni.</a:t>
                      </a:r>
                    </a:p>
                    <a:p>
                      <a:pPr marL="171450" indent="-171450">
                        <a:lnSpc>
                          <a:spcPct val="150000"/>
                        </a:lnSpc>
                        <a:buFont typeface="Wingdings" panose="05000000000000000000" pitchFamily="2" charset="2"/>
                        <a:buChar char="ü"/>
                      </a:pPr>
                      <a:r>
                        <a:rPr lang="it-IT" sz="1200" dirty="0" smtClean="0">
                          <a:latin typeface="Garamond" panose="02020404030301010803" pitchFamily="18" charset="0"/>
                        </a:rPr>
                        <a:t>Ascoltare ed eseguire semplici comandi dell'insegnante.</a:t>
                      </a:r>
                    </a:p>
                    <a:p>
                      <a:pPr>
                        <a:lnSpc>
                          <a:spcPct val="150000"/>
                        </a:lnSpc>
                      </a:pPr>
                      <a:r>
                        <a:rPr lang="it-IT" sz="1200" dirty="0" smtClean="0">
                          <a:latin typeface="Garamond" panose="02020404030301010803" pitchFamily="18" charset="0"/>
                        </a:rPr>
                        <a:t>Parlare: </a:t>
                      </a:r>
                    </a:p>
                    <a:p>
                      <a:pPr marL="171450" indent="-171450">
                        <a:lnSpc>
                          <a:spcPct val="150000"/>
                        </a:lnSpc>
                        <a:buFont typeface="Wingdings" panose="05000000000000000000" pitchFamily="2" charset="2"/>
                        <a:buChar char="ü"/>
                      </a:pPr>
                      <a:r>
                        <a:rPr lang="it-IT" sz="1200" dirty="0" smtClean="0">
                          <a:latin typeface="Garamond" panose="02020404030301010803" pitchFamily="18" charset="0"/>
                        </a:rPr>
                        <a:t>Ripetere e memorizzare semplici parole e </a:t>
                      </a:r>
                    </a:p>
                    <a:p>
                      <a:pPr>
                        <a:lnSpc>
                          <a:spcPct val="150000"/>
                        </a:lnSpc>
                      </a:pPr>
                      <a:r>
                        <a:rPr lang="it-IT" sz="1200" dirty="0" smtClean="0">
                          <a:latin typeface="Garamond" panose="02020404030301010803" pitchFamily="18" charset="0"/>
                        </a:rPr>
                        <a:t>strutture lessicali, filastrocche e canzoncine.</a:t>
                      </a:r>
                    </a:p>
                    <a:p>
                      <a:pPr>
                        <a:lnSpc>
                          <a:spcPct val="150000"/>
                        </a:lnSpc>
                      </a:pPr>
                      <a:r>
                        <a:rPr lang="it-IT" sz="1200" dirty="0" smtClean="0">
                          <a:latin typeface="Garamond" panose="02020404030301010803" pitchFamily="18" charset="0"/>
                        </a:rPr>
                        <a:t>Leggere:</a:t>
                      </a:r>
                    </a:p>
                    <a:p>
                      <a:pPr marL="171450" indent="-171450">
                        <a:lnSpc>
                          <a:spcPct val="150000"/>
                        </a:lnSpc>
                        <a:buFont typeface="Wingdings" panose="05000000000000000000" pitchFamily="2" charset="2"/>
                        <a:buChar char="ü"/>
                      </a:pPr>
                      <a:r>
                        <a:rPr lang="it-IT" sz="1200" dirty="0" smtClean="0">
                          <a:latin typeface="Garamond" panose="02020404030301010803" pitchFamily="18" charset="0"/>
                        </a:rPr>
                        <a:t>Associare un’immagine al corrispondente suono inglese e viceversa.</a:t>
                      </a:r>
                    </a:p>
                    <a:p>
                      <a:pPr marL="171450" indent="-171450">
                        <a:lnSpc>
                          <a:spcPct val="150000"/>
                        </a:lnSpc>
                        <a:buFont typeface="Wingdings" panose="05000000000000000000" pitchFamily="2" charset="2"/>
                        <a:buChar char="ü"/>
                      </a:pPr>
                      <a:r>
                        <a:rPr lang="it-IT" sz="1200" dirty="0" smtClean="0">
                          <a:latin typeface="Garamond" panose="02020404030301010803" pitchFamily="18" charset="0"/>
                        </a:rPr>
                        <a:t>Leggere immagini individuando informazioni generali e/o specifiche.</a:t>
                      </a:r>
                    </a:p>
                  </a:txBody>
                  <a:tcPr>
                    <a:solidFill>
                      <a:schemeClr val="accent4">
                        <a:lumMod val="20000"/>
                        <a:lumOff val="80000"/>
                      </a:schemeClr>
                    </a:solidFill>
                  </a:tcPr>
                </a:tc>
                <a:tc>
                  <a:txBody>
                    <a:bodyPr/>
                    <a:lstStyle/>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 e riproduce i suoni della L2.</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 semplici messaggi e comandi.</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Memorizza brevi canzoni e/o filastrocche.</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solidFill>
                      <a:schemeClr val="accent4">
                        <a:lumMod val="20000"/>
                        <a:lumOff val="80000"/>
                      </a:schemeClr>
                    </a:solidFill>
                  </a:tcPr>
                </a:tc>
              </a:tr>
            </a:tbl>
          </a:graphicData>
        </a:graphic>
      </p:graphicFrame>
      <p:sp>
        <p:nvSpPr>
          <p:cNvPr id="5" name="Avanti o successivo 4">
            <a:hlinkClick r:id="" action="ppaction://hlinkshowjump?jump=nextslide" highlightClick="1"/>
          </p:cNvPr>
          <p:cNvSpPr/>
          <p:nvPr/>
        </p:nvSpPr>
        <p:spPr>
          <a:xfrm rot="5400000">
            <a:off x="6559846" y="6465718"/>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0872186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1172122306"/>
              </p:ext>
            </p:extLst>
          </p:nvPr>
        </p:nvGraphicFramePr>
        <p:xfrm>
          <a:off x="26090" y="41709"/>
          <a:ext cx="9095876" cy="6896077"/>
        </p:xfrm>
        <a:graphic>
          <a:graphicData uri="http://schemas.openxmlformats.org/drawingml/2006/table">
            <a:tbl>
              <a:tblPr firstRow="1" bandRow="1">
                <a:tableStyleId>{00A15C55-8517-42AA-B614-E9B94910E393}</a:tableStyleId>
              </a:tblPr>
              <a:tblGrid>
                <a:gridCol w="3031959"/>
                <a:gridCol w="3031958"/>
                <a:gridCol w="3031959"/>
              </a:tblGrid>
              <a:tr h="358117">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6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LINGUA INGLESE: Scuola Primaria e Secondaria di Primo Grado</a:t>
                      </a:r>
                    </a:p>
                  </a:txBody>
                  <a:tcPr>
                    <a:solidFill>
                      <a:srgbClr val="FFC000"/>
                    </a:solidFill>
                  </a:tcPr>
                </a:tc>
                <a:tc hMerge="1">
                  <a:txBody>
                    <a:bodyPr/>
                    <a:lstStyle/>
                    <a:p>
                      <a:endParaRPr lang="it-IT"/>
                    </a:p>
                  </a:txBody>
                  <a:tcPr/>
                </a:tc>
                <a:tc hMerge="1">
                  <a:txBody>
                    <a:bodyPr/>
                    <a:lstStyle/>
                    <a:p>
                      <a:endParaRPr lang="it-IT"/>
                    </a:p>
                  </a:txBody>
                  <a:tcPr/>
                </a:tc>
              </a:tr>
              <a:tr h="358117">
                <a:tc gridSpan="3">
                  <a:txBody>
                    <a:bodyPr/>
                    <a:lstStyle/>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Nucleo fondante: ASCOLTO (COMPRENSIONE ORALE) </a:t>
                      </a:r>
                      <a:endParaRPr kumimoji="0" lang="it-IT" sz="14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endParaRPr>
                    </a:p>
                  </a:txBody>
                  <a:tcPr>
                    <a:solidFill>
                      <a:schemeClr val="bg1"/>
                    </a:solidFill>
                  </a:tcPr>
                </a:tc>
                <a:tc hMerge="1">
                  <a:txBody>
                    <a:bodyPr/>
                    <a:lstStyle/>
                    <a:p>
                      <a:endParaRPr lang="it-IT"/>
                    </a:p>
                  </a:txBody>
                  <a:tcPr/>
                </a:tc>
                <a:tc hMerge="1">
                  <a:txBody>
                    <a:bodyPr/>
                    <a:lstStyle/>
                    <a:p>
                      <a:endParaRPr lang="it-IT"/>
                    </a:p>
                  </a:txBody>
                  <a:tcPr/>
                </a:tc>
              </a:tr>
              <a:tr h="356217">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16002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Ascolto (comprensione orale)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Individuare e produrre suoni.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Abbinare suoni e parole (fonemi-grafemi).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vocaboli, istruzioni, espressioni e frasi di uso quotidiano, pronunciati lentamente relativi a se stessi, ai compagni, alla famiglia.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Individuare, numerare e classificare gli oggetti.</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Ascolto (comprensione orale)</a:t>
                      </a: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brevi dialoghi, istruzioni, espressioni e frasi di uso quotidiano se pronunciate chiaramente e identificare il tema generale di un discorso in cui si parla di argomenti conosciuti.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brevi testi multimediali identificandone parole chiave e il senso generale.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Ascolto (comprensione orale)</a:t>
                      </a: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discorsi su argomenti familiari; riconoscere i punti essenziali di un discorso relativo a scuola, tempo libero e vita quotidiana, purché sia espresso in modo chiaro e diretto.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Individuare informazioni chiave da mezzi audiovisivi; comprendere contenuti trasmessi attraverso film, serie TV, podcast e video online su argomenti di interesse personale.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terminologia specifica. Comprendere informazioni e concetti chiave relativi agli argomenti di studio interdisciplinari.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60289970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163255427"/>
              </p:ext>
            </p:extLst>
          </p:nvPr>
        </p:nvGraphicFramePr>
        <p:xfrm>
          <a:off x="26090" y="41709"/>
          <a:ext cx="9095876" cy="672084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Formule di saluto e di presentazione (Hello, Goodbye, What's your name?).</a:t>
                      </a:r>
                    </a:p>
                    <a:p>
                      <a:pPr marL="171450" indent="-171450" algn="l">
                        <a:lnSpc>
                          <a:spcPct val="150000"/>
                        </a:lnSpc>
                        <a:buFont typeface="Wingdings" panose="05000000000000000000" pitchFamily="2" charset="2"/>
                        <a:buChar char="v"/>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Arial" panose="020B0604020202020204" pitchFamily="34" charset="0"/>
                          <a:cs typeface="+mn-cs"/>
                        </a:rPr>
                        <a:t>Comandi scolastici fondamentali (</a:t>
                      </a: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Arial" panose="020B0604020202020204" pitchFamily="34" charset="0"/>
                          <a:cs typeface="+mn-cs"/>
                        </a:rPr>
                        <a:t>Sit down, Stand up, Listen, Look</a:t>
                      </a: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Arial" panose="020B0604020202020204" pitchFamily="34" charset="0"/>
                          <a:cs typeface="+mn-cs"/>
                        </a:rPr>
                        <a:t>).</a:t>
                      </a: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Comprendere istruzioni e comandi di routine della classe (classroom language).</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Riconoscere parole chiave in canzoni, filastrocche, storie illustrate e brevi contenuti digitali autentici.</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Identificare i suoni e l'intonazione caratteristici della lingua inglese.</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Comprende brevi e semplici messaggi verbali orali, supportati da elementi visivi, mimici e gestuali, relativi a contesti di vita quotidiana e ad ambiti globali/interdisciplinari.</a:t>
                      </a: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p>
                      <a:pPr algn="ctr">
                        <a:lnSpc>
                          <a:spcPct val="150000"/>
                        </a:lnSpc>
                      </a:pPr>
                      <a:endParaRPr lang="it-IT" sz="1000" b="1" baseline="0" dirty="0" smtClean="0">
                        <a:latin typeface="Garamond" panose="02020404030301010803" pitchFamily="18" charset="0"/>
                      </a:endParaRPr>
                    </a:p>
                  </a:txBody>
                  <a:tcPr vert="vert270">
                    <a:solidFill>
                      <a:srgbClr val="FFC000"/>
                    </a:solidFill>
                  </a:tcPr>
                </a:tc>
                <a:tc>
                  <a:txBody>
                    <a:bodyPr/>
                    <a:lstStyle/>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txBody>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6" name="Immagin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32212" y="4092886"/>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82993659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3421775472"/>
              </p:ext>
            </p:extLst>
          </p:nvPr>
        </p:nvGraphicFramePr>
        <p:xfrm>
          <a:off x="26090" y="41709"/>
          <a:ext cx="9095876" cy="52578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81875">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Sistema fonologico della lingua inglese con attenzione ai suoni distintivi e alle variazioni di pronuncia nelle diverse varietà dell’inglese.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L’acquisizione dei tratti fonologici e degli elementi prosodici fondamentali dell’inglese, per il miglioramento della pronuncia e della comprensione orale.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 punti essenziali di un discorso relativo a scuola, tempo libero e vita quotidiana.</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Comprendere discorsi su argomenti familiari.</a:t>
                      </a:r>
                      <a:endParaRPr lang="it-IT" sz="1200" spc="-15" baseline="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Riconoscere i punti essenziali di un discorso relativo a scuola, tempo libero e vita quotidiana, purché sia espresso in modo chiaro e diretto.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 Individuare informazioni chiave da mezzi audiovisivi su argomenti  di interesse personale.</a:t>
                      </a: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Ascolta riconoscendo l'argomento centrale di un discorso e l'intenzione di chi parla.</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97836189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70878364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180016942"/>
              </p:ext>
            </p:extLst>
          </p:nvPr>
        </p:nvGraphicFramePr>
        <p:xfrm>
          <a:off x="38472" y="5087"/>
          <a:ext cx="9076344" cy="6629400"/>
        </p:xfrm>
        <a:graphic>
          <a:graphicData uri="http://schemas.openxmlformats.org/drawingml/2006/table">
            <a:tbl>
              <a:tblPr firstRow="1" bandRow="1">
                <a:tableStyleId>{00A15C55-8517-42AA-B614-E9B94910E393}</a:tableStyleId>
              </a:tblPr>
              <a:tblGrid>
                <a:gridCol w="2997061"/>
                <a:gridCol w="2997059"/>
                <a:gridCol w="3082224"/>
              </a:tblGrid>
              <a:tr h="275350">
                <a:tc gridSpan="3">
                  <a:txBody>
                    <a:bodyPr/>
                    <a:lstStyle/>
                    <a:p>
                      <a:pPr marL="0" indent="0" algn="l">
                        <a:lnSpc>
                          <a:spcPct val="150000"/>
                        </a:lnSpc>
                        <a:buFont typeface="Arial" panose="020B0604020202020204" pitchFamily="34" charset="0"/>
                        <a:buNone/>
                      </a:pPr>
                      <a:r>
                        <a:rPr lang="it-IT" sz="1400" b="1" baseline="0" dirty="0" smtClean="0">
                          <a:solidFill>
                            <a:schemeClr val="tx1"/>
                          </a:solidFill>
                          <a:latin typeface="Garamond" panose="02020404030301010803" pitchFamily="18" charset="0"/>
                        </a:rPr>
                        <a:t>Nucleo fondante: PARLATO (PRODUZIONE E INTERAZIONE ORALE)</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Parlato (produzione e interazione orale)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Produrre frasi riferite ad oggetti, luoghi, persone, situazioni note.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Interagire con un compagno per presentarsi e/o giocare, utilizzando espressioni e frasi memorizzate adatte alla situazione.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Parlato (produzione e interazione orale)</a:t>
                      </a: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Descrivere persone, luoghi e oggetti familiari utilizzando parole e frasi già incontrate ascoltando e/o leggendo.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Comunicare semplici informazioni afferenti alla sfera personale, integrando il significato di ciò che si dice con mimica e gesti.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Interagire con un compagno o un adulto, utilizzando espressioni e frasi adatte alla situazione.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Parlato (produzione e interazione orale)</a:t>
                      </a: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Descrivere persone, situazioni ed esperienze; esprimersi in modo chiaro riguardo alle condizioni di vita e studio, attività quotidiane e preferenze personali.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Interagire in conversazioni quotidiane; scambiare informazioni in modo efficace utilizzando un vocabolario adeguato.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Esprimere opinioni e preferenze; comunicare idee e preferenze personali fornendo semplici motivazioni.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Partecipare attivamente a dialoghi; comprendere e rispondere ai punti chiave della conversazione, esprimendo idee con chiarezza.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9961246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706336250"/>
              </p:ext>
            </p:extLst>
          </p:nvPr>
        </p:nvGraphicFramePr>
        <p:xfrm>
          <a:off x="26090" y="41709"/>
          <a:ext cx="9095876" cy="672084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Lessico di base: colori, numeri (1-10), oggetti della scuola, animali familiari.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Strutture linguistiche minime: I am..., I like..., It's..</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Espressioni legate ai bisogni immediati, ai giochi e alle routine emotive.</a:t>
                      </a: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Riprodurre suoni, parole isolate e brevi frasi memorizzate con una corretta pronuncia e intonazione.</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 Riprodurre canti, rime, chants e conte per imitazione rispettandone il ritmo e la fonetica.</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Interagire con i compagni durante giochi e attività laboratoriali simulate, utilizzando espressioni minime di cortesia.</a:t>
                      </a: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Interagisce in contesti strutturati di gioco e di routine scolastica utilizzando espressioni e frasi memorizzate.</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Partecipa attivamente a scambi comunicativi guidati.</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txBody>
                  <a:tcPr vert="vert270">
                    <a:solidFill>
                      <a:srgbClr val="FFC000"/>
                    </a:solidFill>
                  </a:tcPr>
                </a:tc>
                <a:tc>
                  <a:txBody>
                    <a:bodyPr/>
                    <a:lstStyle/>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endParaRPr lang="it-IT" sz="1200" b="0" baseline="0" dirty="0" smtClean="0">
                        <a:latin typeface="Garamond" panose="02020404030301010803" pitchFamily="18" charset="0"/>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40304" y="4343739"/>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52400120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730210013"/>
              </p:ext>
            </p:extLst>
          </p:nvPr>
        </p:nvGraphicFramePr>
        <p:xfrm>
          <a:off x="26090" y="41709"/>
          <a:ext cx="9095876" cy="690372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81875">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L’intonazione, il ritmo e l’accento per rendere la comunicazione più fluida ed efficace.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L’uso della lingua inglese per scambiare informazioni personali e pratiche (orari, indicazioni, richieste di aiuto, comunicazioni quotidiane); per esprimere bisogni,  esprimere opinioni e sentimenti; per interagire in situazioni sociali come accettare o rifiutare inviti. </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Descrivere persone, situazioni ed esperienze.</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Esprimersi</a:t>
                      </a:r>
                      <a:r>
                        <a:rPr lang="it-IT" sz="12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in modo chiaro riguardo alle condizioni di vita e studio, attività quotidiane .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Interagire in conversazioni quotidiane.</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Scambiare</a:t>
                      </a:r>
                      <a:r>
                        <a:rPr lang="it-IT" sz="12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informazioni in modo efficace utilizzando un vocabolario appropriato.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Esprimere opinioni e preferenze; comunicare idee e preferenze personali fornendo semplici motivazioni.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Partecipare attivamente a dialoghi.</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Comprendere e rispondere ai punti chiave della conversazione. </a:t>
                      </a: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Comprende e produce testi orali su argomenti familiari e di studio.</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Descrive esperienze e situazioni personali, e presenta argomenti in modo chiaro e coerente.</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Partecipa attivamente a conversazioni su argomenti familiari, utilizzando un linguaggio appropriato per esprimere idee e opinioni e necessità. </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435934477"/>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914065690"/>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32901461"/>
              </p:ext>
            </p:extLst>
          </p:nvPr>
        </p:nvGraphicFramePr>
        <p:xfrm>
          <a:off x="38472" y="18534"/>
          <a:ext cx="9076344" cy="6629400"/>
        </p:xfrm>
        <a:graphic>
          <a:graphicData uri="http://schemas.openxmlformats.org/drawingml/2006/table">
            <a:tbl>
              <a:tblPr firstRow="1" bandRow="1">
                <a:tableStyleId>{00A15C55-8517-42AA-B614-E9B94910E393}</a:tableStyleId>
              </a:tblPr>
              <a:tblGrid>
                <a:gridCol w="2997061"/>
                <a:gridCol w="2997059"/>
                <a:gridCol w="3082224"/>
              </a:tblGrid>
              <a:tr h="275350">
                <a:tc gridSpan="3">
                  <a:txBody>
                    <a:bodyPr/>
                    <a:lstStyle/>
                    <a:p>
                      <a:pPr marL="0" indent="0" algn="l">
                        <a:lnSpc>
                          <a:spcPct val="150000"/>
                        </a:lnSpc>
                        <a:buFont typeface="Arial" panose="020B0604020202020204" pitchFamily="34" charset="0"/>
                        <a:buNone/>
                      </a:pPr>
                      <a:r>
                        <a:rPr lang="it-IT" sz="1400" b="1" baseline="0" dirty="0" smtClean="0">
                          <a:solidFill>
                            <a:schemeClr val="tx1"/>
                          </a:solidFill>
                          <a:latin typeface="Garamond" panose="02020404030301010803" pitchFamily="18" charset="0"/>
                        </a:rPr>
                        <a:t>Nucleo fondante: LETTURA (COMPRENSIONE SCRITTA)</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Lettura (comprensione scritta)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testi di cartoline, biglietti e brevi messaggi, accompagnati preferibilmente da supporti visivi o sonori, cogliendo parole e frasi già acquisite a livello orale.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Individuare, numerare e classificare gli oggetti.</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Lettura (comprensione scritta)</a:t>
                      </a: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Leggere e comprendere brevi e semplici testi, accompagnati preferibilmente da supporti visivi, cogliendo il loro significato globale e identificando parole e frasi familiari.</a:t>
                      </a: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Lettura (comprensione scritta)</a:t>
                      </a: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annunci e testi informativi; individuare il messaggio principale in comunicazioni scritte di interesse quotidiano.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Leggere e comprendere testi di uso comune; interpretare informazioni esplicite in testi come email, istruzioni e documenti personali.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Ricercare informazioni in testi di media lunghezza; estrapolare dettagli rilevanti su argomenti di studio o interesse personale.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testi narrativi e biografici; leggere e interpretare storie, fumetti e biografie semplici.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82454480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633487588"/>
              </p:ext>
            </p:extLst>
          </p:nvPr>
        </p:nvGraphicFramePr>
        <p:xfrm>
          <a:off x="26090" y="41709"/>
          <a:ext cx="9095876" cy="672084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Corrispondenza biunivoca parola-immagine.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Uso di </a:t>
                      </a:r>
                      <a:r>
                        <a:rPr lang="it-IT" sz="1200" b="0" baseline="0" dirty="0" err="1" smtClean="0">
                          <a:latin typeface="Garamond" panose="02020404030301010803" pitchFamily="18" charset="0"/>
                        </a:rPr>
                        <a:t>flashcard</a:t>
                      </a:r>
                      <a:r>
                        <a:rPr lang="it-IT" sz="1200" b="0" baseline="0" dirty="0" smtClean="0">
                          <a:latin typeface="Garamond" panose="02020404030301010803" pitchFamily="18" charset="0"/>
                        </a:rPr>
                        <a:t> fisiche e digitali.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Tradizioni e civiltà: Halloween, Christmas, </a:t>
                      </a:r>
                      <a:r>
                        <a:rPr lang="it-IT" sz="1200" b="0" baseline="0" dirty="0" err="1" smtClean="0">
                          <a:latin typeface="Garamond" panose="02020404030301010803" pitchFamily="18" charset="0"/>
                        </a:rPr>
                        <a:t>Easter</a:t>
                      </a:r>
                      <a:r>
                        <a:rPr lang="it-IT" sz="1200" b="0" baseline="0" dirty="0" smtClean="0">
                          <a:latin typeface="Garamond" panose="02020404030301010803" pitchFamily="18" charset="0"/>
                        </a:rPr>
                        <a:t> nei contesti del mondo.</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Somiglianze e differenze tra la lingua italiana e la lingua inglese.</a:t>
                      </a: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Associare parole lette dall'insegnante a immagini corrispondenti (pittogrammi).</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Riconoscere semplici scritte nell'ambiente scolastico (labeling).</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Riconoscere elementi di festività e tradizioni dei paesi di lingua inglese.</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Utilizzare l'inglese per contare, classificare o nominare elementi dello spazio e della natura.</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Confrontare i propri modi di salutare o festeggiare con quelli dei paesi anglofoni.</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Inizia a familiarizzare con la lingua scritta in modalità prevalentemente iconico-visiva e multimediale, associando grafemi e fonemi elementari.</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p>
                      <a:pPr algn="ctr">
                        <a:lnSpc>
                          <a:spcPct val="150000"/>
                        </a:lnSpc>
                      </a:pPr>
                      <a:endParaRPr lang="it-IT" sz="1000" b="1" baseline="0" dirty="0" smtClean="0">
                        <a:latin typeface="Garamond" panose="02020404030301010803" pitchFamily="18" charset="0"/>
                      </a:endParaRPr>
                    </a:p>
                    <a:p>
                      <a:pPr algn="ctr">
                        <a:lnSpc>
                          <a:spcPct val="150000"/>
                        </a:lnSpc>
                      </a:pPr>
                      <a:endParaRPr lang="it-IT" sz="1000" b="1" baseline="0" dirty="0" smtClean="0">
                        <a:latin typeface="Garamond" panose="02020404030301010803" pitchFamily="18" charset="0"/>
                      </a:endParaRPr>
                    </a:p>
                    <a:p>
                      <a:pPr algn="ctr">
                        <a:lnSpc>
                          <a:spcPct val="150000"/>
                        </a:lnSpc>
                      </a:pPr>
                      <a:endParaRPr lang="it-IT" sz="1000" b="1" baseline="0" dirty="0" smtClean="0">
                        <a:latin typeface="Garamond" panose="02020404030301010803" pitchFamily="18" charset="0"/>
                      </a:endParaRPr>
                    </a:p>
                    <a:p>
                      <a:pPr algn="ctr">
                        <a:lnSpc>
                          <a:spcPct val="150000"/>
                        </a:lnSpc>
                      </a:pPr>
                      <a:endParaRPr lang="it-IT" sz="1000" b="1" baseline="0" dirty="0" smtClean="0">
                        <a:latin typeface="Garamond" panose="02020404030301010803" pitchFamily="18" charset="0"/>
                      </a:endParaRPr>
                    </a:p>
                    <a:p>
                      <a:pPr algn="ctr">
                        <a:lnSpc>
                          <a:spcPct val="150000"/>
                        </a:lnSpc>
                      </a:pPr>
                      <a:endParaRPr lang="it-IT" sz="1000" b="1" baseline="0" dirty="0" smtClean="0">
                        <a:latin typeface="Garamond" panose="02020404030301010803" pitchFamily="18" charset="0"/>
                      </a:endParaRPr>
                    </a:p>
                    <a:p>
                      <a:pPr algn="ctr">
                        <a:lnSpc>
                          <a:spcPct val="150000"/>
                        </a:lnSpc>
                      </a:pPr>
                      <a:endParaRPr lang="it-IT" sz="1000" b="1" baseline="0" dirty="0" smtClean="0">
                        <a:latin typeface="Garamond" panose="02020404030301010803" pitchFamily="18" charset="0"/>
                      </a:endParaRPr>
                    </a:p>
                    <a:p>
                      <a:pPr algn="ctr">
                        <a:lnSpc>
                          <a:spcPct val="150000"/>
                        </a:lnSpc>
                      </a:pPr>
                      <a:endParaRPr lang="it-IT" sz="1000" b="1" baseline="0" dirty="0" smtClean="0">
                        <a:latin typeface="Garamond" panose="02020404030301010803" pitchFamily="18" charset="0"/>
                      </a:endParaRPr>
                    </a:p>
                    <a:p>
                      <a:pPr algn="ctr">
                        <a:lnSpc>
                          <a:spcPct val="150000"/>
                        </a:lnSpc>
                      </a:pPr>
                      <a:endParaRPr lang="it-IT" sz="1000" b="1" baseline="0" dirty="0" smtClean="0">
                        <a:latin typeface="Garamond" panose="02020404030301010803" pitchFamily="18" charset="0"/>
                      </a:endParaRPr>
                    </a:p>
                  </a:txBody>
                  <a:tcPr vert="vert270">
                    <a:solidFill>
                      <a:srgbClr val="FFC000"/>
                    </a:solidFill>
                  </a:tcPr>
                </a:tc>
                <a:tc>
                  <a:txBody>
                    <a:bodyPr/>
                    <a:lstStyle/>
                    <a:p>
                      <a:pPr marL="171450" indent="-171450" algn="l">
                        <a:lnSpc>
                          <a:spcPct val="150000"/>
                        </a:lnSpc>
                        <a:buFont typeface="Wingdings" panose="05000000000000000000" pitchFamily="2" charset="2"/>
                        <a:buChar char="v"/>
                      </a:pPr>
                      <a:endParaRPr lang="it-IT" sz="1200" b="0" baseline="0" dirty="0" smtClean="0">
                        <a:latin typeface="Garamond" panose="02020404030301010803" pitchFamily="18" charset="0"/>
                      </a:endParaRPr>
                    </a:p>
                    <a:p>
                      <a:pPr marL="171450" indent="-171450" algn="l">
                        <a:lnSpc>
                          <a:spcPct val="150000"/>
                        </a:lnSpc>
                        <a:buFont typeface="Wingdings" panose="05000000000000000000" pitchFamily="2" charset="2"/>
                        <a:buChar char="v"/>
                      </a:pPr>
                      <a:endParaRPr lang="it-IT" sz="1200" b="0" baseline="0" dirty="0" smtClean="0">
                        <a:latin typeface="Garamond" panose="02020404030301010803" pitchFamily="18" charset="0"/>
                      </a:endParaRPr>
                    </a:p>
                    <a:p>
                      <a:pPr marL="171450" indent="-171450" algn="l">
                        <a:lnSpc>
                          <a:spcPct val="150000"/>
                        </a:lnSpc>
                        <a:buFont typeface="Wingdings" panose="05000000000000000000" pitchFamily="2" charset="2"/>
                        <a:buChar char="v"/>
                      </a:pPr>
                      <a:endParaRPr lang="it-IT" sz="1200" b="0" baseline="0" dirty="0" smtClean="0">
                        <a:latin typeface="Garamond" panose="02020404030301010803" pitchFamily="18" charset="0"/>
                      </a:endParaRPr>
                    </a:p>
                    <a:p>
                      <a:pPr marL="171450" indent="-171450" algn="l">
                        <a:lnSpc>
                          <a:spcPct val="150000"/>
                        </a:lnSpc>
                        <a:buFont typeface="Wingdings" panose="05000000000000000000" pitchFamily="2" charset="2"/>
                        <a:buChar char="v"/>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171450" indent="-171450" algn="l">
                        <a:lnSpc>
                          <a:spcPct val="150000"/>
                        </a:lnSpc>
                        <a:buFont typeface="Wingdings" panose="05000000000000000000" pitchFamily="2" charset="2"/>
                        <a:buChar char="v"/>
                      </a:pPr>
                      <a:endParaRPr lang="it-IT" sz="1200" b="0" baseline="0" dirty="0" smtClean="0">
                        <a:latin typeface="Garamond" panose="02020404030301010803" pitchFamily="18" charset="0"/>
                      </a:endParaRPr>
                    </a:p>
                    <a:p>
                      <a:pPr marL="171450" indent="-171450" algn="l">
                        <a:lnSpc>
                          <a:spcPct val="150000"/>
                        </a:lnSpc>
                        <a:buFont typeface="Wingdings" panose="05000000000000000000" pitchFamily="2" charset="2"/>
                        <a:buChar char="v"/>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6" name="Immagin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32212" y="4691696"/>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32008756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583342844"/>
              </p:ext>
            </p:extLst>
          </p:nvPr>
        </p:nvGraphicFramePr>
        <p:xfrm>
          <a:off x="26090" y="41709"/>
          <a:ext cx="9095876" cy="470916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81875">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Testi multimodali e digitali: struttura visiva e testuale di email, post di blog per ragazzi e siti web didattici.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Testi pragmatici e d'uso: convenzioni grafiche di moduli, poster, inviti a feste, menu, cartelli e istruzioni per giochi o attività di laboratorio.</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Testi narrativi elementari: struttura lineare di storie brevi, fumetti, adattamenti di favole…</a:t>
                      </a: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Leggere e comprendere testi di uso comune.</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Interpretare</a:t>
                      </a:r>
                      <a:r>
                        <a:rPr lang="it-IT" sz="12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informazioni esplicite in testi come </a:t>
                      </a:r>
                      <a:r>
                        <a:rPr lang="it-IT" sz="12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email, istruzioni e documenti personali.</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Ricercare informazioni in testi di media</a:t>
                      </a:r>
                      <a:r>
                        <a:rPr lang="it-IT" sz="12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lunghezza.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Leggere e interpretare storie, fumetti e biografie semplici. </a:t>
                      </a: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Legge e ascolta testi di vario tipo, comprendendo le idee principali.</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75574763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4137910784"/>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3243941805"/>
              </p:ext>
            </p:extLst>
          </p:nvPr>
        </p:nvGraphicFramePr>
        <p:xfrm>
          <a:off x="38472" y="31981"/>
          <a:ext cx="9076344" cy="6812280"/>
        </p:xfrm>
        <a:graphic>
          <a:graphicData uri="http://schemas.openxmlformats.org/drawingml/2006/table">
            <a:tbl>
              <a:tblPr firstRow="1" bandRow="1">
                <a:tableStyleId>{00A15C55-8517-42AA-B614-E9B94910E393}</a:tableStyleId>
              </a:tblPr>
              <a:tblGrid>
                <a:gridCol w="2997061"/>
                <a:gridCol w="2997059"/>
                <a:gridCol w="3082224"/>
              </a:tblGrid>
              <a:tr h="275350">
                <a:tc gridSpan="3">
                  <a:txBody>
                    <a:bodyPr/>
                    <a:lstStyle/>
                    <a:p>
                      <a:pPr marL="0" indent="0" algn="l">
                        <a:lnSpc>
                          <a:spcPct val="150000"/>
                        </a:lnSpc>
                        <a:buFont typeface="Arial" panose="020B0604020202020204" pitchFamily="34" charset="0"/>
                        <a:buNone/>
                      </a:pPr>
                      <a:r>
                        <a:rPr lang="it-IT" sz="1400" b="1" baseline="0" dirty="0" smtClean="0">
                          <a:solidFill>
                            <a:schemeClr val="tx1"/>
                          </a:solidFill>
                          <a:latin typeface="Garamond" panose="02020404030301010803" pitchFamily="18" charset="0"/>
                        </a:rPr>
                        <a:t>Nucleo fondante: SCRITTURA (PRODUZIONE SCRITTA)</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Scrittura (produzione scritta)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Scrivere parole e semplici frasi di uso quotidiano attinenti alle attività svolte in classe e ad interessi personali e del gruppo.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Produrre, numerare e classificare gli oggetti.</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Scrittura (produzione scritta)</a:t>
                      </a: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Scrivere messaggi semplici e brevi per presentarsi, per fare gli auguri, per ringraziare o invitare qualcuno, per chiedere o dare notizie, per fornire brevi descrizioni di persone, luoghi e avvenimenti, ecc.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Scrittura (produzione scritta)</a:t>
                      </a: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Scrivere testi su argomenti familiari; redigere messaggi semplici e racconti brevi su esperienze personali.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Produrre testi strutturati; scrivere email personali, resoconti e brevi riassunti di testi informativi e narrativi.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Elaborare contenuti multimediali; sviluppare semplici presentazioni e materiali scritti con supporto digitale.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709703067"/>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421436617"/>
              </p:ext>
            </p:extLst>
          </p:nvPr>
        </p:nvGraphicFramePr>
        <p:xfrm>
          <a:off x="26090" y="41709"/>
          <a:ext cx="9095876" cy="672084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Trascrizione di parole-chiave lessicali (primi tentativi).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Collegamenti STEM: algoritmi logici semplici (es. coding unificato ai comandi Go straight, Turn right).</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Somiglianze e differenze tra la lingua italiana e la lingua inglese.</a:t>
                      </a: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Copiare o completare parole già note oralmente (in stampato/connessione con l'italiano).</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Confrontare i propri modi di salutare o festeggiare con quelli dei paesi anglofoni.</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Esplora i primi segni della lingua scritta attraverso la mediazione visiva e iconica, riconoscendo parole familiari isolate e associando elementi scritti  immagini e contesti d’uso quotidiano.</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p>
                      <a:pPr algn="ctr">
                        <a:lnSpc>
                          <a:spcPct val="150000"/>
                        </a:lnSpc>
                      </a:pPr>
                      <a:endParaRPr lang="it-IT" sz="1000" b="1" baseline="0" dirty="0" smtClean="0">
                        <a:latin typeface="Garamond" panose="02020404030301010803" pitchFamily="18" charset="0"/>
                      </a:endParaRPr>
                    </a:p>
                  </a:txBody>
                  <a:tcPr vert="vert270">
                    <a:solidFill>
                      <a:srgbClr val="FFC000"/>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sp>
        <p:nvSpPr>
          <p:cNvPr id="3" name="Rettangolo 2"/>
          <p:cNvSpPr/>
          <p:nvPr/>
        </p:nvSpPr>
        <p:spPr>
          <a:xfrm>
            <a:off x="5996151" y="1750000"/>
            <a:ext cx="4572000" cy="369332"/>
          </a:xfrm>
          <a:prstGeom prst="rect">
            <a:avLst/>
          </a:prstGeom>
        </p:spPr>
        <p:txBody>
          <a:bodyPr>
            <a:spAutoFit/>
          </a:bodyPr>
          <a:lstStyle/>
          <a:p>
            <a:endParaRPr lang="it-IT" dirty="0">
              <a:solidFill>
                <a:prstClr val="black"/>
              </a:solidFill>
            </a:endParaRPr>
          </a:p>
        </p:txBody>
      </p:sp>
      <p:pic>
        <p:nvPicPr>
          <p:cNvPr id="7" name="Immagin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32212" y="4691696"/>
            <a:ext cx="4269902" cy="1543473"/>
          </a:xfrm>
          <a:prstGeom prst="rect">
            <a:avLst/>
          </a:prstGeom>
        </p:spPr>
      </p:pic>
      <p:sp>
        <p:nvSpPr>
          <p:cNvPr id="5" name="Avanti o successivo 4">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229695022"/>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915349916"/>
              </p:ext>
            </p:extLst>
          </p:nvPr>
        </p:nvGraphicFramePr>
        <p:xfrm>
          <a:off x="26090" y="41709"/>
          <a:ext cx="9095876" cy="498348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81875">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L’ampliamento del vocabolario per comprendere e utilizzare termini legati alla vita quotidiana, al mondo della scuola, alla tecnologia e alla società.</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L’acquisizione di espressioni idiomatiche e frasi utili alla comunicazione. </a:t>
                      </a: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p>
                      <a:pPr marL="171450" marR="132080" lvl="0" indent="-171450">
                        <a:lnSpc>
                          <a:spcPct val="150000"/>
                        </a:lnSpc>
                        <a:spcAft>
                          <a:spcPts val="0"/>
                        </a:spcAft>
                        <a:buSzPts val="1000"/>
                        <a:buFont typeface="Wingdings" panose="05000000000000000000" pitchFamily="2" charset="2"/>
                        <a:buChar char="ü"/>
                      </a:pPr>
                      <a:r>
                        <a:rPr lang="it-IT" sz="1050" spc="-15"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Scrivere testi semplici  su esperienze personali.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Elaborare contenuti multimediali.</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Sviluppare</a:t>
                      </a:r>
                      <a:r>
                        <a:rPr lang="it-IT" sz="12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semplici presentazioni e materiali scritti con</a:t>
                      </a:r>
                      <a:r>
                        <a:rPr lang="it-IT" sz="12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supporto digitale.</a:t>
                      </a: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Comprende e produce testi scritti su argomenti familiari e di studio.</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Descrive esperienze e situazioni personali in modo chiaro e coerente.</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4010757383"/>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528430764"/>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4160105558"/>
              </p:ext>
            </p:extLst>
          </p:nvPr>
        </p:nvGraphicFramePr>
        <p:xfrm>
          <a:off x="38472" y="31981"/>
          <a:ext cx="9024846" cy="6812280"/>
        </p:xfrm>
        <a:graphic>
          <a:graphicData uri="http://schemas.openxmlformats.org/drawingml/2006/table">
            <a:tbl>
              <a:tblPr firstRow="1" bandRow="1">
                <a:tableStyleId>{00A15C55-8517-42AA-B614-E9B94910E393}</a:tableStyleId>
              </a:tblPr>
              <a:tblGrid>
                <a:gridCol w="4488984"/>
                <a:gridCol w="4535862"/>
              </a:tblGrid>
              <a:tr h="275350">
                <a:tc gridSpan="2">
                  <a:txBody>
                    <a:bodyPr/>
                    <a:lstStyle/>
                    <a:p>
                      <a:pPr marL="0" indent="0" algn="l">
                        <a:lnSpc>
                          <a:spcPct val="150000"/>
                        </a:lnSpc>
                        <a:buFont typeface="Arial" panose="020B0604020202020204" pitchFamily="34" charset="0"/>
                        <a:buNone/>
                      </a:pPr>
                      <a:r>
                        <a:rPr lang="it-IT" sz="1400" b="1" baseline="0" dirty="0" smtClean="0">
                          <a:solidFill>
                            <a:schemeClr val="tx1"/>
                          </a:solidFill>
                          <a:latin typeface="Garamond" panose="02020404030301010803" pitchFamily="18" charset="0"/>
                        </a:rPr>
                        <a:t>Nucleo fondante: RIFLESSIONE SULLA LINGUA E SULL’APPRENDIMENTO</a:t>
                      </a:r>
                    </a:p>
                  </a:txBody>
                  <a:tcPr>
                    <a:solidFill>
                      <a:schemeClr val="bg1"/>
                    </a:solidFill>
                  </a:tcPr>
                </a:tc>
                <a:tc hMerge="1">
                  <a:txBody>
                    <a:bodyPr/>
                    <a:lstStyle/>
                    <a:p>
                      <a:endParaRPr lang="it-IT"/>
                    </a:p>
                  </a:txBody>
                  <a:tcPr/>
                </a:tc>
              </a:tr>
              <a:tr h="316371">
                <a:tc gridSpan="2">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AL TERMINE DELLA CLASSE QUINTA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Riflessione-</a:t>
                      </a:r>
                      <a:r>
                        <a:rPr kumimoji="0" lang="it-IT" sz="1200" b="0" i="1" u="none" strike="noStrike" kern="1200" cap="none" spc="0" normalizeH="0" baseline="0" noProof="0" dirty="0" err="1" smtClean="0">
                          <a:ln>
                            <a:noFill/>
                          </a:ln>
                          <a:solidFill>
                            <a:prstClr val="black"/>
                          </a:solidFill>
                          <a:effectLst/>
                          <a:uLnTx/>
                          <a:uFillTx/>
                          <a:latin typeface="Garamond" panose="02020404030301010803" pitchFamily="18" charset="0"/>
                          <a:ea typeface="+mn-ea"/>
                          <a:cs typeface="+mn-cs"/>
                        </a:rPr>
                        <a:t>metacognizione</a:t>
                      </a: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sulla lingua e sull’apprendimento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Osservare coppie di parole simili come suono, distinguendone il significato.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Osservare parole ed espressioni nei contesti d’uso, cogliendone i rapporti di significato.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Osservare la struttura delle frasi, mettendo in relazione costrutti e intenzioni comunicative.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che cosa si è appreso e cosa si dovrà apprendere.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Acquisire consapevolezza che esistono lingue e culture diverse.</a:t>
                      </a: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Riflessione sulla lingua e sull'apprendimento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Osservare regolarità linguistiche; riconoscere differenze e somiglianze tra strutture linguistiche dell’inglese e della propria lingua madre.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Analizzare differenze culturali; riflettere sugli aspetti culturali legati all’uso della lingua inglese.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Sviluppare strategie di apprendimento; riconoscere i propri metodi di studio e individuare strategie efficaci per migliorare l’apprendimento della lingua.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862066145"/>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770707141"/>
              </p:ext>
            </p:extLst>
          </p:nvPr>
        </p:nvGraphicFramePr>
        <p:xfrm>
          <a:off x="26090" y="41709"/>
          <a:ext cx="9095876" cy="644652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4^ Scuola Primaria </a:t>
                      </a:r>
                    </a:p>
                  </a:txBody>
                  <a:tcPr vert="vert270">
                    <a:solidFill>
                      <a:srgbClr val="F8C0F5"/>
                    </a:solidFill>
                  </a:tcPr>
                </a:tc>
                <a:tc>
                  <a:txBody>
                    <a:bodyPr/>
                    <a:lstStyle/>
                    <a:p>
                      <a:pPr marL="171450" indent="-171450" algn="l">
                        <a:lnSpc>
                          <a:spcPct val="150000"/>
                        </a:lnSpc>
                        <a:buFont typeface="Wingdings" panose="05000000000000000000" pitchFamily="2" charset="2"/>
                        <a:buChar char="v"/>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5^ Scuola Primaria </a:t>
                      </a:r>
                    </a:p>
                    <a:p>
                      <a:pPr algn="ctr">
                        <a:lnSpc>
                          <a:spcPct val="150000"/>
                        </a:lnSpc>
                      </a:pPr>
                      <a:endParaRPr lang="it-IT" sz="1000" b="1" baseline="0" dirty="0" smtClean="0">
                        <a:latin typeface="Garamond" panose="02020404030301010803" pitchFamily="18" charset="0"/>
                      </a:endParaRPr>
                    </a:p>
                  </a:txBody>
                  <a:tcPr vert="vert270">
                    <a:solidFill>
                      <a:srgbClr val="BC8FDD"/>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32212" y="2390624"/>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513978664"/>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084575091"/>
              </p:ext>
            </p:extLst>
          </p:nvPr>
        </p:nvGraphicFramePr>
        <p:xfrm>
          <a:off x="26090" y="41709"/>
          <a:ext cx="9095876" cy="66294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81875">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Strutture grammaticali e morfosintattiche: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uso dei principali tempi verbali (presente);</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impiego corretto di verbi modali (can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utilizzo di pronomi personali, preposizioni di tempo e luogo. </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Cultura e civiltà dei Paesi anglofoni e dei Paesi in cui sono in uso varietà dell’inglese globale:</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la conoscenza delle tradizioni, festività e aspetti della vita quotidiana nei paesi in cui si usa l’inglese come lingua di comunicazione;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confronto tra elementi culturali italiani e quelli propri dei diversi Paesi stranieri, per sviluppare consapevolezza interculturale. </a:t>
                      </a: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 Osservare regolarità linguistiche.</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Riconoscere</a:t>
                      </a:r>
                      <a:r>
                        <a:rPr lang="it-IT" sz="12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differenze e somiglianze tra strutture linguistiche dell’inglese e della propria lingua madre.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Analizzare differenze culturali.</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Riflettere sugli</a:t>
                      </a:r>
                      <a:r>
                        <a:rPr lang="it-IT" sz="12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aspetti culturali legati all’uso della lingua inglese.</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Sviluppare strategie di apprendimento.</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Riconoscere i propri metodi di studio e individuare</a:t>
                      </a:r>
                      <a:r>
                        <a:rPr lang="it-IT" sz="12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strategie efficaci per migliorare l’apprendimento della lingua.</a:t>
                      </a: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Riconosce le strutture grammaticali e sintattiche di base dell'inglese  e le  confronta in modo intuitivo con quelle della lingua italiana.</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Utilizza l’inglese in contesti interdisciplinari, partecipando a progetti scolastici collaborativi.</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Accede a informazioni e approfondisce questioni legate alla cittadinanza globale e alla sostenibilità.</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Sviluppa autonomia nell’apprendimento linguistico attraverso l’uso di strumenti digitali e risorse interattive. </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881459172"/>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ext uri="{D42A27DB-BD31-4B8C-83A1-F6EECF244321}">
                <p14:modId xmlns:p14="http://schemas.microsoft.com/office/powerpoint/2010/main" val="3075027792"/>
              </p:ext>
            </p:extLst>
          </p:nvPr>
        </p:nvGraphicFramePr>
        <p:xfrm>
          <a:off x="26275" y="38847"/>
          <a:ext cx="9103657" cy="6477000"/>
        </p:xfrm>
        <a:graphic>
          <a:graphicData uri="http://schemas.openxmlformats.org/drawingml/2006/table">
            <a:tbl>
              <a:tblPr firstRow="1" bandRow="1">
                <a:tableStyleId>{93296810-A885-4BE3-A3E7-6D5BEEA58F35}</a:tableStyleId>
              </a:tblPr>
              <a:tblGrid>
                <a:gridCol w="1549306"/>
                <a:gridCol w="1246586"/>
                <a:gridCol w="1274716"/>
                <a:gridCol w="1246588"/>
                <a:gridCol w="1200129"/>
                <a:gridCol w="1257357"/>
                <a:gridCol w="1328975"/>
              </a:tblGrid>
              <a:tr h="605331">
                <a:tc gridSpan="7">
                  <a:txBody>
                    <a:bodyPr/>
                    <a:lstStyle/>
                    <a:p>
                      <a:pPr algn="ctr">
                        <a:lnSpc>
                          <a:spcPct val="150000"/>
                        </a:lnSpc>
                      </a:pPr>
                      <a:r>
                        <a:rPr lang="it-IT" sz="1200" dirty="0" smtClean="0">
                          <a:latin typeface="Garamond" panose="02020404030301010803" pitchFamily="18" charset="0"/>
                        </a:rPr>
                        <a:t>RUBRICA</a:t>
                      </a:r>
                      <a:r>
                        <a:rPr lang="it-IT" sz="1200" baseline="0" dirty="0" smtClean="0">
                          <a:latin typeface="Garamond" panose="02020404030301010803" pitchFamily="18" charset="0"/>
                        </a:rPr>
                        <a:t> VALUTATIVA SCUOLA PRIMARIA </a:t>
                      </a:r>
                      <a:endParaRPr lang="it-IT" sz="1200" dirty="0" smtClean="0">
                        <a:latin typeface="Garamond" panose="02020404030301010803" pitchFamily="18" charset="0"/>
                      </a:endParaRPr>
                    </a:p>
                    <a:p>
                      <a:pPr algn="ctr">
                        <a:lnSpc>
                          <a:spcPct val="150000"/>
                        </a:lnSpc>
                      </a:pPr>
                      <a:r>
                        <a:rPr lang="it-IT" sz="1200" dirty="0" smtClean="0">
                          <a:latin typeface="Garamond" panose="02020404030301010803" pitchFamily="18" charset="0"/>
                        </a:rPr>
                        <a:t>COMPETENZA MULTILINGUISTICA</a:t>
                      </a:r>
                    </a:p>
                    <a:p>
                      <a:pPr algn="ctr">
                        <a:lnSpc>
                          <a:spcPct val="150000"/>
                        </a:lnSpc>
                      </a:pPr>
                      <a:r>
                        <a:rPr lang="it-IT" sz="1200" dirty="0" smtClean="0">
                          <a:latin typeface="Garamond" panose="02020404030301010803" pitchFamily="18" charset="0"/>
                        </a:rPr>
                        <a:t> </a:t>
                      </a:r>
                    </a:p>
                    <a:p>
                      <a:pPr algn="ctr"/>
                      <a:r>
                        <a:rPr lang="it-IT" sz="1200" dirty="0" smtClean="0">
                          <a:latin typeface="Garamond" panose="02020404030301010803" pitchFamily="18" charset="0"/>
                        </a:rPr>
                        <a:t>DISCIPLINA:</a:t>
                      </a:r>
                      <a:r>
                        <a:rPr lang="it-IT" sz="1200" baseline="0" dirty="0" smtClean="0">
                          <a:latin typeface="Garamond" panose="02020404030301010803" pitchFamily="18" charset="0"/>
                        </a:rPr>
                        <a:t> INGLESE </a:t>
                      </a:r>
                      <a:endParaRPr lang="it-IT" sz="1200" dirty="0" smtClean="0">
                        <a:latin typeface="Garamond" panose="02020404030301010803" pitchFamily="18" charset="0"/>
                      </a:endParaRPr>
                    </a:p>
                  </a:txBody>
                  <a:tcPr>
                    <a:solidFill>
                      <a:srgbClr val="92D050"/>
                    </a:solidFill>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r>
              <a:tr h="233568">
                <a:tc gridSpan="7">
                  <a:txBody>
                    <a:bodyPr/>
                    <a:lstStyle/>
                    <a:p>
                      <a:pPr algn="ctr"/>
                      <a:r>
                        <a:rPr lang="it-IT" sz="1200" b="1" dirty="0" smtClean="0">
                          <a:latin typeface="Garamond" panose="02020404030301010803" pitchFamily="18" charset="0"/>
                        </a:rPr>
                        <a:t>CLASSE</a:t>
                      </a:r>
                      <a:r>
                        <a:rPr lang="it-IT" sz="1200" b="1" baseline="0" dirty="0" smtClean="0">
                          <a:latin typeface="Garamond" panose="02020404030301010803" pitchFamily="18" charset="0"/>
                        </a:rPr>
                        <a:t> </a:t>
                      </a:r>
                      <a:r>
                        <a:rPr lang="it-IT" sz="1200" b="1" dirty="0" smtClean="0">
                          <a:latin typeface="Garamond" panose="02020404030301010803" pitchFamily="18" charset="0"/>
                        </a:rPr>
                        <a:t>PRIMA </a:t>
                      </a:r>
                    </a:p>
                  </a:txBody>
                  <a:tcPr>
                    <a:solidFill>
                      <a:srgbClr val="92D050"/>
                    </a:solidFill>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r>
              <a:tr h="235473">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DI APPRENDIMENTO </a:t>
                      </a:r>
                    </a:p>
                  </a:txBody>
                  <a:tcPr>
                    <a:solidFill>
                      <a:schemeClr val="bg1"/>
                    </a:solidFill>
                  </a:tcPr>
                </a:tc>
                <a:tc gridSpan="6">
                  <a:txBody>
                    <a:bodyPr/>
                    <a:lstStyle/>
                    <a:p>
                      <a:pPr algn="ctr"/>
                      <a:r>
                        <a:rPr lang="it-IT" sz="1200" dirty="0" smtClean="0">
                          <a:latin typeface="Garamond" panose="02020404030301010803" pitchFamily="18" charset="0"/>
                        </a:rPr>
                        <a:t>GIUDIZIO SINTETICO E SUA DESCRIZIONE</a:t>
                      </a:r>
                    </a:p>
                  </a:txBody>
                  <a:tcPr>
                    <a:solidFill>
                      <a:schemeClr val="bg1"/>
                    </a:solidFill>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smtClean="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r>
              <a:tr h="351678">
                <a:tc vMerge="1">
                  <a:txBody>
                    <a:bodyPr/>
                    <a:lstStyle/>
                    <a:p>
                      <a:endParaRPr lang="it-IT"/>
                    </a:p>
                  </a:txBody>
                  <a:tcPr/>
                </a:tc>
                <a:tc>
                  <a:txBody>
                    <a:bodyPr/>
                    <a:lstStyle/>
                    <a:p>
                      <a:pPr algn="ctr"/>
                      <a:r>
                        <a:rPr lang="it-IT" sz="1200" dirty="0" smtClean="0">
                          <a:latin typeface="Garamond" panose="02020404030301010803" pitchFamily="18" charset="0"/>
                        </a:rPr>
                        <a:t>NON SUFFICIENTE</a:t>
                      </a:r>
                    </a:p>
                  </a:txBody>
                  <a:tcPr/>
                </a:tc>
                <a:tc>
                  <a:txBody>
                    <a:bodyPr/>
                    <a:lstStyle/>
                    <a:p>
                      <a:pPr algn="ct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SUFFICIENTE</a:t>
                      </a: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DISCRETO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BUONO </a:t>
                      </a:r>
                    </a:p>
                    <a:p>
                      <a:pPr algn="ctr"/>
                      <a:endParaRPr lang="it-IT" sz="1200" dirty="0" smtClean="0">
                        <a:latin typeface="Garamond" panose="02020404030301010803" pitchFamily="18"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DISTINTO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OTTIMO </a:t>
                      </a:r>
                    </a:p>
                  </a:txBody>
                  <a:tcPr/>
                </a:tc>
              </a:tr>
              <a:tr h="8966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Ascoltare e comprendere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semplici istruzioni.</a:t>
                      </a:r>
                    </a:p>
                  </a:txBody>
                  <a:tcPr/>
                </a:tc>
                <a:tc>
                  <a:txBody>
                    <a:bodyPr/>
                    <a:lstStyle/>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r>
                        <a:rPr lang="it-IT" sz="1100" dirty="0" smtClean="0">
                          <a:latin typeface="Garamond" panose="02020404030301010803" pitchFamily="18" charset="0"/>
                        </a:rPr>
                        <a:t>Comprende parzialmente</a:t>
                      </a:r>
                    </a:p>
                    <a:p>
                      <a:pPr algn="l"/>
                      <a:r>
                        <a:rPr lang="it-IT" sz="1100" dirty="0" smtClean="0">
                          <a:latin typeface="Garamond" panose="02020404030301010803" pitchFamily="18" charset="0"/>
                        </a:rPr>
                        <a:t>una parte del messaggio.</a:t>
                      </a:r>
                    </a:p>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txBody>
                  <a:tcPr/>
                </a:tc>
                <a:tc>
                  <a:txBody>
                    <a:bodyPr/>
                    <a:lstStyle/>
                    <a:p>
                      <a:endParaRPr lang="it-IT" sz="1100" dirty="0" smtClean="0">
                        <a:latin typeface="Garamond" panose="02020404030301010803" pitchFamily="18" charset="0"/>
                      </a:endParaRPr>
                    </a:p>
                    <a:p>
                      <a:endParaRPr lang="it-IT" sz="1100" dirty="0" smtClean="0">
                        <a:latin typeface="Garamond" panose="02020404030301010803" pitchFamily="18" charset="0"/>
                      </a:endParaRPr>
                    </a:p>
                    <a:p>
                      <a:r>
                        <a:rPr lang="it-IT" sz="1100" dirty="0" smtClean="0">
                          <a:latin typeface="Garamond" panose="02020404030301010803" pitchFamily="18" charset="0"/>
                        </a:rPr>
                        <a:t>Comprende messaggi</a:t>
                      </a:r>
                      <a:r>
                        <a:rPr lang="it-IT" sz="1100" baseline="0" dirty="0" smtClean="0">
                          <a:latin typeface="Garamond" panose="02020404030301010803" pitchFamily="18" charset="0"/>
                        </a:rPr>
                        <a:t> </a:t>
                      </a:r>
                      <a:r>
                        <a:rPr lang="it-IT" sz="1100" dirty="0" smtClean="0">
                          <a:latin typeface="Garamond" panose="02020404030301010803" pitchFamily="18" charset="0"/>
                        </a:rPr>
                        <a:t>elementari.</a:t>
                      </a:r>
                      <a:endParaRPr lang="it-IT" sz="1100" dirty="0">
                        <a:latin typeface="Garamond" panose="02020404030301010803" pitchFamily="18" charset="0"/>
                      </a:endParaRPr>
                    </a:p>
                  </a:txBody>
                  <a:tcPr/>
                </a:tc>
                <a:tc>
                  <a:txBody>
                    <a:bodyPr/>
                    <a:lstStyle/>
                    <a:p>
                      <a:endParaRPr lang="it-IT" sz="1100" dirty="0" smtClean="0">
                        <a:latin typeface="Garamond" panose="02020404030301010803" pitchFamily="18" charset="0"/>
                      </a:endParaRPr>
                    </a:p>
                    <a:p>
                      <a:endParaRPr lang="it-IT" sz="1100" dirty="0" smtClean="0">
                        <a:latin typeface="Garamond" panose="02020404030301010803" pitchFamily="18" charset="0"/>
                      </a:endParaRPr>
                    </a:p>
                    <a:p>
                      <a:r>
                        <a:rPr lang="it-IT" sz="1100" dirty="0" smtClean="0">
                          <a:latin typeface="Garamond" panose="02020404030301010803" pitchFamily="18" charset="0"/>
                        </a:rPr>
                        <a:t>Comprende messaggi</a:t>
                      </a:r>
                    </a:p>
                    <a:p>
                      <a:r>
                        <a:rPr lang="it-IT" sz="1100" dirty="0" smtClean="0">
                          <a:latin typeface="Garamond" panose="02020404030301010803" pitchFamily="18" charset="0"/>
                        </a:rPr>
                        <a:t>brevi.</a:t>
                      </a:r>
                      <a:endParaRPr lang="it-IT" sz="1100" dirty="0">
                        <a:latin typeface="Garamond" panose="02020404030301010803" pitchFamily="18" charset="0"/>
                      </a:endParaRPr>
                    </a:p>
                  </a:txBody>
                  <a:tcPr/>
                </a:tc>
                <a:tc>
                  <a:txBody>
                    <a:bodyPr/>
                    <a:lstStyle/>
                    <a:p>
                      <a:endParaRPr lang="it-IT" sz="1100" dirty="0" smtClean="0">
                        <a:latin typeface="Garamond" panose="02020404030301010803" pitchFamily="18" charset="0"/>
                      </a:endParaRPr>
                    </a:p>
                    <a:p>
                      <a:endParaRPr lang="it-IT" sz="1100" dirty="0" smtClean="0">
                        <a:latin typeface="Garamond" panose="02020404030301010803" pitchFamily="18" charset="0"/>
                      </a:endParaRPr>
                    </a:p>
                    <a:p>
                      <a:r>
                        <a:rPr lang="it-IT" sz="1100" dirty="0" smtClean="0">
                          <a:latin typeface="Garamond" panose="02020404030301010803" pitchFamily="18" charset="0"/>
                        </a:rPr>
                        <a:t>Comprende il senso</a:t>
                      </a:r>
                    </a:p>
                    <a:p>
                      <a:r>
                        <a:rPr lang="it-IT" sz="1100" dirty="0" smtClean="0">
                          <a:latin typeface="Garamond" panose="02020404030301010803" pitchFamily="18" charset="0"/>
                        </a:rPr>
                        <a:t>globale del messaggio.</a:t>
                      </a:r>
                      <a:endParaRPr lang="it-IT" sz="1100" dirty="0">
                        <a:latin typeface="Garamond" panose="02020404030301010803" pitchFamily="18" charset="0"/>
                      </a:endParaRPr>
                    </a:p>
                  </a:txBody>
                  <a:tcPr/>
                </a:tc>
                <a:tc>
                  <a:txBody>
                    <a:bodyPr/>
                    <a:lstStyle/>
                    <a:p>
                      <a:endParaRPr lang="it-IT" sz="1100" dirty="0" smtClean="0">
                        <a:latin typeface="Garamond" panose="02020404030301010803" pitchFamily="18" charset="0"/>
                      </a:endParaRPr>
                    </a:p>
                    <a:p>
                      <a:endParaRPr lang="it-IT" sz="1100" dirty="0" smtClean="0">
                        <a:latin typeface="Garamond" panose="02020404030301010803" pitchFamily="18" charset="0"/>
                      </a:endParaRPr>
                    </a:p>
                    <a:p>
                      <a:r>
                        <a:rPr lang="it-IT" sz="1100" dirty="0" smtClean="0">
                          <a:latin typeface="Garamond" panose="02020404030301010803" pitchFamily="18" charset="0"/>
                        </a:rPr>
                        <a:t>Comprende il messaggio</a:t>
                      </a:r>
                    </a:p>
                    <a:p>
                      <a:r>
                        <a:rPr lang="it-IT" sz="1100" dirty="0" smtClean="0">
                          <a:latin typeface="Garamond" panose="02020404030301010803" pitchFamily="18" charset="0"/>
                        </a:rPr>
                        <a:t>nella sua interezza.</a:t>
                      </a:r>
                      <a:endParaRPr lang="it-IT" sz="1100" dirty="0">
                        <a:latin typeface="Garamond" panose="02020404030301010803" pitchFamily="18" charset="0"/>
                      </a:endParaRPr>
                    </a:p>
                  </a:txBody>
                  <a:tcPr/>
                </a:tc>
                <a:tc>
                  <a:txBody>
                    <a:bodyPr/>
                    <a:lstStyle/>
                    <a:p>
                      <a:endParaRPr lang="it-IT" sz="1100" dirty="0" smtClean="0">
                        <a:latin typeface="Garamond" panose="02020404030301010803" pitchFamily="18" charset="0"/>
                      </a:endParaRPr>
                    </a:p>
                    <a:p>
                      <a:endParaRPr lang="it-IT" sz="1100" dirty="0" smtClean="0">
                        <a:latin typeface="Garamond" panose="02020404030301010803" pitchFamily="18" charset="0"/>
                      </a:endParaRPr>
                    </a:p>
                    <a:p>
                      <a:r>
                        <a:rPr lang="it-IT" sz="1100" dirty="0" smtClean="0">
                          <a:latin typeface="Garamond" panose="02020404030301010803" pitchFamily="18" charset="0"/>
                        </a:rPr>
                        <a:t>Comprende messaggi</a:t>
                      </a:r>
                      <a:r>
                        <a:rPr lang="it-IT" sz="1100" baseline="0" dirty="0" smtClean="0">
                          <a:latin typeface="Garamond" panose="02020404030301010803" pitchFamily="18" charset="0"/>
                        </a:rPr>
                        <a:t> complessi </a:t>
                      </a:r>
                      <a:endParaRPr lang="it-IT" sz="1100" dirty="0" smtClean="0">
                        <a:latin typeface="Garamond" panose="02020404030301010803" pitchFamily="18" charset="0"/>
                      </a:endParaRPr>
                    </a:p>
                    <a:p>
                      <a:r>
                        <a:rPr lang="it-IT" sz="1100" dirty="0" smtClean="0">
                          <a:latin typeface="Garamond" panose="02020404030301010803" pitchFamily="18" charset="0"/>
                        </a:rPr>
                        <a:t>nella loro interezza.</a:t>
                      </a:r>
                      <a:endParaRPr lang="it-IT" sz="1100" dirty="0">
                        <a:latin typeface="Garamond" panose="02020404030301010803" pitchFamily="18" charset="0"/>
                      </a:endParaRPr>
                    </a:p>
                  </a:txBody>
                  <a:tcPr/>
                </a:tc>
              </a:tr>
              <a:tr h="1005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Produrre semplici messaggi.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endParaRPr lang="it-IT" sz="1100" dirty="0" smtClean="0">
                        <a:latin typeface="Garamond" panose="02020404030301010803" pitchFamily="18" charset="0"/>
                      </a:endParaRPr>
                    </a:p>
                    <a:p>
                      <a:endParaRPr lang="it-IT" sz="1100" dirty="0" smtClean="0">
                        <a:latin typeface="Garamond" panose="02020404030301010803" pitchFamily="18" charset="0"/>
                      </a:endParaRPr>
                    </a:p>
                    <a:p>
                      <a:endParaRPr lang="it-IT" sz="1100" dirty="0" smtClean="0">
                        <a:latin typeface="Garamond" panose="02020404030301010803" pitchFamily="18" charset="0"/>
                      </a:endParaRPr>
                    </a:p>
                    <a:p>
                      <a:r>
                        <a:rPr lang="it-IT" sz="1100" dirty="0" smtClean="0">
                          <a:latin typeface="Garamond" panose="02020404030301010803" pitchFamily="18" charset="0"/>
                        </a:rPr>
                        <a:t>Riproduce in modo insicuro messaggi elementari.</a:t>
                      </a:r>
                      <a:endParaRPr lang="it-IT" sz="1100" dirty="0">
                        <a:latin typeface="Garamond" panose="02020404030301010803" pitchFamily="18" charset="0"/>
                      </a:endParaRPr>
                    </a:p>
                  </a:txBody>
                  <a:tcPr/>
                </a:tc>
                <a:tc>
                  <a:txBody>
                    <a:bodyPr/>
                    <a:lstStyle/>
                    <a:p>
                      <a:endParaRPr lang="it-IT" sz="1100" dirty="0" smtClean="0">
                        <a:latin typeface="Garamond" panose="02020404030301010803" pitchFamily="18" charset="0"/>
                      </a:endParaRPr>
                    </a:p>
                    <a:p>
                      <a:endParaRPr lang="it-IT" sz="1100" dirty="0" smtClean="0">
                        <a:latin typeface="Garamond" panose="02020404030301010803" pitchFamily="18" charset="0"/>
                      </a:endParaRPr>
                    </a:p>
                    <a:p>
                      <a:endParaRPr lang="it-IT" sz="1100" dirty="0" smtClean="0">
                        <a:latin typeface="Garamond" panose="02020404030301010803" pitchFamily="18" charset="0"/>
                      </a:endParaRPr>
                    </a:p>
                    <a:p>
                      <a:r>
                        <a:rPr lang="it-IT" sz="1100" dirty="0" smtClean="0">
                          <a:latin typeface="Garamond" panose="02020404030301010803" pitchFamily="18" charset="0"/>
                        </a:rPr>
                        <a:t>Produce messaggi</a:t>
                      </a:r>
                    </a:p>
                    <a:p>
                      <a:r>
                        <a:rPr lang="it-IT" sz="1100" dirty="0" smtClean="0">
                          <a:latin typeface="Garamond" panose="02020404030301010803" pitchFamily="18" charset="0"/>
                        </a:rPr>
                        <a:t>molto semplici con</a:t>
                      </a:r>
                    </a:p>
                    <a:p>
                      <a:r>
                        <a:rPr lang="it-IT" sz="1100" dirty="0" smtClean="0">
                          <a:latin typeface="Garamond" panose="02020404030301010803" pitchFamily="18" charset="0"/>
                        </a:rPr>
                        <a:t>un lessico limitato.</a:t>
                      </a:r>
                      <a:endParaRPr lang="it-IT" sz="1100" dirty="0">
                        <a:latin typeface="Garamond" panose="02020404030301010803" pitchFamily="18" charset="0"/>
                      </a:endParaRPr>
                    </a:p>
                  </a:txBody>
                  <a:tcPr/>
                </a:tc>
                <a:tc>
                  <a:txBody>
                    <a:bodyPr/>
                    <a:lstStyle/>
                    <a:p>
                      <a:endParaRPr lang="it-IT" sz="1100" dirty="0" smtClean="0">
                        <a:latin typeface="Garamond" panose="02020404030301010803" pitchFamily="18" charset="0"/>
                      </a:endParaRPr>
                    </a:p>
                    <a:p>
                      <a:endParaRPr lang="it-IT" sz="1100" dirty="0" smtClean="0">
                        <a:latin typeface="Garamond" panose="02020404030301010803" pitchFamily="18" charset="0"/>
                      </a:endParaRPr>
                    </a:p>
                    <a:p>
                      <a:endParaRPr lang="it-IT" sz="1100" dirty="0" smtClean="0">
                        <a:latin typeface="Garamond" panose="02020404030301010803" pitchFamily="18" charset="0"/>
                      </a:endParaRPr>
                    </a:p>
                    <a:p>
                      <a:r>
                        <a:rPr lang="it-IT" sz="1100" dirty="0" smtClean="0">
                          <a:latin typeface="Garamond" panose="02020404030301010803" pitchFamily="18" charset="0"/>
                        </a:rPr>
                        <a:t>Produce messaggi</a:t>
                      </a:r>
                    </a:p>
                    <a:p>
                      <a:r>
                        <a:rPr lang="it-IT" sz="1100" dirty="0" smtClean="0">
                          <a:latin typeface="Garamond" panose="02020404030301010803" pitchFamily="18" charset="0"/>
                        </a:rPr>
                        <a:t>semplici con un lessico</a:t>
                      </a:r>
                    </a:p>
                    <a:p>
                      <a:r>
                        <a:rPr lang="it-IT" sz="1100" dirty="0" smtClean="0">
                          <a:latin typeface="Garamond" panose="02020404030301010803" pitchFamily="18" charset="0"/>
                        </a:rPr>
                        <a:t>adeguato e una</a:t>
                      </a:r>
                    </a:p>
                    <a:p>
                      <a:r>
                        <a:rPr lang="it-IT" sz="1100" dirty="0" smtClean="0">
                          <a:latin typeface="Garamond" panose="02020404030301010803" pitchFamily="18" charset="0"/>
                        </a:rPr>
                        <a:t>pronuncia nel</a:t>
                      </a:r>
                    </a:p>
                    <a:p>
                      <a:r>
                        <a:rPr lang="it-IT" sz="1100" dirty="0" smtClean="0">
                          <a:latin typeface="Garamond" panose="02020404030301010803" pitchFamily="18" charset="0"/>
                        </a:rPr>
                        <a:t>complesso corretta.</a:t>
                      </a:r>
                      <a:endParaRPr lang="it-IT" sz="1100" dirty="0">
                        <a:latin typeface="Garamond" panose="02020404030301010803" pitchFamily="18" charset="0"/>
                      </a:endParaRPr>
                    </a:p>
                  </a:txBody>
                  <a:tcPr/>
                </a:tc>
                <a:tc>
                  <a:txBody>
                    <a:bodyPr/>
                    <a:lstStyle/>
                    <a:p>
                      <a:endParaRPr lang="it-IT" sz="1100" dirty="0" smtClean="0">
                        <a:latin typeface="Garamond" panose="02020404030301010803" pitchFamily="18" charset="0"/>
                      </a:endParaRPr>
                    </a:p>
                    <a:p>
                      <a:endParaRPr lang="it-IT" sz="1100" dirty="0" smtClean="0">
                        <a:latin typeface="Garamond" panose="02020404030301010803" pitchFamily="18" charset="0"/>
                      </a:endParaRPr>
                    </a:p>
                    <a:p>
                      <a:endParaRPr lang="it-IT" sz="1100" dirty="0" smtClean="0">
                        <a:latin typeface="Garamond" panose="02020404030301010803" pitchFamily="18" charset="0"/>
                      </a:endParaRPr>
                    </a:p>
                    <a:p>
                      <a:r>
                        <a:rPr lang="it-IT" sz="1100" dirty="0" smtClean="0">
                          <a:latin typeface="Garamond" panose="02020404030301010803" pitchFamily="18" charset="0"/>
                        </a:rPr>
                        <a:t>Produce messaggi</a:t>
                      </a:r>
                    </a:p>
                    <a:p>
                      <a:r>
                        <a:rPr lang="it-IT" sz="1100" dirty="0" smtClean="0">
                          <a:latin typeface="Garamond" panose="02020404030301010803" pitchFamily="18" charset="0"/>
                        </a:rPr>
                        <a:t>semplici con una</a:t>
                      </a:r>
                    </a:p>
                    <a:p>
                      <a:r>
                        <a:rPr lang="it-IT" sz="1100" dirty="0" smtClean="0">
                          <a:latin typeface="Garamond" panose="02020404030301010803" pitchFamily="18" charset="0"/>
                        </a:rPr>
                        <a:t>pronuncia nel</a:t>
                      </a:r>
                    </a:p>
                    <a:p>
                      <a:r>
                        <a:rPr lang="it-IT" sz="1100" dirty="0" smtClean="0">
                          <a:latin typeface="Garamond" panose="02020404030301010803" pitchFamily="18" charset="0"/>
                        </a:rPr>
                        <a:t>complesso corretta.</a:t>
                      </a:r>
                      <a:endParaRPr lang="it-IT" sz="1100" dirty="0">
                        <a:latin typeface="Garamond" panose="02020404030301010803" pitchFamily="18" charset="0"/>
                      </a:endParaRPr>
                    </a:p>
                  </a:txBody>
                  <a:tcPr/>
                </a:tc>
                <a:tc>
                  <a:txBody>
                    <a:bodyPr/>
                    <a:lstStyle/>
                    <a:p>
                      <a:endParaRPr lang="it-IT" sz="1100" dirty="0" smtClean="0">
                        <a:latin typeface="Garamond" panose="02020404030301010803" pitchFamily="18" charset="0"/>
                      </a:endParaRPr>
                    </a:p>
                    <a:p>
                      <a:endParaRPr lang="it-IT" sz="1100" dirty="0" smtClean="0">
                        <a:latin typeface="Garamond" panose="02020404030301010803" pitchFamily="18" charset="0"/>
                      </a:endParaRPr>
                    </a:p>
                    <a:p>
                      <a:endParaRPr lang="it-IT" sz="1100" dirty="0" smtClean="0">
                        <a:latin typeface="Garamond" panose="02020404030301010803" pitchFamily="18" charset="0"/>
                      </a:endParaRPr>
                    </a:p>
                    <a:p>
                      <a:r>
                        <a:rPr lang="it-IT" sz="1100" dirty="0" smtClean="0">
                          <a:latin typeface="Garamond" panose="02020404030301010803" pitchFamily="18" charset="0"/>
                        </a:rPr>
                        <a:t>Produce messaggi</a:t>
                      </a:r>
                    </a:p>
                    <a:p>
                      <a:r>
                        <a:rPr lang="it-IT" sz="1100" dirty="0" smtClean="0">
                          <a:latin typeface="Garamond" panose="02020404030301010803" pitchFamily="18" charset="0"/>
                        </a:rPr>
                        <a:t>semplici con un lessico</a:t>
                      </a:r>
                      <a:r>
                        <a:rPr lang="it-IT" sz="1100" baseline="0" dirty="0" smtClean="0">
                          <a:latin typeface="Garamond" panose="02020404030301010803" pitchFamily="18" charset="0"/>
                        </a:rPr>
                        <a:t> </a:t>
                      </a:r>
                      <a:r>
                        <a:rPr lang="it-IT" sz="1100" dirty="0" smtClean="0">
                          <a:latin typeface="Garamond" panose="02020404030301010803" pitchFamily="18" charset="0"/>
                        </a:rPr>
                        <a:t>adeguato e una</a:t>
                      </a:r>
                      <a:r>
                        <a:rPr lang="it-IT" sz="1100" baseline="0" dirty="0" smtClean="0">
                          <a:latin typeface="Garamond" panose="02020404030301010803" pitchFamily="18" charset="0"/>
                        </a:rPr>
                        <a:t> </a:t>
                      </a:r>
                      <a:r>
                        <a:rPr lang="it-IT" sz="1100" dirty="0" smtClean="0">
                          <a:latin typeface="Garamond" panose="02020404030301010803" pitchFamily="18" charset="0"/>
                        </a:rPr>
                        <a:t>pronuncia corretta.</a:t>
                      </a:r>
                    </a:p>
                    <a:p>
                      <a:endParaRPr lang="it-IT" sz="1100" dirty="0" smtClean="0">
                        <a:latin typeface="Garamond" panose="02020404030301010803" pitchFamily="18" charset="0"/>
                      </a:endParaRPr>
                    </a:p>
                    <a:p>
                      <a:endParaRPr lang="it-IT" sz="1100" dirty="0" smtClean="0">
                        <a:latin typeface="Garamond" panose="02020404030301010803" pitchFamily="18" charset="0"/>
                      </a:endParaRPr>
                    </a:p>
                    <a:p>
                      <a:endParaRPr lang="it-IT" sz="1100" dirty="0" smtClean="0">
                        <a:latin typeface="Garamond" panose="02020404030301010803" pitchFamily="18" charset="0"/>
                      </a:endParaRPr>
                    </a:p>
                    <a:p>
                      <a:endParaRPr lang="it-IT" sz="1100" dirty="0" smtClean="0">
                        <a:latin typeface="Garamond" panose="02020404030301010803" pitchFamily="18" charset="0"/>
                      </a:endParaRPr>
                    </a:p>
                    <a:p>
                      <a:endParaRPr lang="it-IT" sz="1100" dirty="0" smtClean="0">
                        <a:latin typeface="Garamond" panose="02020404030301010803" pitchFamily="18" charset="0"/>
                      </a:endParaRPr>
                    </a:p>
                    <a:p>
                      <a:endParaRPr lang="it-IT" sz="1100" dirty="0" smtClean="0">
                        <a:latin typeface="Garamond" panose="02020404030301010803" pitchFamily="18" charset="0"/>
                      </a:endParaRPr>
                    </a:p>
                    <a:p>
                      <a:endParaRPr lang="it-IT" sz="1100" dirty="0" smtClean="0">
                        <a:latin typeface="Garamond" panose="02020404030301010803" pitchFamily="18" charset="0"/>
                      </a:endParaRPr>
                    </a:p>
                  </a:txBody>
                  <a:tcPr/>
                </a:tc>
                <a:tc>
                  <a:txBody>
                    <a:bodyPr/>
                    <a:lstStyle/>
                    <a:p>
                      <a:endParaRPr lang="it-IT" sz="1100" dirty="0" smtClean="0">
                        <a:latin typeface="Garamond" panose="02020404030301010803" pitchFamily="18" charset="0"/>
                      </a:endParaRPr>
                    </a:p>
                    <a:p>
                      <a:endParaRPr lang="it-IT" sz="1100" dirty="0" smtClean="0">
                        <a:latin typeface="Garamond" panose="02020404030301010803" pitchFamily="18" charset="0"/>
                      </a:endParaRPr>
                    </a:p>
                    <a:p>
                      <a:endParaRPr lang="it-IT" sz="1100" dirty="0" smtClean="0">
                        <a:latin typeface="Garamond" panose="02020404030301010803" pitchFamily="18" charset="0"/>
                      </a:endParaRPr>
                    </a:p>
                    <a:p>
                      <a:r>
                        <a:rPr lang="it-IT" sz="1100" dirty="0" smtClean="0">
                          <a:latin typeface="Garamond" panose="02020404030301010803" pitchFamily="18" charset="0"/>
                        </a:rPr>
                        <a:t>Comunica con</a:t>
                      </a:r>
                    </a:p>
                    <a:p>
                      <a:r>
                        <a:rPr lang="it-IT" sz="1100" dirty="0" smtClean="0">
                          <a:latin typeface="Garamond" panose="02020404030301010803" pitchFamily="18" charset="0"/>
                        </a:rPr>
                        <a:t>disinvoltura con una</a:t>
                      </a:r>
                    </a:p>
                    <a:p>
                      <a:r>
                        <a:rPr lang="it-IT" sz="1100" dirty="0" smtClean="0">
                          <a:latin typeface="Garamond" panose="02020404030301010803" pitchFamily="18" charset="0"/>
                        </a:rPr>
                        <a:t>pronuncia corretta.</a:t>
                      </a: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666880430"/>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3374160685"/>
              </p:ext>
            </p:extLst>
          </p:nvPr>
        </p:nvGraphicFramePr>
        <p:xfrm>
          <a:off x="26090" y="41709"/>
          <a:ext cx="9095876" cy="2727960"/>
        </p:xfrm>
        <a:graphic>
          <a:graphicData uri="http://schemas.openxmlformats.org/drawingml/2006/table">
            <a:tbl>
              <a:tblPr firstRow="1" bandRow="1">
                <a:tableStyleId>{00A15C55-8517-42AA-B614-E9B94910E393}</a:tableStyleId>
              </a:tblPr>
              <a:tblGrid>
                <a:gridCol w="9095876"/>
              </a:tblGrid>
              <a:tr h="3581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6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SECONDA LINGUA COMUNITARIA : Scuola Secondaria di Primo Grado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6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FRANCESE</a:t>
                      </a:r>
                    </a:p>
                  </a:txBody>
                  <a:tcPr>
                    <a:solidFill>
                      <a:srgbClr val="FFC000"/>
                    </a:solidFill>
                  </a:tcPr>
                </a:tc>
              </a:tr>
              <a:tr h="344336">
                <a:tc>
                  <a:txBody>
                    <a:bodyPr/>
                    <a:lstStyle/>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Nucleo fondante: ASCOLTO (COMPRENSIONE ORALE) </a:t>
                      </a:r>
                      <a:endParaRPr kumimoji="0" lang="it-IT" sz="14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endParaRPr>
                    </a:p>
                  </a:txBody>
                  <a:tcPr>
                    <a:solidFill>
                      <a:schemeClr val="bg1"/>
                    </a:solidFill>
                  </a:tcPr>
                </a:tc>
              </a:tr>
              <a:tr h="350882">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r>
              <a:tr h="35088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Ascolto (comprensione orale)</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istruzioni, espressioni e frasi di uso quotidiano, se pronunciate chiaramente, e identificare il tema generale di brevi messaggi orali in cui si parla di argomenti conosciuti.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brevi documenti multimediali identificandone parole chiave e senso generale.</a:t>
                      </a:r>
                    </a:p>
                  </a:txBody>
                  <a:tcPr/>
                </a:tc>
              </a:tr>
            </a:tbl>
          </a:graphicData>
        </a:graphic>
      </p:graphicFrame>
      <p:graphicFrame>
        <p:nvGraphicFramePr>
          <p:cNvPr id="3" name="Tabella 2"/>
          <p:cNvGraphicFramePr>
            <a:graphicFrameLocks noGrp="1"/>
          </p:cNvGraphicFramePr>
          <p:nvPr>
            <p:extLst>
              <p:ext uri="{D42A27DB-BD31-4B8C-83A1-F6EECF244321}">
                <p14:modId xmlns:p14="http://schemas.microsoft.com/office/powerpoint/2010/main" val="1775613522"/>
              </p:ext>
            </p:extLst>
          </p:nvPr>
        </p:nvGraphicFramePr>
        <p:xfrm>
          <a:off x="48124" y="2743888"/>
          <a:ext cx="9095876" cy="413766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204777">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100" b="0" baseline="0" dirty="0" smtClean="0">
                          <a:latin typeface="Garamond" panose="02020404030301010803" pitchFamily="18" charset="0"/>
                        </a:rPr>
                        <a:t>Sistema fonologico della lingua francese, con attenzione ai suoni distintivi (vocali, consonanti e fonemi nasali) e alle peculiarità di pronuncia.</a:t>
                      </a:r>
                    </a:p>
                    <a:p>
                      <a:pPr marL="171450" indent="-171450" algn="l">
                        <a:lnSpc>
                          <a:spcPct val="150000"/>
                        </a:lnSpc>
                        <a:buFont typeface="Wingdings" panose="05000000000000000000" pitchFamily="2" charset="2"/>
                        <a:buChar char="v"/>
                      </a:pPr>
                      <a:r>
                        <a:rPr lang="it-IT" sz="1100" b="0" baseline="0" dirty="0" smtClean="0">
                          <a:latin typeface="Garamond" panose="02020404030301010803" pitchFamily="18" charset="0"/>
                        </a:rPr>
                        <a:t> L’acquisizione dei tratti fonologici e degli elementi prosodici fondamentali del francese per il miglioramento della pronuncia e della comprensione orale.</a:t>
                      </a:r>
                    </a:p>
                    <a:p>
                      <a:pPr marL="171450" indent="-171450" algn="l">
                        <a:lnSpc>
                          <a:spcPct val="150000"/>
                        </a:lnSpc>
                        <a:buFont typeface="Wingdings" panose="05000000000000000000" pitchFamily="2" charset="2"/>
                        <a:buChar char="v"/>
                      </a:pPr>
                      <a:r>
                        <a:rPr lang="it-IT" sz="1100" b="0" baseline="0" dirty="0" smtClean="0">
                          <a:latin typeface="Garamond" panose="02020404030301010803" pitchFamily="18" charset="0"/>
                        </a:rPr>
                        <a:t>Indicazioni, espressioni e frasi di uso quotidiano (formule di saluto e presentazione; la famiglia; la casa; l’ora, la data; l’aspetto fisico, la descrizione di un oggetto; la posizione, l’appartenenza di un oggetto, ciò che si ha e ciò che non si ha).</a:t>
                      </a: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smtClean="0">
                        <a:effectLst/>
                        <a:latin typeface="Garamond" panose="02020404030301010803" pitchFamily="18" charset="0"/>
                        <a:ea typeface="Calibri" panose="020F0502020204030204" pitchFamily="34" charset="0"/>
                        <a:cs typeface="Times New Roman" panose="02020603050405020304" pitchFamily="18" charset="0"/>
                      </a:endParaRP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Comprendere i punti essenziali di un discorso a condizione che venga usata una lingua chiara e un lessico molto semplice e che si parli di argomenti familiari, inerenti alla scuola, al tempo libero.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Individuare l’informazione principale su argomenti che riguardano i propri interessi a condizione che il discorso sia articolato in modo chiaro.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Comprendere brevi testi multimediali con lessico molto semplice identificandone parole chiave e il senso generale. </a:t>
                      </a:r>
                    </a:p>
                  </a:txBody>
                  <a:tcPr marL="68580" marR="68580" marT="0" marB="0"/>
                </a:tc>
                <a:tc>
                  <a:txBody>
                    <a:bodyPr/>
                    <a:lstStyle/>
                    <a:p>
                      <a:pPr marL="171450" indent="-171450" algn="l">
                        <a:lnSpc>
                          <a:spcPct val="150000"/>
                        </a:lnSpc>
                        <a:buFont typeface="Arial" panose="020B0604020202020204" pitchFamily="34" charset="0"/>
                        <a:buChar char="•"/>
                      </a:pPr>
                      <a:r>
                        <a:rPr lang="it-IT" sz="1100" b="0" baseline="0" dirty="0" smtClean="0">
                          <a:latin typeface="Garamond" panose="02020404030301010803" pitchFamily="18" charset="0"/>
                        </a:rPr>
                        <a:t>Ascolta e comprende brevi messaggi orali relativi ad ambiti familiari, come presentazioni, istruzioni e descrizioni di sé e del proprio ambiente. </a:t>
                      </a: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sp>
        <p:nvSpPr>
          <p:cNvPr id="4" name="Avanti o successivo 3">
            <a:hlinkClick r:id="" action="ppaction://hlinkshowjump?jump=nextslide" highlightClick="1"/>
          </p:cNvPr>
          <p:cNvSpPr/>
          <p:nvPr/>
        </p:nvSpPr>
        <p:spPr>
          <a:xfrm rot="5400000">
            <a:off x="6264011" y="6492611"/>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745154505"/>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087982088"/>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1688425824"/>
              </p:ext>
            </p:extLst>
          </p:nvPr>
        </p:nvGraphicFramePr>
        <p:xfrm>
          <a:off x="38472" y="31981"/>
          <a:ext cx="9057404" cy="2531644"/>
        </p:xfrm>
        <a:graphic>
          <a:graphicData uri="http://schemas.openxmlformats.org/drawingml/2006/table">
            <a:tbl>
              <a:tblPr firstRow="1" bandRow="1">
                <a:tableStyleId>{00A15C55-8517-42AA-B614-E9B94910E393}</a:tableStyleId>
              </a:tblPr>
              <a:tblGrid>
                <a:gridCol w="9057404"/>
              </a:tblGrid>
              <a:tr h="275350">
                <a:tc>
                  <a:txBody>
                    <a:bodyPr/>
                    <a:lstStyle/>
                    <a:p>
                      <a:pPr marL="0" indent="0" algn="l">
                        <a:lnSpc>
                          <a:spcPct val="150000"/>
                        </a:lnSpc>
                        <a:buFont typeface="Arial" panose="020B0604020202020204" pitchFamily="34" charset="0"/>
                        <a:buNone/>
                      </a:pPr>
                      <a:r>
                        <a:rPr lang="it-IT" sz="1400" b="1" baseline="0" dirty="0" smtClean="0">
                          <a:solidFill>
                            <a:schemeClr val="tx1"/>
                          </a:solidFill>
                          <a:latin typeface="Garamond" panose="02020404030301010803" pitchFamily="18" charset="0"/>
                        </a:rPr>
                        <a:t>Nucleo fondante: PARLATO (PRODUZIONE E INTERAZIONE ORALE)</a:t>
                      </a:r>
                    </a:p>
                  </a:txBody>
                  <a:tcPr>
                    <a:solidFill>
                      <a:schemeClr val="bg1"/>
                    </a:solidFill>
                  </a:tcPr>
                </a:tc>
              </a:tr>
              <a:tr h="382804">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r>
              <a:tr h="37333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Parlato (produzione e interazione orale)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Descrivere persone, luoghi e oggetti familiari utilizzando parole e frasi apprese ascoltando o leggendo.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Riferire semplici informazioni ed esprimere stati d’animo e semplici opinioni afferenti alla sfera personale, integrando il significato di ciò che si dice con mimica e gesti.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Interagire in modo semplice con un interlocutore disposto a collaborare, manifestando bisogni concreti; formulare domande su dati personali e/o argomenti familiari e rispondere alle stesse.</a:t>
                      </a:r>
                    </a:p>
                  </a:txBody>
                  <a:tcPr/>
                </a:tc>
              </a:tr>
            </a:tbl>
          </a:graphicData>
        </a:graphic>
      </p:graphicFrame>
      <p:graphicFrame>
        <p:nvGraphicFramePr>
          <p:cNvPr id="3" name="Tabella 2"/>
          <p:cNvGraphicFramePr>
            <a:graphicFrameLocks noGrp="1"/>
          </p:cNvGraphicFramePr>
          <p:nvPr>
            <p:extLst>
              <p:ext uri="{D42A27DB-BD31-4B8C-83A1-F6EECF244321}">
                <p14:modId xmlns:p14="http://schemas.microsoft.com/office/powerpoint/2010/main" val="1597715409"/>
              </p:ext>
            </p:extLst>
          </p:nvPr>
        </p:nvGraphicFramePr>
        <p:xfrm>
          <a:off x="11017" y="2590062"/>
          <a:ext cx="9095876" cy="416052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204777">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Lessico: l’alfabeto, i numeri (0-30), i mesi, i giorni della settimana, i nomi propri, le nazionalità, l’aspetto fisico, indirizzo, il carattere, i colori, i paesi, il materiale scolastico, la famiglia.</a:t>
                      </a: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Descrivere persone, luoghi e oggetti familiari utilizzando parole e frasi già incontrate ascoltando o leggendo.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Riferire semplici informazioni afferenti alla sfera personale.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Interagire in modo comprensibile con un compagno o un adulto con cui si ha familiarità, utilizzando espressioni adeguate alla situazione.</a:t>
                      </a: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Partecipa a scambi comunicativi elementari in situazioni quotidiane, come presentarsi, fare domande e rispondere su dati personali, interagire in modo essenziale con interlocutori disposti a collaborare.</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Stabilisce relazioni tra semplici elementi linguistico-comunicativi e culturali propri delle lingue di studio. </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62250485"/>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064482178"/>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3811408971"/>
              </p:ext>
            </p:extLst>
          </p:nvPr>
        </p:nvGraphicFramePr>
        <p:xfrm>
          <a:off x="69468" y="24129"/>
          <a:ext cx="8997040" cy="2423160"/>
        </p:xfrm>
        <a:graphic>
          <a:graphicData uri="http://schemas.openxmlformats.org/drawingml/2006/table">
            <a:tbl>
              <a:tblPr firstRow="1" bandRow="1">
                <a:tableStyleId>{00A15C55-8517-42AA-B614-E9B94910E393}</a:tableStyleId>
              </a:tblPr>
              <a:tblGrid>
                <a:gridCol w="8997040"/>
              </a:tblGrid>
              <a:tr h="404903">
                <a:tc>
                  <a:txBody>
                    <a:bodyPr/>
                    <a:lstStyle/>
                    <a:p>
                      <a:pPr marL="0" indent="0" algn="l">
                        <a:lnSpc>
                          <a:spcPct val="150000"/>
                        </a:lnSpc>
                        <a:buFont typeface="Arial" panose="020B0604020202020204" pitchFamily="34" charset="0"/>
                        <a:buNone/>
                      </a:pPr>
                      <a:r>
                        <a:rPr lang="it-IT" sz="1400" b="1" baseline="0" dirty="0" smtClean="0">
                          <a:solidFill>
                            <a:schemeClr val="tx1"/>
                          </a:solidFill>
                          <a:latin typeface="Garamond" panose="02020404030301010803" pitchFamily="18" charset="0"/>
                        </a:rPr>
                        <a:t>Nucleo fondante: LETTURA (COMPRENSIONE SCRITTA)</a:t>
                      </a:r>
                    </a:p>
                  </a:txBody>
                  <a:tcPr>
                    <a:solidFill>
                      <a:schemeClr val="bg1"/>
                    </a:solidFill>
                  </a:tcPr>
                </a:tc>
              </a:tr>
              <a:tr h="192352">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r>
              <a:tr h="155734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Lettura (comprensione scritta)</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Leggere ad alta voce parole, frasi e gradualmente testi semplici, con lessico e contenuti noti e argomento concreto, con crescente consapevolezza delle specificità fonetiche delle lingue comunitarie di insegnamento.</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Leggere e comprendere testi semplici di contenuto familiare e di tipo concreto e trovare informazioni esplicite in materiali di uso corrente.</a:t>
                      </a:r>
                    </a:p>
                  </a:txBody>
                  <a:tcPr/>
                </a:tc>
              </a:tr>
            </a:tbl>
          </a:graphicData>
        </a:graphic>
      </p:graphicFrame>
      <p:graphicFrame>
        <p:nvGraphicFramePr>
          <p:cNvPr id="3" name="Tabella 2"/>
          <p:cNvGraphicFramePr>
            <a:graphicFrameLocks noGrp="1"/>
          </p:cNvGraphicFramePr>
          <p:nvPr>
            <p:extLst>
              <p:ext uri="{D42A27DB-BD31-4B8C-83A1-F6EECF244321}">
                <p14:modId xmlns:p14="http://schemas.microsoft.com/office/powerpoint/2010/main" val="339229440"/>
              </p:ext>
            </p:extLst>
          </p:nvPr>
        </p:nvGraphicFramePr>
        <p:xfrm>
          <a:off x="11017" y="2470172"/>
          <a:ext cx="9095876" cy="429768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204777">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100" b="0" baseline="0" dirty="0" smtClean="0">
                          <a:latin typeface="Garamond" panose="02020404030301010803" pitchFamily="18" charset="0"/>
                        </a:rPr>
                        <a:t>Gli aspetti caratteristici della civiltà del paese studiato. </a:t>
                      </a:r>
                    </a:p>
                    <a:p>
                      <a:pPr marL="171450" indent="-171450" algn="l">
                        <a:lnSpc>
                          <a:spcPct val="150000"/>
                        </a:lnSpc>
                        <a:buFont typeface="Wingdings" panose="05000000000000000000" pitchFamily="2" charset="2"/>
                        <a:buChar char="v"/>
                      </a:pPr>
                      <a:r>
                        <a:rPr lang="it-IT" sz="1100" b="0" baseline="0" dirty="0" smtClean="0">
                          <a:latin typeface="Garamond" panose="02020404030301010803" pitchFamily="18" charset="0"/>
                        </a:rPr>
                        <a:t>Analogie o differenze tra comportamenti e usi legati a lingue diverse. </a:t>
                      </a:r>
                    </a:p>
                    <a:p>
                      <a:pPr marL="171450" indent="-171450" algn="l">
                        <a:lnSpc>
                          <a:spcPct val="150000"/>
                        </a:lnSpc>
                        <a:buFont typeface="Wingdings" panose="05000000000000000000" pitchFamily="2" charset="2"/>
                        <a:buChar char="v"/>
                      </a:pPr>
                      <a:r>
                        <a:rPr lang="it-IT" sz="1100" b="0" baseline="0" dirty="0" smtClean="0">
                          <a:latin typeface="Garamond" panose="02020404030301010803" pitchFamily="18" charset="0"/>
                        </a:rPr>
                        <a:t>Aspetti socio-culturali: Aspetti relativi alla cultura dei paesi delle lingue di studio, con particolare riferimento all'ambito sociale e a tematiche trasversali di particolare interesse. </a:t>
                      </a:r>
                    </a:p>
                    <a:p>
                      <a:pPr marL="171450" indent="-171450" algn="l">
                        <a:lnSpc>
                          <a:spcPct val="150000"/>
                        </a:lnSpc>
                        <a:buFont typeface="Wingdings" panose="05000000000000000000" pitchFamily="2" charset="2"/>
                        <a:buChar char="v"/>
                      </a:pPr>
                      <a:r>
                        <a:rPr lang="it-IT" sz="1100" b="0" baseline="0" dirty="0" smtClean="0">
                          <a:latin typeface="Garamond" panose="02020404030301010803" pitchFamily="18" charset="0"/>
                        </a:rPr>
                        <a:t>Contenuti relativi a vicende di vita quotidiana attraverso testi orali, scritti, iconico-grafici e video. </a:t>
                      </a:r>
                    </a:p>
                  </a:txBody>
                  <a:tcPr/>
                </a:tc>
                <a:tc>
                  <a:txBody>
                    <a:bodyPr/>
                    <a:lstStyle/>
                    <a:p>
                      <a:pPr marL="433705" lvl="0" indent="-171450">
                        <a:lnSpc>
                          <a:spcPct val="150000"/>
                        </a:lnSpc>
                        <a:spcAft>
                          <a:spcPts val="0"/>
                        </a:spcAft>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Leggere e individuare informazioni esplicite in brevi testi di uso quotidiano e in lettere personali. </a:t>
                      </a:r>
                    </a:p>
                    <a:p>
                      <a:pPr marL="433705" lvl="0" indent="-171450">
                        <a:lnSpc>
                          <a:spcPct val="150000"/>
                        </a:lnSpc>
                        <a:spcAft>
                          <a:spcPts val="0"/>
                        </a:spcAft>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Comprendere testi semplici di contenuto familiare e di tipo concreto. </a:t>
                      </a:r>
                    </a:p>
                    <a:p>
                      <a:pPr marL="433705" lvl="0" indent="-171450">
                        <a:lnSpc>
                          <a:spcPct val="150000"/>
                        </a:lnSpc>
                        <a:spcAft>
                          <a:spcPts val="0"/>
                        </a:spcAft>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Rilevare semplici regolarità e differenze nella forma di testi scritti di uso comune.   </a:t>
                      </a:r>
                    </a:p>
                    <a:p>
                      <a:pPr marL="433705" lvl="0" indent="-171450">
                        <a:lnSpc>
                          <a:spcPct val="150000"/>
                        </a:lnSpc>
                        <a:spcAft>
                          <a:spcPts val="0"/>
                        </a:spcAft>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Rilevare semplici analogie o differenze tra comportamenti e usi legati a lingue diverse.</a:t>
                      </a:r>
                    </a:p>
                    <a:p>
                      <a:pPr marL="433705" lvl="0" indent="-171450">
                        <a:lnSpc>
                          <a:spcPct val="150000"/>
                        </a:lnSpc>
                        <a:spcAft>
                          <a:spcPts val="0"/>
                        </a:spcAft>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Conoscere e confrontare gli aspetti caratteristici della civiltà del paese studiato.</a:t>
                      </a:r>
                    </a:p>
                    <a:p>
                      <a:pPr marL="433705" lvl="0" indent="-171450">
                        <a:lnSpc>
                          <a:spcPct val="150000"/>
                        </a:lnSpc>
                        <a:spcAft>
                          <a:spcPts val="0"/>
                        </a:spcAft>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Confrontare parole e strutture relative a codici verbali diversi. </a:t>
                      </a:r>
                    </a:p>
                  </a:txBody>
                  <a:tcPr marL="68580" marR="68580" marT="0" marB="0"/>
                </a:tc>
                <a:tc>
                  <a:txBody>
                    <a:bodyPr/>
                    <a:lstStyle/>
                    <a:p>
                      <a:pPr marL="171450" indent="-171450" algn="l">
                        <a:lnSpc>
                          <a:spcPct val="150000"/>
                        </a:lnSpc>
                        <a:buFont typeface="Arial" panose="020B0604020202020204" pitchFamily="34" charset="0"/>
                        <a:buChar char="•"/>
                      </a:pPr>
                      <a:r>
                        <a:rPr lang="it-IT" sz="1100" b="0" baseline="0" dirty="0" smtClean="0">
                          <a:latin typeface="Garamond" panose="02020404030301010803" pitchFamily="18" charset="0"/>
                        </a:rPr>
                        <a:t>Comprende brevi messaggi scritti relativi ad ambiti familiari, come presentazioni, istruzioni e descrizioni. </a:t>
                      </a:r>
                    </a:p>
                    <a:p>
                      <a:pPr marL="171450" indent="-171450" algn="l">
                        <a:lnSpc>
                          <a:spcPct val="150000"/>
                        </a:lnSpc>
                        <a:buFont typeface="Arial" panose="020B0604020202020204" pitchFamily="34" charset="0"/>
                        <a:buChar char="•"/>
                      </a:pPr>
                      <a:r>
                        <a:rPr lang="it-IT" sz="1100" b="0" baseline="0" dirty="0" smtClean="0">
                          <a:latin typeface="Garamond" panose="02020404030301010803" pitchFamily="18" charset="0"/>
                        </a:rPr>
                        <a:t>Riconosce  alcuni aspetti della cultura, delle tradizioni e degli stili di vita dei Paesi delle  lingue di studio. </a:t>
                      </a:r>
                    </a:p>
                    <a:p>
                      <a:pPr marL="171450" indent="-171450" algn="l">
                        <a:lnSpc>
                          <a:spcPct val="150000"/>
                        </a:lnSpc>
                        <a:buFont typeface="Arial" panose="020B0604020202020204" pitchFamily="34" charset="0"/>
                        <a:buChar char="•"/>
                      </a:pPr>
                      <a:r>
                        <a:rPr lang="it-IT" sz="1100" b="0" baseline="0" dirty="0" smtClean="0">
                          <a:latin typeface="Garamond" panose="02020404030301010803" pitchFamily="18" charset="0"/>
                        </a:rPr>
                        <a:t>Comprende  il valore della comunicazione  in più lingue come strumento per interagire con persone di diverse culture e tradizioni, riconoscendo l'importanza del plurilinguismo in un mondo globalizzato, anche al di là dei confini europei. </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sp>
        <p:nvSpPr>
          <p:cNvPr id="4" name="Avanti o successivo 3">
            <a:hlinkClick r:id="" action="ppaction://hlinkshowjump?jump=nextslide" highlightClick="1"/>
          </p:cNvPr>
          <p:cNvSpPr/>
          <p:nvPr/>
        </p:nvSpPr>
        <p:spPr>
          <a:xfrm rot="5400000">
            <a:off x="6169882" y="6434948"/>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223320982"/>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582887123"/>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631084629"/>
              </p:ext>
            </p:extLst>
          </p:nvPr>
        </p:nvGraphicFramePr>
        <p:xfrm>
          <a:off x="80037" y="16483"/>
          <a:ext cx="8994692" cy="2514600"/>
        </p:xfrm>
        <a:graphic>
          <a:graphicData uri="http://schemas.openxmlformats.org/drawingml/2006/table">
            <a:tbl>
              <a:tblPr firstRow="1" bandRow="1">
                <a:tableStyleId>{00A15C55-8517-42AA-B614-E9B94910E393}</a:tableStyleId>
              </a:tblPr>
              <a:tblGrid>
                <a:gridCol w="8994692"/>
              </a:tblGrid>
              <a:tr h="275350">
                <a:tc>
                  <a:txBody>
                    <a:bodyPr/>
                    <a:lstStyle/>
                    <a:p>
                      <a:pPr marL="0" indent="0" algn="l">
                        <a:lnSpc>
                          <a:spcPct val="150000"/>
                        </a:lnSpc>
                        <a:buFont typeface="Arial" panose="020B0604020202020204" pitchFamily="34" charset="0"/>
                        <a:buNone/>
                      </a:pPr>
                      <a:r>
                        <a:rPr lang="it-IT" sz="1400" b="1" baseline="0" dirty="0" smtClean="0">
                          <a:solidFill>
                            <a:schemeClr val="tx1"/>
                          </a:solidFill>
                          <a:latin typeface="Garamond" panose="02020404030301010803" pitchFamily="18" charset="0"/>
                        </a:rPr>
                        <a:t>Nucleo fondante: SCRITTURA (PRODUZIONE E INTERAZIONE SCRITTA)</a:t>
                      </a:r>
                    </a:p>
                  </a:txBody>
                  <a:tcPr>
                    <a:solidFill>
                      <a:schemeClr val="bg1"/>
                    </a:solidFill>
                  </a:tcPr>
                </a:tc>
              </a:tr>
              <a:tr h="316371">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r>
              <a:tr h="37333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Scrittura (produzione e interazione scritta)</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Scrivere testi brevi e semplici per presentare sé stesso/a, per descrivere persone, luoghi e oggetti familiari, per raccontare le proprie esperienze abituali, per fare gli auguri, ringraziare o invitare qualcuno, anche con errori formali che non compromettano la comprensibilità del messaggio.</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Interagire in modo semplice, tramite brevi frasi, espressioni fisse e combinazioni di parole e segni, anche in scambi comunicativi online, nell’ambito delle attività didattiche e sotto la supervisione del docente.</a:t>
                      </a:r>
                    </a:p>
                  </a:txBody>
                  <a:tcPr/>
                </a:tc>
              </a:tr>
            </a:tbl>
          </a:graphicData>
        </a:graphic>
      </p:graphicFrame>
      <p:graphicFrame>
        <p:nvGraphicFramePr>
          <p:cNvPr id="3" name="Tabella 2"/>
          <p:cNvGraphicFramePr>
            <a:graphicFrameLocks noGrp="1"/>
          </p:cNvGraphicFramePr>
          <p:nvPr>
            <p:extLst>
              <p:ext uri="{D42A27DB-BD31-4B8C-83A1-F6EECF244321}">
                <p14:modId xmlns:p14="http://schemas.microsoft.com/office/powerpoint/2010/main" val="4155695563"/>
              </p:ext>
            </p:extLst>
          </p:nvPr>
        </p:nvGraphicFramePr>
        <p:xfrm>
          <a:off x="11017" y="2501336"/>
          <a:ext cx="9095876" cy="426466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233527">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100" b="0" baseline="0" dirty="0" smtClean="0">
                          <a:latin typeface="Garamond" panose="02020404030301010803" pitchFamily="18" charset="0"/>
                        </a:rPr>
                        <a:t>Frasi e semplici testi per presentarsi, per descrivere persone, luoghi e oggetti familiari o per fare gli auguri, ringraziare o invitare qualcuno.</a:t>
                      </a:r>
                    </a:p>
                    <a:p>
                      <a:pPr marL="171450" indent="-171450" algn="l">
                        <a:lnSpc>
                          <a:spcPct val="150000"/>
                        </a:lnSpc>
                        <a:buFont typeface="Wingdings" panose="05000000000000000000" pitchFamily="2" charset="2"/>
                        <a:buChar char="v"/>
                      </a:pPr>
                      <a:r>
                        <a:rPr lang="it-IT" sz="1100" b="0" baseline="0" dirty="0" smtClean="0">
                          <a:latin typeface="Garamond" panose="02020404030301010803" pitchFamily="18" charset="0"/>
                        </a:rPr>
                        <a:t>Brevi lettere personali resoconti con lessico appropriato.</a:t>
                      </a: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 </a:t>
                      </a:r>
                    </a:p>
                    <a:p>
                      <a:pPr marL="171450" marR="132080" lvl="0" indent="-171450">
                        <a:lnSpc>
                          <a:spcPct val="150000"/>
                        </a:lnSpc>
                        <a:spcAft>
                          <a:spcPts val="0"/>
                        </a:spcAft>
                        <a:buSzPts val="1000"/>
                        <a:buFont typeface="Wingdings" panose="05000000000000000000" pitchFamily="2" charset="2"/>
                        <a:buChar char="ü"/>
                      </a:pPr>
                      <a:r>
                        <a:rPr lang="it-IT" sz="1050" spc="-15" dirty="0" smtClean="0">
                          <a:effectLst/>
                          <a:latin typeface="Garamond" panose="02020404030301010803" pitchFamily="18" charset="0"/>
                          <a:ea typeface="Times New Roman" panose="02020603050405020304" pitchFamily="18" charset="0"/>
                          <a:cs typeface="Times New Roman" panose="02020603050405020304" pitchFamily="18" charset="0"/>
                        </a:rPr>
                        <a:t>Scrivere testi brevi e semplici, per fare gli auguri, per ringraziare o per invitare</a:t>
                      </a:r>
                      <a:r>
                        <a:rPr lang="it-IT" sz="105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spc="-15" dirty="0" smtClean="0">
                          <a:effectLst/>
                          <a:latin typeface="Garamond" panose="02020404030301010803" pitchFamily="18" charset="0"/>
                          <a:ea typeface="Times New Roman" panose="02020603050405020304" pitchFamily="18" charset="0"/>
                          <a:cs typeface="Times New Roman" panose="02020603050405020304" pitchFamily="18" charset="0"/>
                        </a:rPr>
                        <a:t>qualcuno, anche con errori formali che non compromettano però la comprensibilità del messaggio. </a:t>
                      </a:r>
                    </a:p>
                    <a:p>
                      <a:pPr marL="171450" marR="132080" lvl="0" indent="-171450">
                        <a:lnSpc>
                          <a:spcPct val="150000"/>
                        </a:lnSpc>
                        <a:spcAft>
                          <a:spcPts val="0"/>
                        </a:spcAft>
                        <a:buSzPts val="1000"/>
                        <a:buFont typeface="Wingdings" panose="05000000000000000000" pitchFamily="2" charset="2"/>
                        <a:buChar char="ü"/>
                      </a:pPr>
                      <a:r>
                        <a:rPr lang="it-IT" sz="1050" spc="-15" dirty="0" smtClean="0">
                          <a:effectLst/>
                          <a:latin typeface="Garamond" panose="02020404030301010803" pitchFamily="18" charset="0"/>
                          <a:ea typeface="Times New Roman" panose="02020603050405020304" pitchFamily="18" charset="0"/>
                          <a:cs typeface="Times New Roman" panose="02020603050405020304" pitchFamily="18" charset="0"/>
                        </a:rPr>
                        <a:t>Scrivere brevi lettere personali adeguate al destinatario e brevi resoconti che si avvalgano di lessico sostanzialmente appropriato e di sintassi elementare. </a:t>
                      </a:r>
                    </a:p>
                    <a:p>
                      <a:pPr marL="171450" marR="132080" lvl="0" indent="-171450">
                        <a:lnSpc>
                          <a:spcPct val="150000"/>
                        </a:lnSpc>
                        <a:spcAft>
                          <a:spcPts val="0"/>
                        </a:spcAft>
                        <a:buSzPts val="1000"/>
                        <a:buFont typeface="Wingdings" panose="05000000000000000000" pitchFamily="2" charset="2"/>
                        <a:buChar char="ü"/>
                      </a:pPr>
                      <a:r>
                        <a:rPr lang="it-IT" sz="1050" spc="-15" dirty="0" smtClean="0">
                          <a:effectLst/>
                          <a:latin typeface="Garamond" panose="02020404030301010803" pitchFamily="18" charset="0"/>
                          <a:ea typeface="Times New Roman" panose="02020603050405020304" pitchFamily="18" charset="0"/>
                          <a:cs typeface="Times New Roman" panose="02020603050405020304" pitchFamily="18" charset="0"/>
                        </a:rPr>
                        <a:t>Interagire in modo semplice, tramite brevi frasi, espressioni fisse e combinazioni di parole e segni, anche in scambi comunicativi online, nell'ambito delle attività didattiche e sotto la supervisione del docente. </a:t>
                      </a:r>
                    </a:p>
                  </a:txBody>
                  <a:tcPr marL="68580" marR="68580" marT="0" marB="0"/>
                </a:tc>
                <a:tc>
                  <a:txBody>
                    <a:bodyPr/>
                    <a:lstStyle/>
                    <a:p>
                      <a:pPr marL="171450" indent="-171450" algn="l">
                        <a:lnSpc>
                          <a:spcPct val="150000"/>
                        </a:lnSpc>
                        <a:buFont typeface="Arial" panose="020B0604020202020204" pitchFamily="34" charset="0"/>
                        <a:buChar char="•"/>
                      </a:pPr>
                      <a:r>
                        <a:rPr lang="it-IT" sz="1100" b="0" baseline="0" dirty="0" smtClean="0">
                          <a:latin typeface="Garamond" panose="02020404030301010803" pitchFamily="18" charset="0"/>
                        </a:rPr>
                        <a:t>Descrive per iscritto, in modo semplice, aspetti del proprio vissuto e del proprio ambiente.</a:t>
                      </a:r>
                    </a:p>
                    <a:p>
                      <a:pPr marL="171450" indent="-171450" algn="l">
                        <a:lnSpc>
                          <a:spcPct val="150000"/>
                        </a:lnSpc>
                        <a:buFont typeface="Arial" panose="020B0604020202020204" pitchFamily="34" charset="0"/>
                        <a:buChar char="•"/>
                      </a:pPr>
                      <a:r>
                        <a:rPr lang="it-IT" sz="1100" b="0" baseline="0" dirty="0" smtClean="0">
                          <a:latin typeface="Garamond" panose="02020404030301010803" pitchFamily="18" charset="0"/>
                        </a:rPr>
                        <a:t>Scrive testi brevi e semplici, come messaggi, bisogni immediati. </a:t>
                      </a: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sp>
        <p:nvSpPr>
          <p:cNvPr id="4" name="Avanti o successivo 3">
            <a:hlinkClick r:id="" action="ppaction://hlinkshowjump?jump=nextslide" highlightClick="1"/>
          </p:cNvPr>
          <p:cNvSpPr/>
          <p:nvPr/>
        </p:nvSpPr>
        <p:spPr>
          <a:xfrm rot="5400000">
            <a:off x="6358141" y="6418406"/>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414963133"/>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4283100002"/>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3969815931"/>
              </p:ext>
            </p:extLst>
          </p:nvPr>
        </p:nvGraphicFramePr>
        <p:xfrm>
          <a:off x="38472" y="31981"/>
          <a:ext cx="9000598" cy="2697480"/>
        </p:xfrm>
        <a:graphic>
          <a:graphicData uri="http://schemas.openxmlformats.org/drawingml/2006/table">
            <a:tbl>
              <a:tblPr firstRow="1" bandRow="1">
                <a:tableStyleId>{00A15C55-8517-42AA-B614-E9B94910E393}</a:tableStyleId>
              </a:tblPr>
              <a:tblGrid>
                <a:gridCol w="9000598"/>
              </a:tblGrid>
              <a:tr h="275350">
                <a:tc>
                  <a:txBody>
                    <a:bodyPr/>
                    <a:lstStyle/>
                    <a:p>
                      <a:pPr marL="0" indent="0" algn="l">
                        <a:lnSpc>
                          <a:spcPct val="150000"/>
                        </a:lnSpc>
                        <a:buFont typeface="Arial" panose="020B0604020202020204" pitchFamily="34" charset="0"/>
                        <a:buNone/>
                      </a:pPr>
                      <a:r>
                        <a:rPr lang="it-IT" sz="1400" b="1" baseline="0" dirty="0" smtClean="0">
                          <a:solidFill>
                            <a:schemeClr val="tx1"/>
                          </a:solidFill>
                          <a:latin typeface="Garamond" panose="02020404030301010803" pitchFamily="18" charset="0"/>
                        </a:rPr>
                        <a:t>Nucleo fondante: RIFLESSIONE SULLA LINGUA E SULL’APPRENDIMENTO </a:t>
                      </a:r>
                    </a:p>
                  </a:txBody>
                  <a:tcPr>
                    <a:solidFill>
                      <a:schemeClr val="bg1"/>
                    </a:solidFill>
                  </a:tcPr>
                </a:tc>
              </a:tr>
              <a:tr h="316371">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r>
              <a:tr h="37333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Riflessione sulla lingua e sull’apprendimento</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le parole nei contesti d’uso e rilevare le eventuali variazioni di significato.</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la struttura delle frasi e mettere in relazione costrutti e intenzioni comunicative.</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Confrontare parole e strutture relative a codici linguistici diversi.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i propri errori e i propri modi di apprendere le lingue.</a:t>
                      </a:r>
                    </a:p>
                  </a:txBody>
                  <a:tcPr/>
                </a:tc>
              </a:tr>
            </a:tbl>
          </a:graphicData>
        </a:graphic>
      </p:graphicFrame>
      <p:graphicFrame>
        <p:nvGraphicFramePr>
          <p:cNvPr id="3" name="Tabella 2"/>
          <p:cNvGraphicFramePr>
            <a:graphicFrameLocks noGrp="1"/>
          </p:cNvGraphicFramePr>
          <p:nvPr>
            <p:extLst>
              <p:ext uri="{D42A27DB-BD31-4B8C-83A1-F6EECF244321}">
                <p14:modId xmlns:p14="http://schemas.microsoft.com/office/powerpoint/2010/main" val="2584523505"/>
              </p:ext>
            </p:extLst>
          </p:nvPr>
        </p:nvGraphicFramePr>
        <p:xfrm>
          <a:off x="11017" y="2745433"/>
          <a:ext cx="9095876" cy="3634740"/>
        </p:xfrm>
        <a:graphic>
          <a:graphicData uri="http://schemas.openxmlformats.org/drawingml/2006/table">
            <a:tbl>
              <a:tblPr firstRow="1" bandRow="1">
                <a:tableStyleId>{00A15C55-8517-42AA-B614-E9B94910E393}</a:tableStyleId>
              </a:tblPr>
              <a:tblGrid>
                <a:gridCol w="298265"/>
                <a:gridCol w="2983924"/>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233527">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100" b="0" baseline="0" dirty="0" smtClean="0">
                          <a:latin typeface="Garamond" panose="02020404030301010803" pitchFamily="18" charset="0"/>
                        </a:rPr>
                        <a:t>Gli articoli determinativi e indeterminativi.</a:t>
                      </a:r>
                    </a:p>
                    <a:p>
                      <a:pPr marL="171450" indent="-171450" algn="l">
                        <a:lnSpc>
                          <a:spcPct val="150000"/>
                        </a:lnSpc>
                        <a:buFont typeface="Wingdings" panose="05000000000000000000" pitchFamily="2" charset="2"/>
                        <a:buChar char="v"/>
                      </a:pPr>
                      <a:r>
                        <a:rPr lang="it-IT" sz="1100" b="0" baseline="0" dirty="0" smtClean="0">
                          <a:latin typeface="Garamond" panose="02020404030301010803" pitchFamily="18" charset="0"/>
                        </a:rPr>
                        <a:t>Il plurale dei sostantivi.</a:t>
                      </a:r>
                    </a:p>
                    <a:p>
                      <a:pPr marL="171450" indent="-171450" algn="l">
                        <a:lnSpc>
                          <a:spcPct val="150000"/>
                        </a:lnSpc>
                        <a:buFont typeface="Wingdings" panose="05000000000000000000" pitchFamily="2" charset="2"/>
                        <a:buChar char="v"/>
                      </a:pPr>
                      <a:r>
                        <a:rPr lang="it-IT" sz="1100" b="0" baseline="0" dirty="0" smtClean="0">
                          <a:latin typeface="Garamond" panose="02020404030301010803" pitchFamily="18" charset="0"/>
                        </a:rPr>
                        <a:t>I presentativi: c’est/ce </a:t>
                      </a:r>
                      <a:r>
                        <a:rPr lang="it-IT" sz="1100" b="0" baseline="0" dirty="0" err="1" smtClean="0">
                          <a:latin typeface="Garamond" panose="02020404030301010803" pitchFamily="18" charset="0"/>
                        </a:rPr>
                        <a:t>sont</a:t>
                      </a:r>
                      <a:r>
                        <a:rPr lang="it-IT" sz="1100" b="0" baseline="0" dirty="0" smtClean="0">
                          <a:latin typeface="Garamond" panose="02020404030301010803" pitchFamily="18" charset="0"/>
                        </a:rPr>
                        <a:t>.</a:t>
                      </a:r>
                    </a:p>
                    <a:p>
                      <a:pPr marL="171450" indent="-171450" algn="l">
                        <a:lnSpc>
                          <a:spcPct val="150000"/>
                        </a:lnSpc>
                        <a:buFont typeface="Wingdings" panose="05000000000000000000" pitchFamily="2" charset="2"/>
                        <a:buChar char="v"/>
                      </a:pPr>
                      <a:r>
                        <a:rPr lang="it-IT" sz="1100" b="0" baseline="0" dirty="0" smtClean="0">
                          <a:latin typeface="Garamond" panose="02020404030301010803" pitchFamily="18" charset="0"/>
                        </a:rPr>
                        <a:t>I pronomi personali soggetto,.</a:t>
                      </a:r>
                    </a:p>
                    <a:p>
                      <a:pPr marL="171450" indent="-171450" algn="l">
                        <a:lnSpc>
                          <a:spcPct val="150000"/>
                        </a:lnSpc>
                        <a:buFont typeface="Wingdings" panose="05000000000000000000" pitchFamily="2" charset="2"/>
                        <a:buChar char="v"/>
                      </a:pPr>
                      <a:r>
                        <a:rPr lang="it-IT" sz="1100" b="0" baseline="0" dirty="0" smtClean="0">
                          <a:latin typeface="Garamond" panose="02020404030301010803" pitchFamily="18" charset="0"/>
                        </a:rPr>
                        <a:t>Il femminile degli aggettivi, il plurale degli aggettivi, gli aggettivi interrogativi.</a:t>
                      </a:r>
                    </a:p>
                    <a:p>
                      <a:pPr marL="171450" indent="-171450" algn="l">
                        <a:lnSpc>
                          <a:spcPct val="150000"/>
                        </a:lnSpc>
                        <a:buFont typeface="Wingdings" panose="05000000000000000000" pitchFamily="2" charset="2"/>
                        <a:buChar char="v"/>
                      </a:pPr>
                      <a:r>
                        <a:rPr lang="it-IT" sz="1100" b="0" baseline="0" dirty="0" smtClean="0">
                          <a:latin typeface="Garamond" panose="02020404030301010803" pitchFamily="18" charset="0"/>
                        </a:rPr>
                        <a:t>Indicativo presente dei verbi essere, avere, verbi del I gruppo, </a:t>
                      </a:r>
                      <a:r>
                        <a:rPr lang="it-IT" sz="1100" b="0" baseline="0" dirty="0" err="1" smtClean="0">
                          <a:latin typeface="Garamond" panose="02020404030301010803" pitchFamily="18" charset="0"/>
                        </a:rPr>
                        <a:t>aller</a:t>
                      </a:r>
                      <a:r>
                        <a:rPr lang="it-IT" sz="1100" b="0" baseline="0" dirty="0" smtClean="0">
                          <a:latin typeface="Garamond" panose="02020404030301010803" pitchFamily="18" charset="0"/>
                        </a:rPr>
                        <a:t> e venir.</a:t>
                      </a:r>
                    </a:p>
                    <a:p>
                      <a:pPr marL="171450" indent="-171450" algn="l">
                        <a:lnSpc>
                          <a:spcPct val="150000"/>
                        </a:lnSpc>
                        <a:buFont typeface="Wingdings" panose="05000000000000000000" pitchFamily="2" charset="2"/>
                        <a:buChar char="v"/>
                      </a:pPr>
                      <a:r>
                        <a:rPr lang="it-IT" sz="1100" b="0" baseline="0" dirty="0" smtClean="0">
                          <a:latin typeface="Garamond" panose="02020404030301010803" pitchFamily="18" charset="0"/>
                        </a:rPr>
                        <a:t>Uso di il y a, gli aggettivi possessivi, la forma negativa, </a:t>
                      </a:r>
                      <a:r>
                        <a:rPr lang="it-IT" sz="1100" b="0" baseline="0" dirty="0" err="1" smtClean="0">
                          <a:latin typeface="Garamond" panose="02020404030301010803" pitchFamily="18" charset="0"/>
                        </a:rPr>
                        <a:t>pourquoi</a:t>
                      </a:r>
                      <a:r>
                        <a:rPr lang="it-IT" sz="1100" b="0" baseline="0" dirty="0" smtClean="0">
                          <a:latin typeface="Garamond" panose="02020404030301010803" pitchFamily="18" charset="0"/>
                        </a:rPr>
                        <a:t>, parce </a:t>
                      </a:r>
                      <a:r>
                        <a:rPr lang="it-IT" sz="1100" b="0" baseline="0" dirty="0" err="1" smtClean="0">
                          <a:latin typeface="Garamond" panose="02020404030301010803" pitchFamily="18" charset="0"/>
                        </a:rPr>
                        <a:t>que</a:t>
                      </a:r>
                      <a:r>
                        <a:rPr lang="it-IT" sz="1100" b="0" baseline="0" dirty="0" smtClean="0">
                          <a:latin typeface="Garamond" panose="02020404030301010803" pitchFamily="18" charset="0"/>
                        </a:rPr>
                        <a:t>, la forma interrogativa. </a:t>
                      </a: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Conoscere le parole nei contesti d'uso.</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Iniziare a conoscere la struttura delle frasi.</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Riconoscere come si apprende e che cosa ostacola il proprio apprendimento. </a:t>
                      </a:r>
                    </a:p>
                  </a:txBody>
                  <a:tcPr marL="68580" marR="68580" marT="0" marB="0"/>
                </a:tc>
                <a:tc>
                  <a:txBody>
                    <a:bodyPr/>
                    <a:lstStyle/>
                    <a:p>
                      <a:pPr marL="171450" indent="-171450" algn="l">
                        <a:lnSpc>
                          <a:spcPct val="150000"/>
                        </a:lnSpc>
                        <a:buFont typeface="Arial" panose="020B0604020202020204" pitchFamily="34" charset="0"/>
                        <a:buChar char="•"/>
                      </a:pPr>
                      <a:r>
                        <a:rPr lang="it-IT" sz="1100" b="0" baseline="0" dirty="0" smtClean="0">
                          <a:latin typeface="Garamond" panose="02020404030301010803" pitchFamily="18" charset="0"/>
                        </a:rPr>
                        <a:t>Inizia a conoscere le strutture e le funzioni della lingua studiata. </a:t>
                      </a: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874846636"/>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pic>
        <p:nvPicPr>
          <p:cNvPr id="4" name="Immagine 3">
            <a:hlinkClick r:id="rId3" action="ppaction://hlinksldjump"/>
          </p:cNvPr>
          <p:cNvPicPr>
            <a:picLocks noChangeAspect="1"/>
          </p:cNvPicPr>
          <p:nvPr/>
        </p:nvPicPr>
        <p:blipFill>
          <a:blip r:embed="rId4"/>
          <a:stretch>
            <a:fillRect/>
          </a:stretch>
        </p:blipFill>
        <p:spPr>
          <a:xfrm>
            <a:off x="7502353" y="3313719"/>
            <a:ext cx="615782" cy="369469"/>
          </a:xfrm>
          <a:prstGeom prst="rect">
            <a:avLst/>
          </a:prstGeom>
        </p:spPr>
      </p:pic>
    </p:spTree>
    <p:extLst>
      <p:ext uri="{BB962C8B-B14F-4D97-AF65-F5344CB8AC3E}">
        <p14:creationId xmlns:p14="http://schemas.microsoft.com/office/powerpoint/2010/main" val="4147305755"/>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73854236"/>
              </p:ext>
            </p:extLst>
          </p:nvPr>
        </p:nvGraphicFramePr>
        <p:xfrm>
          <a:off x="26090" y="41709"/>
          <a:ext cx="9095876" cy="6657144"/>
        </p:xfrm>
        <a:graphic>
          <a:graphicData uri="http://schemas.openxmlformats.org/drawingml/2006/table">
            <a:tbl>
              <a:tblPr firstRow="1" bandRow="1">
                <a:tableStyleId>{00A15C55-8517-42AA-B614-E9B94910E393}</a:tableStyleId>
              </a:tblPr>
              <a:tblGrid>
                <a:gridCol w="9095876"/>
              </a:tblGrid>
              <a:tr h="97190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6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COMPETENZA CHIAVE: Competenza matematica e competenza in scienze, tecnologie  e ingegneria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Dalle Raccomandazione del Parlamento Europeo e del Consiglio del 22 maggio 2018</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La competenza matematica è la capacità di sviluppare e applicare il pensiero e la comprensione matematici per risolvere una serie di problemi in situazioni quotidiane. Partendo da una solida padronanza della competenza aritmetico-matematica, l’accento è posto sugli aspetti del processo e dell’attività oltre che sulla conoscenza. La competenza matematica comporta, a differenti livelli, la capacità di usare modelli matematici di pensiero e di presentazione (formule, modelli, costrutti, grafici, diagrammi) e la disponibilità a farlo. La competenza in scienze si riferisce alla capacità di spiegare il mondo che ci circonda usando l’insieme delle conoscenze e delle metodologie, comprese l’osservazione e la sperimentazione, per identificare le problematiche e trarre conclusioni che siano basate su fatti empirici, e alla disponibilità a farlo. Le competenze in tecnologie e ingegneria sono applicazioni di tali conoscenze e metodologie per dare risposta ai desideri o ai bisogni avvertiti dagli esseri umani. La competenza in scienze, tecnologie e ingegneria implica la comprensione dei cambiamenti determinati dall’attività umana e della responsabilità individuale del cittadino.</a:t>
                      </a:r>
                    </a:p>
                  </a:txBody>
                  <a:tcPr/>
                </a:tc>
              </a:tr>
              <a:tr h="1223211">
                <a:tc>
                  <a: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APPROCCIO INTEGRATO STEM </a:t>
                      </a: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(allegato Linee guida STEM – DM 184/2023)</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COMPETENZE POTENZIATE </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Critical thinking (pensiero critico): la capacità di analizzare informazioni, risolvere problemi e prendere decisioni basate su evidenze.</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r h="58761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solidFill>
                      <a:srgbClr val="FF9900"/>
                    </a:solidFill>
                  </a:tcPr>
                </a:tc>
              </a:tr>
              <a:tr h="122321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PROFILO DELLO STUDENTE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COMPETENZE AL TERMINE DEL PRIMO CICLO DI ISTRUZIONE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le conoscenze matematiche e scientifico-tecnologiche per analizzare dati e fatti della realtà e per verificare l'attendibilità di analisi quantitative proposte da altri.</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il pensiero logico-scientifico per affrontare problemi e situazioni sulla base di elementi certi.</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Avere consapevolezza dei limiti delle affermazioni che riguardano situazioni complesse.</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255459919"/>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4099109071"/>
              </p:ext>
            </p:extLst>
          </p:nvPr>
        </p:nvGraphicFramePr>
        <p:xfrm>
          <a:off x="26090" y="41709"/>
          <a:ext cx="9095876" cy="6827721"/>
        </p:xfrm>
        <a:graphic>
          <a:graphicData uri="http://schemas.openxmlformats.org/drawingml/2006/table">
            <a:tbl>
              <a:tblPr firstRow="1" bandRow="1">
                <a:tableStyleId>{00A15C55-8517-42AA-B614-E9B94910E393}</a:tableStyleId>
              </a:tblPr>
              <a:tblGrid>
                <a:gridCol w="4547938"/>
                <a:gridCol w="4547938"/>
              </a:tblGrid>
              <a:tr h="335481">
                <a:tc gridSpan="2">
                  <a:txBody>
                    <a:bodyPr/>
                    <a:lstStyle/>
                    <a:p>
                      <a:pPr algn="ctr"/>
                      <a:r>
                        <a:rPr lang="it-IT" sz="1100" b="1" baseline="0" dirty="0" smtClean="0">
                          <a:solidFill>
                            <a:schemeClr val="tx1"/>
                          </a:solidFill>
                          <a:latin typeface="Garamond" panose="02020404030301010803" pitchFamily="18" charset="0"/>
                        </a:rPr>
                        <a:t>OBIETTIVI GENERALI DEL PROCESSO FORMATIVO</a:t>
                      </a:r>
                    </a:p>
                  </a:txBody>
                  <a:tcPr/>
                </a:tc>
                <a:tc hMerge="1">
                  <a:txBody>
                    <a:bodyPr/>
                    <a:lstStyle/>
                    <a:p>
                      <a:endParaRPr lang="it-IT"/>
                    </a:p>
                  </a:txBody>
                  <a:tcPr/>
                </a:tc>
              </a:tr>
              <a:tr h="1223211">
                <a:tc>
                  <a:txBody>
                    <a:bodyPr/>
                    <a:lstStyle/>
                    <a:p>
                      <a:pPr marL="0" marR="0" lvl="0" indent="0" algn="ctr"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 TERMINE DELLA SCUOLA PRIMARIA</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strumenti, tecnologie e dati per risolvere problemi semplici</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utilizzare strumenti di misurazione di base (es. righello, bilancia), semplici tecnologie (es. calcolatrice, software didattico) e interpretare dati elementari (es. tabelle, grafici semplici) per risolvere problemi concreti dai semplici ai più complessi legati all’esperienza quotidiana.</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Classificare e raggruppare oggetti con criteri definiti</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classificare e raggruppare oggetti in base a criteri dati (forma, colore, dimensione, spessore, materiale, funzione) sviluppando abilità di osservazione e categorizzazione.</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Produrre diverse soluzioni per un problema</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formulare un problema, elaborandone – anche sul piano esecutivo - diverse possibili soluzioni.</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Organizzare informazioni con diversi strumenti</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organizzare informazioni relative a un problema utilizzando liste, semplici mappe concettuali, tabelle e grafici elementari per visualizzare e comprendere i dati.</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Formulare ipotesi semplici basate sull'osservazione</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costruire ragionamenti semplici formulando ipotesi plausibili per spiegare fenomeni osservati, anche attraverso attività pratiche ed esperimenti guidati.</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regolarità e pattern</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individuare regolarità e sequenze in fenomeni naturali e artificiali, sviluppando il pensiero logico e la capacità di fare previsioni semplici.</a:t>
                      </a:r>
                    </a:p>
                  </a:txBody>
                  <a:tcPr/>
                </a:tc>
                <a:tc>
                  <a:txBody>
                    <a:bodyPr/>
                    <a:lstStyle/>
                    <a:p>
                      <a:pPr marL="0" marR="0" lvl="0" indent="0" algn="ctr"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 TERMINE DELLA SCUOLA SECONDARIA DI PRIMO GRADO</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Ordinare e classificare secondo criteri complessi e autonomi</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ordinare e classificare oggetti, dati e fenomeni secondo regole di classificazione e ordinamento complesse e, gradualmente, definite in modo autonomo.</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Individuare e selezionare strategie risolutive efficaci</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analizzare un problema da più prospettive, identificare diverse strategie di risoluzione e scegliere quella più adeguata alle circostanze, giustificando la propria scelta.</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Trasferire relazioni causali, analogiche e di differenza tra contesti</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applicare la comprensione di relazioni causa-effetto, analogie e differenze osservate in un contesto spazio- temporale a situazioni nuove e diverse.</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Valutare i fenomeni con criteri interiorizzati</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valutare le informazioni scientifiche e tecnologiche su fenomeni naturali e artificiali alla luce di criteri stabiliti e progressivamente interiorizzati, esercitando così il pensiero critico.</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Costruire concetti e relazioni da osservazioni ed esplorazioni</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formulare concetti scientifici e matematici e identificare relazioni tra essi a partire dall'osservazione diretta, dall'esplorazione di fenomeni semplici e dall'analisi di dati.</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Valutare l'attendibilità di fonti di informazione scientifica e tecnologica</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valutare criticamente l'attendibilità di diverse fonti di informazione scientifica e tecnologica, distinguendo tra fatti, opinioni e assunzioni pseudoscientifiche.</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Applicare il pensiero logico-scientifico per analizzare fenomeni del mondo reale</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applicare il pensiero logico-scientifico per analizzare fenomeni del mondo reale (es. cambiamenti climatici, funzionamento di tecnologie), integrando conoscenze di diverse discipline STEM.</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endPar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r h="1223211">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Scuola Primaria</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Dall’all. A modello di certificazione sc. Primaria – DM 14/2024</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le conoscenze matematiche e scientifico-tecnologiche per trovare e giustificare soluzioni a problemi reali.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Osservare comportamenti e atteggiamenti rispettosi verso l’ambiente, i beni comuni, la sostenibilità.</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Scuola Secondaria di Primo Grado</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Dall’all. B modello di certificazione sc. Secondaria – DM 14/2024</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le conoscenze matematiche e scientifico-tecnologiche per analizzare dati e fatti della realtà e per verificare l’attendibilità di analisi quantitative proposte da altri.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il pensiero logico-scientifico per affrontare problemi e situazioni sulla base di elementi certi.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Avere consapevolezza dei limiti delle affermazioni che riguardano situazioni complesse.</a:t>
                      </a:r>
                    </a:p>
                  </a:txBody>
                  <a:tcPr/>
                </a:tc>
              </a:tr>
            </a:tbl>
          </a:graphicData>
        </a:graphic>
      </p:graphicFrame>
      <p:sp>
        <p:nvSpPr>
          <p:cNvPr id="3" name="Avanti o successivo 2">
            <a:hlinkClick r:id="" action="ppaction://hlinkshowjump?jump=nextslide" highlightClick="1"/>
          </p:cNvPr>
          <p:cNvSpPr/>
          <p:nvPr/>
        </p:nvSpPr>
        <p:spPr>
          <a:xfrm rot="5400000">
            <a:off x="4085588" y="6425377"/>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678879409"/>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157474223"/>
              </p:ext>
            </p:extLst>
          </p:nvPr>
        </p:nvGraphicFramePr>
        <p:xfrm>
          <a:off x="26090" y="10713"/>
          <a:ext cx="9095876" cy="6648180"/>
        </p:xfrm>
        <a:graphic>
          <a:graphicData uri="http://schemas.openxmlformats.org/drawingml/2006/table">
            <a:tbl>
              <a:tblPr firstRow="1" bandRow="1">
                <a:tableStyleId>{00A15C55-8517-42AA-B614-E9B94910E393}</a:tableStyleId>
              </a:tblPr>
              <a:tblGrid>
                <a:gridCol w="354054"/>
                <a:gridCol w="2928135"/>
                <a:gridCol w="2815119"/>
                <a:gridCol w="2998568"/>
              </a:tblGrid>
              <a:tr h="375150">
                <a:tc gridSpan="4">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6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LA CONOSCENZA DEL MONDO: Scuola dell’Infanzia</a:t>
                      </a:r>
                    </a:p>
                  </a:txBody>
                  <a:tcPr/>
                </a:tc>
                <a:tc hMerge="1">
                  <a:txBody>
                    <a:bodyPr/>
                    <a:lstStyle/>
                    <a:p>
                      <a:endParaRPr lang="it-IT"/>
                    </a:p>
                  </a:txBody>
                  <a:tcPr/>
                </a:tc>
                <a:tc hMerge="1">
                  <a:txBody>
                    <a:bodyPr/>
                    <a:lstStyle/>
                    <a:p>
                      <a:endParaRPr lang="it-IT"/>
                    </a:p>
                  </a:txBody>
                  <a:tcPr/>
                </a:tc>
                <a:tc hMerge="1">
                  <a:txBody>
                    <a:bodyPr/>
                    <a:lstStyle/>
                    <a:p>
                      <a:endParaRPr lang="it-IT"/>
                    </a:p>
                  </a:txBody>
                  <a:tcPr/>
                </a:tc>
              </a:tr>
              <a:tr h="375150">
                <a:tc gridSpan="4">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c hMerge="1">
                  <a:txBody>
                    <a:bodyPr/>
                    <a:lstStyle/>
                    <a:p>
                      <a:endParaRPr lang="it-IT"/>
                    </a:p>
                  </a:txBody>
                  <a:tcPr/>
                </a:tc>
              </a:tr>
              <a:tr h="2244375">
                <a:tc gridSpan="4">
                  <a:txBody>
                    <a:bodyPr/>
                    <a:lstStyle/>
                    <a:p>
                      <a:pPr algn="ctr">
                        <a:lnSpc>
                          <a:spcPct val="150000"/>
                        </a:lnSpc>
                      </a:pPr>
                      <a:r>
                        <a:rPr lang="it-IT" sz="1200" b="1" baseline="0" dirty="0" smtClean="0">
                          <a:latin typeface="Garamond" panose="02020404030301010803" pitchFamily="18" charset="0"/>
                        </a:rPr>
                        <a:t>OBIETTIVI SPECIFICI</a:t>
                      </a:r>
                      <a:endParaRPr lang="it-IT" sz="1200" b="0" baseline="0" dirty="0" smtClean="0">
                        <a:latin typeface="Garamond" panose="02020404030301010803" pitchFamily="18" charset="0"/>
                      </a:endParaRPr>
                    </a:p>
                    <a:p>
                      <a:pPr marL="171450" indent="-171450" algn="just">
                        <a:lnSpc>
                          <a:spcPct val="150000"/>
                        </a:lnSpc>
                        <a:buFont typeface="Arial" panose="020B0604020202020204" pitchFamily="34" charset="0"/>
                        <a:buChar char="•"/>
                      </a:pPr>
                      <a:r>
                        <a:rPr lang="it-IT" sz="1200" b="0" baseline="0" dirty="0" smtClean="0">
                          <a:latin typeface="Garamond" panose="02020404030301010803" pitchFamily="18" charset="0"/>
                        </a:rPr>
                        <a:t>Osservare con attenzione il proprio corpo, gli organismi viventi, il loro ciclo di vita e il loro habitat, i fenomeni naturali e artificiali, per riconoscere e descrivere i principali processi di cambiamento e le relative proprietà.</a:t>
                      </a:r>
                    </a:p>
                    <a:p>
                      <a:pPr marL="171450" indent="-171450" algn="just">
                        <a:lnSpc>
                          <a:spcPct val="150000"/>
                        </a:lnSpc>
                        <a:buFont typeface="Arial" panose="020B0604020202020204" pitchFamily="34" charset="0"/>
                        <a:buChar char="•"/>
                      </a:pPr>
                      <a:r>
                        <a:rPr lang="it-IT" sz="1200" b="0" baseline="0" dirty="0" smtClean="0">
                          <a:latin typeface="Garamond" panose="02020404030301010803" pitchFamily="18" charset="0"/>
                        </a:rPr>
                        <a:t>Riconoscere il susseguirsi dei giorni della settimana e delle stagioni dell’anno.</a:t>
                      </a:r>
                    </a:p>
                    <a:p>
                      <a:pPr marL="171450" indent="-171450" algn="just">
                        <a:lnSpc>
                          <a:spcPct val="150000"/>
                        </a:lnSpc>
                        <a:buFont typeface="Arial" panose="020B0604020202020204" pitchFamily="34" charset="0"/>
                        <a:buChar char="•"/>
                      </a:pPr>
                      <a:r>
                        <a:rPr lang="it-IT" sz="1200" b="0" baseline="0" dirty="0" smtClean="0">
                          <a:latin typeface="Garamond" panose="02020404030301010803" pitchFamily="18" charset="0"/>
                        </a:rPr>
                        <a:t>Individuare la posizione delle persone e degli oggetti nello spazio, imparando ad utilizzare categorie come sopra/sotto, avanti/dietro, destra/sinistra, lontano/vicino, dentro/fuori, ecc.</a:t>
                      </a:r>
                    </a:p>
                    <a:p>
                      <a:pPr marL="171450" indent="-171450" algn="just">
                        <a:lnSpc>
                          <a:spcPct val="150000"/>
                        </a:lnSpc>
                        <a:buFont typeface="Arial" panose="020B0604020202020204" pitchFamily="34" charset="0"/>
                        <a:buChar char="•"/>
                      </a:pPr>
                      <a:r>
                        <a:rPr lang="it-IT" sz="1200" b="0" baseline="0" dirty="0" smtClean="0">
                          <a:latin typeface="Garamond" panose="02020404030301010803" pitchFamily="18" charset="0"/>
                        </a:rPr>
                        <a:t>Osservare, descrivere, rappresentare e denominare semplici forme geometriche nello spazio e nel piano, facendo riferimento alle loro caratteristiche</a:t>
                      </a:r>
                    </a:p>
                    <a:p>
                      <a:pPr marL="171450" indent="-171450" algn="just">
                        <a:lnSpc>
                          <a:spcPct val="150000"/>
                        </a:lnSpc>
                        <a:buFont typeface="Arial" panose="020B0604020202020204" pitchFamily="34" charset="0"/>
                        <a:buChar char="•"/>
                      </a:pPr>
                      <a:r>
                        <a:rPr lang="it-IT" sz="1200" b="0" baseline="0" dirty="0" smtClean="0">
                          <a:latin typeface="Garamond" panose="02020404030301010803" pitchFamily="18" charset="0"/>
                        </a:rPr>
                        <a:t>Raggruppare, contare, ordinare, misurare e quantificare oggetti di vario genere, confrontandoli e classificandoli secondo differenti criteri condivisi.</a:t>
                      </a:r>
                    </a:p>
                  </a:txBody>
                  <a:tcPr/>
                </a:tc>
                <a:tc hMerge="1">
                  <a:txBody>
                    <a:bodyPr/>
                    <a:lstStyle/>
                    <a:p>
                      <a:endParaRPr lang="it-IT"/>
                    </a:p>
                  </a:txBody>
                  <a:tcPr/>
                </a:tc>
                <a:tc hMerge="1">
                  <a:txBody>
                    <a:bodyPr/>
                    <a:lstStyle/>
                    <a:p>
                      <a:endParaRPr lang="it-IT"/>
                    </a:p>
                  </a:txBody>
                  <a:tcPr/>
                </a:tc>
                <a:tc hMerge="1">
                  <a:txBody>
                    <a:bodyPr/>
                    <a:lstStyle/>
                    <a:p>
                      <a:endParaRPr lang="it-IT"/>
                    </a:p>
                  </a:txBody>
                  <a:tcPr/>
                </a:tc>
              </a:tr>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TRE  ANNI</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Elementi naturali di base come foglie, acqua, terra e animali familiari.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L’ambiente e le trasformazioni.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Classificazione secondo criteri semplici e condivisi.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Concetti temporali (prima- dopo).</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Concetto di quantità (pochi -tanti).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Concetto di consistenze (duro/morbido).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Simboli, figure.</a:t>
                      </a:r>
                    </a:p>
                    <a:p>
                      <a:pPr algn="l">
                        <a:lnSpc>
                          <a:spcPct val="150000"/>
                        </a:lnSpc>
                      </a:pPr>
                      <a:endParaRPr lang="it-IT" sz="1200" b="1"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Esplorare l’ambiente interno ed esterno della scuola.</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Individuare le trasformazioni naturali.</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Raggruppare oggetti secondo criteri semplici e definiti (es. colore o forma).  </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Mettere in successione ordinata esperienze personali (es. momenti della giornata: il risveglio, la colazione, il gioco, il riposo, il pranzo). </a:t>
                      </a: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Osserva e interagisce con l’ambiente cogliendone le trasformazioni.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b="0" baseline="0" dirty="0" smtClean="0">
                          <a:latin typeface="Garamond" panose="02020404030301010803" pitchFamily="18" charset="0"/>
                        </a:rPr>
                        <a:t>Raggruppa e ordina oggetti secondo criteri diversi.</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Colloca azioni quotidiane nell’arco della giornata.</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sp>
        <p:nvSpPr>
          <p:cNvPr id="3" name="Avanti o successivo 2">
            <a:hlinkClick r:id="" action="ppaction://hlinkshowjump?jump=nextslide" highlightClick="1"/>
          </p:cNvPr>
          <p:cNvSpPr/>
          <p:nvPr/>
        </p:nvSpPr>
        <p:spPr>
          <a:xfrm rot="5400000">
            <a:off x="4784835" y="6532952"/>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054987181"/>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27195"/>
          <a:ext cx="9095876" cy="6773655"/>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2887455">
                <a:tc>
                  <a:txBody>
                    <a:bodyPr/>
                    <a:lstStyle/>
                    <a:p>
                      <a:pPr algn="ctr">
                        <a:lnSpc>
                          <a:spcPct val="150000"/>
                        </a:lnSpc>
                      </a:pPr>
                      <a:r>
                        <a:rPr lang="it-IT" sz="1000" b="1" baseline="0" dirty="0" smtClean="0">
                          <a:latin typeface="Garamond" panose="02020404030301010803" pitchFamily="18" charset="0"/>
                        </a:rPr>
                        <a:t>QUATTRO ANNI</a:t>
                      </a:r>
                    </a:p>
                  </a:txBody>
                  <a:tcPr vert="vert270">
                    <a:solidFill>
                      <a:schemeClr val="accent4">
                        <a:lumMod val="60000"/>
                        <a:lumOff val="40000"/>
                      </a:schemeClr>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Nomi e caratteristiche di animali, piante e semplici elementi del paesaggio.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L’ambiente e le trasformazioni.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Classificazione secondo criteri diversi.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Concetti temporali (prima, durante, dopo).</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Concetti topologici (davanti- dietro, sopra-sotto; in alto – in basso).</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it-IT" sz="1200" b="0" baseline="0" dirty="0" smtClean="0">
                          <a:latin typeface="Garamond" panose="02020404030301010803" pitchFamily="18" charset="0"/>
                        </a:rPr>
                        <a:t>Concetto di quantità(di più/di meno), numeri e forme. </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it-IT" sz="1200" b="0" baseline="0" dirty="0" smtClean="0">
                          <a:latin typeface="Garamond" panose="02020404030301010803" pitchFamily="18" charset="0"/>
                        </a:rPr>
                        <a:t>Azioni quotidiane.</a:t>
                      </a: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Esplorare l’ambiente attraverso l’uso dei cinque sensi e osservare i cambiamenti nei fenomeni naturali (es. le stagioni).</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Raggruppare oggetti secondo criteri definiti, confrontare quantità e usare i primi simboli per registrarle.  </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Localizzare se stesso, oggetti, persone nello spazio secondo criteri diversi.</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Mettere in successione ordinata esperienze personali e non.</a:t>
                      </a: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Esplora l’ambiente circostante e ne descrive le caratteristiche utilizzando i cinque sensi.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b="0" baseline="0" dirty="0" smtClean="0">
                          <a:latin typeface="Garamond" panose="02020404030301010803" pitchFamily="18" charset="0"/>
                        </a:rPr>
                        <a:t>Confronta e valuta quantità secondo criteri diversi.</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Colloca se stesso, persone e oggetti nello spazio usando gli indicatori topologici.</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Mette in successione ordinata esperienze personali e non.</a:t>
                      </a:r>
                    </a:p>
                  </a:txBody>
                  <a:tcPr/>
                </a:tc>
              </a:tr>
              <a:tr h="349160">
                <a:tc>
                  <a:txBody>
                    <a:bodyPr/>
                    <a:lstStyle/>
                    <a:p>
                      <a:pPr algn="ctr">
                        <a:lnSpc>
                          <a:spcPct val="150000"/>
                        </a:lnSpc>
                      </a:pPr>
                      <a:r>
                        <a:rPr lang="it-IT" sz="1000" b="1" baseline="0" dirty="0" smtClean="0">
                          <a:latin typeface="Garamond" panose="02020404030301010803" pitchFamily="18" charset="0"/>
                        </a:rPr>
                        <a:t>CINQUE ANNI</a:t>
                      </a:r>
                    </a:p>
                  </a:txBody>
                  <a:tcPr vert="vert270">
                    <a:solidFill>
                      <a:schemeClr val="accent5">
                        <a:lumMod val="40000"/>
                        <a:lumOff val="60000"/>
                      </a:schemeClr>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Gli elementi del mondo naturale (animali, piante, il ciclo dell'acqua), le caratteristiche dei materiali e il funzionamento di semplici strumenti tecnologici.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Concetti temporali (prima, durante, dopo, infine); i giorni della settimana, le stagioni e il tempo ciclico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Concetti topologici (destra-sinistra, di fronte, di spalle, vicino- lontano, in mezzo).</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Concetto di quantità e relativi simboli.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Concetti geometrici (forme di oggetti).</a:t>
                      </a: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Esplorare l'ambiente, osservare i fenomeni naturali e formulare ipotesi sulle cause di un evento.</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Raggruppare, ordinare e classificare oggetti in base a una o più caratteristiche (colore, forma, dimensione) </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Localizzare sé stesso, oggetti, persone nello spazio secondo criteri diversi.</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Utilizzare simboli per rappresentare e registrare quantità diverse.</a:t>
                      </a: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b="0" baseline="0" dirty="0" smtClean="0">
                          <a:latin typeface="Garamond" panose="02020404030301010803" pitchFamily="18" charset="0"/>
                        </a:rPr>
                        <a:t>Osserva gli organismi viventi i loro ambienti e i fenomeni naturali cogliendo i loro cambiamenti.</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Raggruppa, ordina e identifica oggetti secondo differenti criteri condivisi.</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Rappresenta lo spazio graficamente e localizza oggetti o persone in base a punti di riferimento.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Utilizza il ragionamento logico per fare confronti, quantificare, e risolvere piccoli problemi pratici o matematici.</a:t>
                      </a: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60848716"/>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3211671331"/>
              </p:ext>
            </p:extLst>
          </p:nvPr>
        </p:nvGraphicFramePr>
        <p:xfrm>
          <a:off x="38472" y="31981"/>
          <a:ext cx="9076344" cy="6633141"/>
        </p:xfrm>
        <a:graphic>
          <a:graphicData uri="http://schemas.openxmlformats.org/drawingml/2006/table">
            <a:tbl>
              <a:tblPr firstRow="1" bandRow="1">
                <a:tableStyleId>{00A15C55-8517-42AA-B614-E9B94910E393}</a:tableStyleId>
              </a:tblPr>
              <a:tblGrid>
                <a:gridCol w="2997061"/>
                <a:gridCol w="2997059"/>
                <a:gridCol w="3082224"/>
              </a:tblGrid>
              <a:tr h="399981">
                <a:tc gridSpan="3">
                  <a:txBody>
                    <a:bodyPr/>
                    <a:lstStyle/>
                    <a:p>
                      <a:pPr algn="ctr"/>
                      <a:r>
                        <a:rPr lang="it-IT" sz="1600" b="1" baseline="0" dirty="0" smtClean="0">
                          <a:solidFill>
                            <a:schemeClr val="tx1"/>
                          </a:solidFill>
                          <a:latin typeface="Garamond" panose="02020404030301010803" pitchFamily="18" charset="0"/>
                        </a:rPr>
                        <a:t>MATEMATICA: Scuola Primaria e Secondaria di Primo Grado</a:t>
                      </a:r>
                    </a:p>
                  </a:txBody>
                  <a:tcPr/>
                </a:tc>
                <a:tc hMerge="1">
                  <a:txBody>
                    <a:bodyPr/>
                    <a:lstStyle/>
                    <a:p>
                      <a:endParaRPr lang="it-IT"/>
                    </a:p>
                  </a:txBody>
                  <a:tcPr/>
                </a:tc>
                <a:tc hMerge="1">
                  <a:txBody>
                    <a:bodyPr/>
                    <a:lstStyle/>
                    <a:p>
                      <a:endParaRPr lang="it-IT"/>
                    </a:p>
                  </a:txBody>
                  <a:tcPr/>
                </a:tc>
              </a:tr>
              <a:tr h="196688">
                <a:tc gridSpan="3">
                  <a:txBody>
                    <a:bodyPr/>
                    <a:lstStyle/>
                    <a:p>
                      <a:pPr marL="0" indent="0" algn="l">
                        <a:lnSpc>
                          <a:spcPct val="150000"/>
                        </a:lnSpc>
                        <a:buFont typeface="Arial" panose="020B0604020202020204" pitchFamily="34" charset="0"/>
                        <a:buNone/>
                      </a:pPr>
                      <a:r>
                        <a:rPr lang="it-IT" sz="1400" b="1" baseline="0" dirty="0" smtClean="0">
                          <a:latin typeface="Garamond" panose="02020404030301010803" pitchFamily="18" charset="0"/>
                        </a:rPr>
                        <a:t>Nucleo fondante: NUMERI </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Numeri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Contare oggetti o eventi a voce e mentalmente, per mezzo di segni e mentalmente, in modo progressivo e regressivo.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Leggere e scrivere i numeri naturali, riconoscendo i due aspetti cardinale e ordinale.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Leggere e scrivere numeri razionali in notazione decimale, avendo consapevolezza della notazione posizionale.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Confrontare, ordinare e rappresentare i numeri naturali sulla retta.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Eseguire semplici addizioni, sottrazioni e moltiplicazioni con i numeri naturali, verbalizzare le procedure di calcolo e argomentare per giustificarle.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Eseguire semplici addizioni e sottrazioni con i numeri decimali in contesti reali (ad esempio monete, misure). Conoscere le tabelline della moltiplicazione dei numeri fino a dieci.</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Numeri</a:t>
                      </a: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Leggere, scrivere e confrontare numeri decimali, dimostrando di conoscere il ruolo della posizione delle cifre nella notazione posizionale. Eseguire le quattro operazioni con sicurezza valutando l’opportunità di ricorrere al calcolo mentale, scritto o con la calcolatrice.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il concetto di ordine di grandezza per caratterizzare i numeri in notazione decimale in diversi contesti (es. lunghezze, pesi, temperature).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Eseguire la divisione con resto fra numeri naturali e individuare multipli e divisori di un numero. Stimare il risultato di un’operazione e riconoscere i contesti in cui è appropriato effettuare una stima.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Operare con le frazioni e riconoscere frazioni equivalenti. Utilizzare numeri decimali, frazioni e percentuali per descrivere situazioni quotidiane. Impiegare i numeri interi negativi in contesti concreti.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Rappresentare i numeri sulla retta e utilizzare scale graduate in contesti significativi per le scienze e per la tecnica. Riconoscere sistemi di notazione dei numeri (non solo posizionali) che sono o sono stati in uso in differenti luoghi, tempi e culture.</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Numeri</a:t>
                      </a: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Eseguire addizioni, sottrazioni, moltiplicazioni, divisioni, ordinamenti e confronti tra i numeri naturali, interi, razionali sotto forma di frazioni e numeri decimali, quando possibile a mente oppure utilizzando gli usuali algoritmi scritti, le calcolatrici e software specifici, valutando quale strumento possa essere più opportuno.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Operare con diversi sistemi di numerazione.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Fornire stime di misure di grandezze e di risultati di operazioni, giustificando le stime effettuate. Rappresentare i numeri naturali, interi e razionali (sotto forma di frazioni e numeri decimali) sulla retta. Utilizzare scale graduate anche in contesti significativi per le scienze e per la tecnica per effettuare misure di grandezze, stimare misure.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il concetto di rapporto fra numeri o misure ed esprimere sia nella forma decimale, sia mediante frazione. Cogliere l’invarianza di rapporti fra numeri o misure. Utilizzare frazioni equivalenti e numeri decimali per denotare uno stesso numero razionale in diversi modi, spiegando vantaggi e svantaggi dell’uso di rappresentazioni diverse.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Calcolare percentuali utilizzando strategie diverse e interpretare una variazione percentuale di una quantità data come una moltiplicazione per un numero razionale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etc. </a:t>
                      </a: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075227728"/>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290544521"/>
              </p:ext>
            </p:extLst>
          </p:nvPr>
        </p:nvGraphicFramePr>
        <p:xfrm>
          <a:off x="34677" y="0"/>
          <a:ext cx="9095876" cy="690372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0" indent="0" algn="l">
                        <a:lnSpc>
                          <a:spcPct val="150000"/>
                        </a:lnSpc>
                        <a:buFont typeface="Wingdings" panose="05000000000000000000" pitchFamily="2" charset="2"/>
                        <a:buNone/>
                      </a:pPr>
                      <a:endParaRPr lang="it-IT" sz="1200" b="1" baseline="0" dirty="0" smtClean="0">
                        <a:latin typeface="Garamond" panose="02020404030301010803" pitchFamily="18" charset="0"/>
                      </a:endParaRP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 numeri naturali fino al 20 nei loro aspetti cardinali e ordinali. </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Operazioni di addizione e sottrazione con i numeri naturali.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Primi elementi relativi alle monete di uso quotidiano e al concetto di scambio valore.</a:t>
                      </a: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Associare il numero alla quantità.</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la successione numerica progressiva e regressiva usando correttamente le espressioni “precedente” e  “successivo”.</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Confrontare e ordinare i numeri sulla linea dei numeri.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Confrontare i numeri usando i simboli &gt; &lt; =.</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Raggruppare utilizzando materiale strutturato e non.</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Raggruppare in base dieci (la decina).</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Distinguere la cifra dal numero.</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il valore posizionale delle cifre.</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l’operazione dell’addizione e della sottrazione.</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Eseguire addizioni e sottrazioni con materiale strutturato e non entro il 20 (regoli, abaco, linea dei numeri ecc.).</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Risolvere situazioni di compravendita simulata.</a:t>
                      </a: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 il concetto di numero e le modalità di  rappresentazione.</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Discrimina il valore posizionale delle cifre.</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Padroneggia la sequenza numerica a voce, per iscritto e mentalmente.</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b="0" baseline="0" dirty="0" smtClean="0">
                          <a:latin typeface="Garamond" panose="02020404030301010803" pitchFamily="18" charset="0"/>
                        </a:rPr>
                        <a:t>Riconosce il significato delle operazioni.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b="0" baseline="0" dirty="0" smtClean="0">
                          <a:latin typeface="Garamond" panose="02020404030301010803" pitchFamily="18" charset="0"/>
                        </a:rPr>
                        <a:t>Calcola a voce, per iscritto e mentalmente entro il 20.</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b="0" baseline="0" dirty="0" smtClean="0">
                          <a:latin typeface="Garamond" panose="02020404030301010803" pitchFamily="18" charset="0"/>
                        </a:rPr>
                        <a:t> Risolve semplici problemi nell’ambito della propria esperienza.</a:t>
                      </a:r>
                    </a:p>
                    <a:p>
                      <a:pPr marL="0" indent="0" algn="l">
                        <a:lnSpc>
                          <a:spcPct val="150000"/>
                        </a:lnSpc>
                        <a:buFont typeface="Arial" panose="020B0604020202020204" pitchFamily="34" charset="0"/>
                        <a:buNone/>
                      </a:pPr>
                      <a:r>
                        <a:rPr lang="it-IT" sz="1200" b="0" baseline="0" dirty="0" smtClean="0">
                          <a:latin typeface="Garamond" panose="02020404030301010803" pitchFamily="18" charset="0"/>
                        </a:rPr>
                        <a:t> </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txBody>
                  <a:tcPr/>
                </a:tc>
              </a:tr>
            </a:tbl>
          </a:graphicData>
        </a:graphic>
      </p:graphicFrame>
      <p:sp>
        <p:nvSpPr>
          <p:cNvPr id="3" name="Avanti o successivo 2">
            <a:hlinkClick r:id="" action="ppaction://hlinkshowjump?jump=nextslide" highlightClick="1"/>
          </p:cNvPr>
          <p:cNvSpPr/>
          <p:nvPr/>
        </p:nvSpPr>
        <p:spPr>
          <a:xfrm rot="5400000">
            <a:off x="6183329" y="6425377"/>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508151830"/>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34677" y="0"/>
          <a:ext cx="9095876" cy="333756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Primaria </a:t>
                      </a:r>
                    </a:p>
                  </a:txBody>
                  <a:tcPr vert="vert270">
                    <a:solidFill>
                      <a:srgbClr val="FFC000"/>
                    </a:solidFill>
                  </a:tcPr>
                </a:tc>
                <a:tc>
                  <a:txBody>
                    <a:bodyPr/>
                    <a:lstStyle/>
                    <a:p>
                      <a:pPr marL="0" indent="0" algn="l">
                        <a:lnSpc>
                          <a:spcPct val="150000"/>
                        </a:lnSpc>
                        <a:buFont typeface="Wingdings" panose="05000000000000000000" pitchFamily="2" charset="2"/>
                        <a:buNone/>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txBody>
                  <a:tcPr/>
                </a:tc>
                <a:tc>
                  <a:txBody>
                    <a:bodyPr/>
                    <a:lstStyle/>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r>
                        <a:rPr lang="it-IT" sz="1200" b="0" baseline="0" dirty="0" smtClean="0">
                          <a:latin typeface="Garamond" panose="02020404030301010803" pitchFamily="18" charset="0"/>
                        </a:rPr>
                        <a:t> </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82454" y="1239155"/>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543737130"/>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3959073818"/>
              </p:ext>
            </p:extLst>
          </p:nvPr>
        </p:nvGraphicFramePr>
        <p:xfrm>
          <a:off x="26090" y="30898"/>
          <a:ext cx="9095876" cy="690372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 Insiemistica.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Numeri naturali e decimali; sistema di numerazione posizionale e lo zero (cenni storici).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Addizioni, sottrazioni, moltiplicazioni, divisioni e proprietà.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Espressioni, ordine delle parentesi e convenzioni sulla precedenza delle operazioni.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Potenze (cenni storici) con esponente intero positivo e proprietà.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Multipli, divisori, numeri primi, criteri di divisibilità, M.C.D. e m.c.m.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Scomposizione in fattori primi.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Frazione come operatore e come rappresentazione di quantità. . </a:t>
                      </a: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p>
                      <a:pPr marL="171450" marR="132080" lvl="0" indent="-171450">
                        <a:lnSpc>
                          <a:spcPct val="10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 Individuare, rappresentare e confrontare insiemi. </a:t>
                      </a:r>
                    </a:p>
                    <a:p>
                      <a:pPr marL="171450" marR="132080" lvl="0" indent="-171450">
                        <a:lnSpc>
                          <a:spcPct val="10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Eseguire calcoli scritti e mentali, quando possibile, e semplici espressioni con numeri naturali, interi  e decimali. </a:t>
                      </a:r>
                    </a:p>
                    <a:p>
                      <a:pPr marL="171450" marR="132080" lvl="0" indent="-171450">
                        <a:lnSpc>
                          <a:spcPct val="10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Stimare grandezze e risultati, anche per controllare la plausibilità di un calcolo. </a:t>
                      </a:r>
                    </a:p>
                    <a:p>
                      <a:pPr marL="171450" marR="132080" lvl="0" indent="-171450">
                        <a:lnSpc>
                          <a:spcPct val="10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Rappresentare numeri sulla retta e usa scale graduate in contesti semplici. </a:t>
                      </a:r>
                    </a:p>
                    <a:p>
                      <a:pPr marL="171450" marR="132080" lvl="0" indent="-171450">
                        <a:lnSpc>
                          <a:spcPct val="10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Utilizzare la notazione usuale delle potenze con esponente intero positivo, consapevole del significato, e usa le proprietà per semplificare i calcoli. </a:t>
                      </a:r>
                    </a:p>
                    <a:p>
                      <a:pPr marL="171450" marR="132080" lvl="0" indent="-171450">
                        <a:lnSpc>
                          <a:spcPct val="10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Calcolare e comprendere il significato e l’utilità del multiplo più piccolo e del divisore comune più grande, in</a:t>
                      </a:r>
                      <a:r>
                        <a:rPr lang="it-IT" sz="12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matematica e in diverse situazioni concrete. </a:t>
                      </a:r>
                    </a:p>
                    <a:p>
                      <a:pPr marL="171450" marR="132080" lvl="0" indent="-171450">
                        <a:lnSpc>
                          <a:spcPct val="10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Scomporre numeri naturali in fattori primi e ne conoscere l’utilità per diversi fini. </a:t>
                      </a:r>
                    </a:p>
                    <a:p>
                      <a:pPr marL="171450" marR="132080" lvl="0" indent="-171450">
                        <a:lnSpc>
                          <a:spcPct val="10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Descrivere con un’espressione numerica la sequenza di operazioni che fornisce la soluzione di un problema. </a:t>
                      </a:r>
                    </a:p>
                    <a:p>
                      <a:pPr marL="171450" marR="132080" lvl="0" indent="-171450">
                        <a:lnSpc>
                          <a:spcPct val="10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Descrivere rapporti e quozienti mediante frazioni. </a:t>
                      </a:r>
                    </a:p>
                    <a:p>
                      <a:pPr marL="171450" marR="132080" lvl="0" indent="-171450">
                        <a:lnSpc>
                          <a:spcPct val="10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Risolvere  problemi legati alle attività quotidiane (budget di spesa) anche mediante foglio di calcolo (</a:t>
                      </a:r>
                      <a:r>
                        <a:rPr lang="it-IT" sz="1200" spc="-15" dirty="0" err="1" smtClean="0">
                          <a:effectLst/>
                          <a:latin typeface="Garamond" panose="02020404030301010803" pitchFamily="18" charset="0"/>
                          <a:ea typeface="Times New Roman" panose="02020603050405020304" pitchFamily="18" charset="0"/>
                          <a:cs typeface="Times New Roman" panose="02020603050405020304" pitchFamily="18" charset="0"/>
                        </a:rPr>
                        <a:t>Mat</a:t>
                      </a: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 Fin.) </a:t>
                      </a:r>
                    </a:p>
                    <a:p>
                      <a:pPr marL="171450" marR="132080" lvl="0" indent="-171450">
                        <a:lnSpc>
                          <a:spcPct val="10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Comprendere i vantaggi del sistema posizionale </a:t>
                      </a: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rispetto a quello additivo romano. </a:t>
                      </a: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Si muove con sicurezza nel calcolo con numeri naturali e decimali.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Padroneggia diverse rappresentazioni del numero e passa dall’una all’altra.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Utilizza il linguaggio matematico per descrivere procedure, stime e risultati.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Riconosce l’utilità dei numeri per interpretare situazioni quotidiane e scientifiche.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Applica il ragionamento logico in ambiti diversi e risolve problemi di diversa complessità in contesti matematici e interdisciplinari, utilizzando le conoscenze acquisite.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Riconosce il ruolo centrale della matematica nella società contemporanea e nell’economia, nelle scienze, nella tecnologia e nella vita quotidiana. </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sp>
        <p:nvSpPr>
          <p:cNvPr id="3" name="Avanti o successivo 2">
            <a:hlinkClick r:id="" action="ppaction://hlinkshowjump?jump=nextslide" highlightClick="1"/>
          </p:cNvPr>
          <p:cNvSpPr/>
          <p:nvPr/>
        </p:nvSpPr>
        <p:spPr>
          <a:xfrm rot="5400000">
            <a:off x="6210222" y="6425377"/>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762632714"/>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27954915"/>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1928572544"/>
              </p:ext>
            </p:extLst>
          </p:nvPr>
        </p:nvGraphicFramePr>
        <p:xfrm>
          <a:off x="38472" y="31981"/>
          <a:ext cx="9076344" cy="6736080"/>
        </p:xfrm>
        <a:graphic>
          <a:graphicData uri="http://schemas.openxmlformats.org/drawingml/2006/table">
            <a:tbl>
              <a:tblPr firstRow="1" bandRow="1">
                <a:tableStyleId>{00A15C55-8517-42AA-B614-E9B94910E393}</a:tableStyleId>
              </a:tblPr>
              <a:tblGrid>
                <a:gridCol w="2997061"/>
                <a:gridCol w="2997059"/>
                <a:gridCol w="3082224"/>
              </a:tblGrid>
              <a:tr h="275350">
                <a:tc gridSpan="3">
                  <a:txBody>
                    <a:bodyPr/>
                    <a:lstStyle/>
                    <a:p>
                      <a:pPr marL="0" indent="0" algn="l">
                        <a:lnSpc>
                          <a:spcPct val="150000"/>
                        </a:lnSpc>
                        <a:buFont typeface="Arial" panose="020B0604020202020204" pitchFamily="34" charset="0"/>
                        <a:buNone/>
                      </a:pPr>
                      <a:r>
                        <a:rPr lang="it-IT" sz="1400" b="1" baseline="0" dirty="0" smtClean="0">
                          <a:solidFill>
                            <a:schemeClr val="tx1"/>
                          </a:solidFill>
                          <a:latin typeface="Garamond" panose="02020404030301010803" pitchFamily="18" charset="0"/>
                        </a:rPr>
                        <a:t>Nucleo fondante: SPAZIO E FIGURE </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Spazio e figure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Eseguire e descrivere un semplice percorso partendo dalla descrizione verbale o dal disegno e fornire istruzioni per far compiere un percorso desiderato.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denominare e descrivere le principali figure geometriche secondo determinate caratteristiche (ad esempio numero di lati, ampiezza degli angoli, simmetrie…).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Disegnare figure geometriche e costruire modelli materiali che rappresentano oggetti matematici sia del piano sia dello spazio. Misurare lunghezze, superfici con opportuni strumenti di misura e usando unità di misura standardizzate e non.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Spazio e figure</a:t>
                      </a: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Descrivere e classificare figure geometriche individuando elementi significativi e simmetrie, anche al fine di farle riprodurre ad altri. Riprodurre una figura in base ad una descrizione utilizzando strumenti opportuni (carta a quadretti, spago, corde, riga, squadra, compasso, goniometro, software,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il piano cartesiano per localizzare punti e rappresentare segmenti e figure geometriche.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figure ruotate, traslate e riflesse, identificando varianti e invarianti. Confrontare e misurare angoli utilizzando proprietà e strumenti opportuni. Utilizzare e distinguere i concetti di parallelismo, perpendicolarità, orizzontalità e verticalità. Riprodurre in scala una figura assegnata con strumenti opportuni. Calcolare il perimetro di una figura usando le formule o altri procedimenti.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Calcolare l’area di rettangoli, triangoli e di altre figure per scomposizione o utilizzando le più comuni formule. Riconoscere rappresentazioni piane di oggetti tridimensionali individuando differenti punti di vista del medesimo oggetto (dall’alto, di fronte, …).</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Spazio e figure</a:t>
                      </a: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Costruire figure del piano e dello spazio e disegni geometrici, utilizzando in modo appropriato e con accuratezza opportuni strumenti (carta, spago, corde, riga, squadra, compasso, goniometro, software,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Riprodurre oggetti, figure del piano e dello spazio e disegni geometrici in base a una descrizione fatta da altri, anche con software, e comunicare la costruzione ad altri, in modo che possano riprodurle.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Rappresentare punti, segmenti e figure nel piano cartesiano. Visualizzare oggetti tridimensionali a partire da rappresentazioni bidimensionali e viceversa. Identificare figure piane simili in vari contesti e riprodurre in scala una figura assegnata.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Descrivere e classificare le principali figure piane (triangoli, quadrilateri, poligoni regolari, cerchio), figure più semplici o complesse. Riconoscere, descrivere e utilizzare le principali trasformazioni geometriche (isometrie, similitudini) e i loro invarianti.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e costruire figure piane isometriche e simili e utilizzare isometrie e similitudini per risolvere situazioni problematiche in contesti interni ed esterni alla Matematica. Determinare l'area di figure piane (es. triangoli, quadrilateri, cerchio, ecc., ma anche figure irregolari) con metodi esatti e approssimati (stima per difetto e per eccesso).</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etc. </a:t>
                      </a: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7022132"/>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021126649"/>
              </p:ext>
            </p:extLst>
          </p:nvPr>
        </p:nvGraphicFramePr>
        <p:xfrm>
          <a:off x="26090" y="41709"/>
          <a:ext cx="9095876" cy="6172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Orientamento nello spazio.</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Caratteristiche di figure piane e oggetti solidi.</a:t>
                      </a:r>
                    </a:p>
                    <a:p>
                      <a:pPr marL="0" indent="0" algn="l">
                        <a:lnSpc>
                          <a:spcPct val="150000"/>
                        </a:lnSpc>
                        <a:buFont typeface="Wingdings" panose="05000000000000000000" pitchFamily="2" charset="2"/>
                        <a:buNone/>
                      </a:pPr>
                      <a:endParaRPr lang="it-IT" sz="1200" b="1"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1"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1"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1" baseline="0" dirty="0" smtClean="0">
                        <a:latin typeface="Garamond" panose="02020404030301010803" pitchFamily="18" charset="0"/>
                      </a:endParaRPr>
                    </a:p>
                    <a:p>
                      <a:pPr marL="0" indent="0" algn="l">
                        <a:lnSpc>
                          <a:spcPct val="150000"/>
                        </a:lnSpc>
                        <a:buFont typeface="Wingdings" panose="05000000000000000000" pitchFamily="2" charset="2"/>
                        <a:buNone/>
                      </a:pPr>
                      <a:r>
                        <a:rPr lang="it-IT" sz="1200" b="1" baseline="0" dirty="0" smtClean="0">
                          <a:latin typeface="Garamond" panose="02020404030301010803" pitchFamily="18" charset="0"/>
                        </a:rPr>
                        <a:t> </a:t>
                      </a:r>
                    </a:p>
                    <a:p>
                      <a:pPr marL="0" indent="0" algn="l">
                        <a:lnSpc>
                          <a:spcPct val="150000"/>
                        </a:lnSpc>
                        <a:buFont typeface="Wingdings" panose="05000000000000000000" pitchFamily="2" charset="2"/>
                        <a:buNone/>
                      </a:pPr>
                      <a:endParaRPr lang="it-IT" sz="1200" b="1"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Localizzare oggetti nello spazio in riferimento a se stesso e ad altri.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Osservare, riconoscere e confrontare forme, dimensioni e spessore nei blocchi logici.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Descrivere la posizione di oggetti per mezzo di relazioni spaziali (sopra, sotto, dx, sx, ecc.).</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e rappresentare linee aperte, chiuse e regioni.</a:t>
                      </a: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Descrive e rappresenta lo spazio.</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 e classifica le principali figure </a:t>
                      </a:r>
                      <a:r>
                        <a:rPr kumimoji="0" lang="it-IT" sz="1200" b="0" i="0" u="none" strike="noStrike" kern="1200" cap="none" spc="0" normalizeH="0" baseline="0" noProof="0" dirty="0" smtClean="0">
                          <a:ln>
                            <a:noFill/>
                          </a:ln>
                          <a:solidFill>
                            <a:schemeClr val="tx1"/>
                          </a:solidFill>
                          <a:effectLst/>
                          <a:uLnTx/>
                          <a:uFillTx/>
                          <a:latin typeface="Garamond" panose="02020404030301010803" pitchFamily="18" charset="0"/>
                          <a:ea typeface="+mn-ea"/>
                          <a:cs typeface="+mn-cs"/>
                        </a:rPr>
                        <a:t>geometriche, piane e solide.</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schemeClr val="tx1"/>
                          </a:solidFill>
                          <a:effectLst/>
                          <a:uLnTx/>
                          <a:uFillTx/>
                          <a:latin typeface="Garamond" panose="02020404030301010803" pitchFamily="18" charset="0"/>
                          <a:ea typeface="+mn-ea"/>
                          <a:cs typeface="+mn-cs"/>
                        </a:rPr>
                        <a:t>Risolve semplici problemi nell’ambito della propria esperienza.</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p>
                      <a:pPr algn="ctr">
                        <a:lnSpc>
                          <a:spcPct val="150000"/>
                        </a:lnSpc>
                      </a:pPr>
                      <a:endParaRPr lang="it-IT" sz="1000" b="1" baseline="0" dirty="0" smtClean="0">
                        <a:latin typeface="Garamond" panose="02020404030301010803" pitchFamily="18" charset="0"/>
                      </a:endParaRPr>
                    </a:p>
                  </a:txBody>
                  <a:tcPr vert="vert270">
                    <a:solidFill>
                      <a:srgbClr val="FFC000"/>
                    </a:solidFill>
                  </a:tcPr>
                </a:tc>
                <a:tc>
                  <a:txBody>
                    <a:bodyPr/>
                    <a:lstStyle/>
                    <a:p>
                      <a:pPr marL="0" indent="0" algn="l">
                        <a:lnSpc>
                          <a:spcPct val="150000"/>
                        </a:lnSpc>
                        <a:buFont typeface="Wingdings" panose="05000000000000000000" pitchFamily="2" charset="2"/>
                        <a:buNone/>
                      </a:pPr>
                      <a:endParaRPr lang="it-IT" sz="1200" b="1"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1"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1"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1"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1"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1"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1"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1"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13566" y="4102936"/>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589175516"/>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1893045080"/>
              </p:ext>
            </p:extLst>
          </p:nvPr>
        </p:nvGraphicFramePr>
        <p:xfrm>
          <a:off x="26090" y="30898"/>
          <a:ext cx="9095876" cy="668782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 Misura, Sistema Internazionale e principali unità di misura.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Enti geometrici fondamentali: punto, retta, semiretta, segmento, piano.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Angoli, misura degli angoli e sistema sessagesimale.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Figure piane di base e loro proprietà essenziali.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Strumenti per il disegno geometrico: riga, squadra, compasso e goniometro.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Problemi sul perimetro dei poligoni in particolare dei triangoli e cenni storici. </a:t>
                      </a: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 Esprimere misure usando unità convenzionali e opera con grandezze</a:t>
                      </a:r>
                      <a:r>
                        <a:rPr lang="it-IT" sz="11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semplici.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Conoscere definizioni e proprietà degli enti fondamentali della geometria piana.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Conoscere definizioni e proprietà dei poligoni e in particolare dei triangoli.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Rappresentare e costruisce segmenti, angoli e figure piane con strumenti adeguati.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Riprodurre figure geometriche  a partire da descrizioni e codificazioni fatte da altri.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Descrivere proprietà geometriche utilizzando il linguaggio specifico.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Risolvere semplici problemi geometrici anche con il metodo grafico.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Esplorare le proprietà dei poligoni mediante software di geometria dinamica e la costruzione di modelli fisici.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Scoprire la geometria come "misura della terra" nata da esigenze di sopravvivenza. </a:t>
                      </a:r>
                    </a:p>
                    <a:p>
                      <a:pPr marL="171450" marR="132080" lvl="0" indent="-171450">
                        <a:lnSpc>
                          <a:spcPct val="150000"/>
                        </a:lnSpc>
                        <a:spcAft>
                          <a:spcPts val="0"/>
                        </a:spcAft>
                        <a:buSzPts val="1000"/>
                        <a:buFont typeface="Wingdings" panose="05000000000000000000" pitchFamily="2" charset="2"/>
                        <a:buChar char="ü"/>
                      </a:pPr>
                      <a:endPar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 Riconosce e denomina le forme del piano e le loro rappresentazioni.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Coglie relazioni tra elementi geometrici e le usa per descrivere lo spazio.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Utilizza strumenti e linguaggio geometrico con precisione crescente.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Collega misura e geometria a situazioni concrete.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Utilizza strumenti digitali e approcci laboratoriali.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Comprende come lo sviluppo delle idee matematiche, nelle diverse culture e tradizioni – dalle grandi civiltà antiche, come Mesopotamia ed Egitto, fino all’epoca moderna e contemporanea – abbia permesso all’uomo di affrontare problemi sia pratici che teorici. </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4177266246"/>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872894625"/>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355239507"/>
              </p:ext>
            </p:extLst>
          </p:nvPr>
        </p:nvGraphicFramePr>
        <p:xfrm>
          <a:off x="38472" y="31981"/>
          <a:ext cx="9076344" cy="6736080"/>
        </p:xfrm>
        <a:graphic>
          <a:graphicData uri="http://schemas.openxmlformats.org/drawingml/2006/table">
            <a:tbl>
              <a:tblPr firstRow="1" bandRow="1">
                <a:tableStyleId>{00A15C55-8517-42AA-B614-E9B94910E393}</a:tableStyleId>
              </a:tblPr>
              <a:tblGrid>
                <a:gridCol w="2997061"/>
                <a:gridCol w="2997059"/>
                <a:gridCol w="3082224"/>
              </a:tblGrid>
              <a:tr h="275350">
                <a:tc gridSpan="3">
                  <a:txBody>
                    <a:bodyPr/>
                    <a:lstStyle/>
                    <a:p>
                      <a:pPr marL="0" indent="0" algn="l">
                        <a:lnSpc>
                          <a:spcPct val="150000"/>
                        </a:lnSpc>
                        <a:buFont typeface="Arial" panose="020B0604020202020204" pitchFamily="34" charset="0"/>
                        <a:buNone/>
                      </a:pPr>
                      <a:r>
                        <a:rPr lang="it-IT" sz="1400" b="1" baseline="0" dirty="0" smtClean="0">
                          <a:solidFill>
                            <a:schemeClr val="tx1"/>
                          </a:solidFill>
                          <a:latin typeface="Garamond" panose="02020404030301010803" pitchFamily="18" charset="0"/>
                        </a:rPr>
                        <a:t>Nucleo fondante: RELAZIONI, DATI E PREVISIONI</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Relazioni, dati e previsioni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Classificare numeri, figure e oggetti in base alle proprietà e ricorrendo a rappresentazioni opportune a seconda del contesto.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Misurare grandezze (lunghezze, tempo, ecc.) utilizzando diversi strumenti e unità di misura.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Relazioni, dati e previsioni</a:t>
                      </a: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Rappresentare relazioni e dati utilizzando, in situazioni significative, diverse rappresentazioni (tabelle, grafici, ecc.) per ricavare informazioni e dati, formulare giudizi e prendere decisioni. Usare le nozioni di frequenza, moda, mediana e media aritmetica.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le principali unità di misura per lunghezze, angoli, aree, volumi/capacità, intervalli temporali, masse, pesi per effettuare misure e stime. Passare da un’unità di misura a un’altra, limitatamente alle unità di uso più comune, anche nel contesto del sistema monetario.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 situazioni concrete, riconoscere se un evento è possibile, impossibile o certo. Data una coppia di eventi, ipotizzare quale sia il più probabile, dando una prima quantificazione nei casi più semplici, e oppure riconoscere se si tratta di eventi ugualmente probabili. Riconoscere e descrivere regolarità in una sequenza di numeri o di figure.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1"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Relazioni e funzioni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Estendere e generalizzare sequenze numeriche e geometriche, costruendo rappresentazioni in linguaggio simbolico per esprimere la generalizzazione individuata. Rappresentare relazioni e funzioni in diversi linguaggi (numerico, simbolico, grafico, verbale) e passare da uno all’altro.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Rappresentare relazioni e funzioni attraverso tabelle e grafici nel piano cartesiano a partire dalle loro equazioni (ad esempio, y=ax, y=a/x, y=ax2, y=2n) anche con dati provenienti da contesti esterni alla matematica come quello delle scienze, con strumenti materiali o digitali.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il collegamento tra y=ax, y=a/x e il concetto di proporzionalità. Risolvere problemi utilizzando equazioni di primo grado.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e utilizzare il concetto di algoritmo come strumento per la risoluzione di problemi.</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Dati e previsioni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Rappresentare insiemi di dati, anche facendo uso di software. In situazioni significative, confrontare dati al fine di prendere decisioni, utilizzando le distribuzioni delle frequenze e delle frequenze relative.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saper scegliere e utilizzare valori medi (moda, mediana, media aritmetica) adeguati alla tipologia ed alle caratteristiche dei dati a disposizione…..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etc. </a:t>
                      </a: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739876189"/>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672084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Insiemi, quantificatori e connettivi logici.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Misurazioni con unità di misura non convenzionali.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Relazioni e comparazioni.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Grafici e tabelle. </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Operare un raggruppamento in base ad un criterio dato.</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l’appartenenza di un elemento all’insieme.</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Operare confronti tra insiemi.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Usare in modo appropriato i quantificatori e i connettivi logici.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Individuare grandezze misurabili e fare confronti diretti e indiretti.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Raccogliere dati ed elaborare con essi semplici grafici.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Classificare mediante diagrammi.</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Individua relazioni fra elementi.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Classifica in base a determinate proprietà e relazioni.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Descrive una situazione reale con diversi linguaggi matematici (oggetti, disegni, diagrammi, grafici).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Risolve semplici problemi nell’ambito della propria esperienza.</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txBody>
                  <a:tcPr vert="vert270">
                    <a:solidFill>
                      <a:srgbClr val="FFC000"/>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41582" y="4779592"/>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098395233"/>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4126796335"/>
              </p:ext>
            </p:extLst>
          </p:nvPr>
        </p:nvGraphicFramePr>
        <p:xfrm>
          <a:off x="26090" y="30898"/>
          <a:ext cx="9095876" cy="662940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0" indent="0" algn="l">
                        <a:lnSpc>
                          <a:spcPct val="150000"/>
                        </a:lnSpc>
                        <a:buFont typeface="Wingdings" panose="05000000000000000000" pitchFamily="2" charset="2"/>
                        <a:buNone/>
                      </a:pPr>
                      <a:r>
                        <a:rPr lang="it-IT" sz="1200" b="1" baseline="0" dirty="0" smtClean="0">
                          <a:latin typeface="Garamond" panose="02020404030301010803" pitchFamily="18" charset="0"/>
                        </a:rPr>
                        <a:t>RELAZIONI E FUNZIONI </a:t>
                      </a:r>
                      <a:endParaRPr lang="it-IT" sz="1200" b="0" baseline="0" dirty="0" smtClean="0">
                        <a:latin typeface="Garamond" panose="02020404030301010803" pitchFamily="18" charset="0"/>
                      </a:endParaRP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 Testo di un problema: dati, domande, informazioni utili e superflue.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Rappresentazione di dati mediante l’uso di tabelle, schemi, diagrammi e prime rappresentazioni simboliche.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Piano cartesiano per la rappresentazione di funzioni empiriche.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Espressioni numeriche come descrizione ordinata di procedure risolutive. </a:t>
                      </a: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Comprendere il testo di un problema e individua dati e relazioni.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Esplorare strategie risolutive diverse e confrontarle con i compagni.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Rappresentare relazioni con tabelle, diagrammi e linguaggio verbale.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Spiegare il procedimento seguito mantenendo il controllo sui risultati. </a:t>
                      </a:r>
                    </a:p>
                    <a:p>
                      <a:pPr marL="0" marR="132080" lvl="0" indent="0">
                        <a:lnSpc>
                          <a:spcPct val="150000"/>
                        </a:lnSpc>
                        <a:spcAft>
                          <a:spcPts val="0"/>
                        </a:spcAft>
                        <a:buSzPts val="1000"/>
                        <a:buFont typeface="Wingdings" panose="05000000000000000000" pitchFamily="2" charset="2"/>
                        <a:buNone/>
                      </a:pPr>
                      <a:endPar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Riconosce e risolve problemi in contesti diversi valutando le informazioni.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Produce prime formalizzazioni passando dal caso concreto a schemi generali.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Utilizza il linguaggio matematico per descrivere relazioni e processi.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Collabora nel confronto di strategie e argomentazioni.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Utilizza gli strumenti matematici appresi per affrontare e risolvere situazioni reali, sviluppando un atteggiamento positivo, consapevole e proattivo nei confronti della matematica. </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060930412"/>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98851461"/>
              </p:ext>
            </p:extLst>
          </p:nvPr>
        </p:nvGraphicFramePr>
        <p:xfrm>
          <a:off x="26090" y="30898"/>
          <a:ext cx="9095876" cy="635508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0" indent="0" algn="l">
                        <a:lnSpc>
                          <a:spcPct val="150000"/>
                        </a:lnSpc>
                        <a:buFont typeface="Wingdings" panose="05000000000000000000" pitchFamily="2" charset="2"/>
                        <a:buNone/>
                      </a:pPr>
                      <a:r>
                        <a:rPr lang="it-IT" sz="1200" b="1" baseline="0" dirty="0" smtClean="0">
                          <a:latin typeface="Garamond" panose="02020404030301010803" pitchFamily="18" charset="0"/>
                        </a:rPr>
                        <a:t>DATI E PREVISIONI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  Fasi di un’indagine statistica: domanda, raccolta, organizzazione e rappresentazione dei dati.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Dati qualitativi e quantitativi; tabelle semplici e grafici.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Frequenza assoluta e lettura di rappresentazioni grafiche. </a:t>
                      </a:r>
                    </a:p>
                  </a:txBody>
                  <a:tcPr/>
                </a:tc>
                <a:tc>
                  <a:txBody>
                    <a:bodyPr/>
                    <a:lstStyle/>
                    <a:p>
                      <a:pPr marL="262255">
                        <a:lnSpc>
                          <a:spcPts val="1045"/>
                        </a:lnSpc>
                        <a:spcAft>
                          <a:spcPts val="0"/>
                        </a:spcAft>
                      </a:pPr>
                      <a:r>
                        <a:rPr lang="it-IT" sz="1200" dirty="0" smtClean="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smtClean="0">
                        <a:effectLst/>
                        <a:latin typeface="Garamond" panose="02020404030301010803" pitchFamily="18" charset="0"/>
                        <a:ea typeface="Calibri" panose="020F0502020204030204" pitchFamily="34" charset="0"/>
                        <a:cs typeface="Times New Roman" panose="02020603050405020304" pitchFamily="18" charset="0"/>
                      </a:endParaRP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 Organizzare una semplice indagine statistica partendo da una domanda significativa.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Raccogliere dati di classe (consumi, abitudini), li ordina in tabelle rappresentarli con grafici adeguati.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Leggere grafici e tabelle per ricavare informazioni esplicite.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Confrontare</a:t>
                      </a:r>
                      <a:r>
                        <a:rPr lang="it-IT" sz="11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dati e formulare prime conclusioni motivate.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Riconoscere, in casi semplici, situazioni certe, possibili o impossibili. </a:t>
                      </a:r>
                    </a:p>
                    <a:p>
                      <a:pPr marL="0" marR="132080" lvl="0" indent="0">
                        <a:lnSpc>
                          <a:spcPct val="150000"/>
                        </a:lnSpc>
                        <a:spcAft>
                          <a:spcPts val="0"/>
                        </a:spcAft>
                        <a:buSzPts val="1000"/>
                        <a:buFont typeface="Wingdings" panose="05000000000000000000" pitchFamily="2" charset="2"/>
                        <a:buNone/>
                      </a:pPr>
                      <a:endPar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 Utilizza dati e grafici per descrivere fenomeni vicini all’esperienza.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Interpreta rappresentazioni di dati cogliendo informazioni essenziali.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Comunica risultati statistici con linguaggio chiaro e corretto.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Avvia un atteggiamento critico verso le informazioni numeriche.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Analizza e interpreta rappresentazioni di dati per ricavare misure di variabilità e prendere decisioni.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Prende decisioni e interpreta criticamente i dati ambientali e sociali. </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007219157"/>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845757302"/>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056483944"/>
              </p:ext>
            </p:extLst>
          </p:nvPr>
        </p:nvGraphicFramePr>
        <p:xfrm>
          <a:off x="38472" y="31981"/>
          <a:ext cx="9076344" cy="6720840"/>
        </p:xfrm>
        <a:graphic>
          <a:graphicData uri="http://schemas.openxmlformats.org/drawingml/2006/table">
            <a:tbl>
              <a:tblPr firstRow="1" bandRow="1">
                <a:tableStyleId>{00A15C55-8517-42AA-B614-E9B94910E393}</a:tableStyleId>
              </a:tblPr>
              <a:tblGrid>
                <a:gridCol w="2997061"/>
                <a:gridCol w="2997059"/>
                <a:gridCol w="3082224"/>
              </a:tblGrid>
              <a:tr h="275350">
                <a:tc gridSpan="3">
                  <a:txBody>
                    <a:bodyPr/>
                    <a:lstStyle/>
                    <a:p>
                      <a:pPr marL="0" indent="0" algn="l">
                        <a:lnSpc>
                          <a:spcPct val="150000"/>
                        </a:lnSpc>
                        <a:buFont typeface="Arial" panose="020B0604020202020204" pitchFamily="34" charset="0"/>
                        <a:buNone/>
                      </a:pPr>
                      <a:r>
                        <a:rPr lang="it-IT" sz="1400" b="1" baseline="0" dirty="0" smtClean="0">
                          <a:solidFill>
                            <a:schemeClr val="tx1"/>
                          </a:solidFill>
                          <a:latin typeface="Garamond" panose="02020404030301010803" pitchFamily="18" charset="0"/>
                        </a:rPr>
                        <a:t>Nucleo fondante: INFORMATICA </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Esprimere informazioni mediante dati di varia natura e codificare tali dati anche digitalmente. Descrivere procedure per lo svolgimento di compiti pratici mediante algoritmi.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Scrivere e comprendere semplici programmi, espressi in elementari linguaggi di programmazione a scopo didattico, e valutarne l’adeguatezza rispetto al compito che si vuole automatizzare.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Scrivere brevi programmi con un elementare linguaggio di programmazione didattica con istruzioni di reazione ad eventi, e selezione (con condizione elementare) e ripetizione.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Scegliere combinazioni di simboli per rappresentare dati strutturati. Tradurre un algoritmo in un programma ed esaminarne il comportamento anche al fine di correggerlo.</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Esaminare un algoritmo o un programma per capirne il comportamento, identificarne eventuali difetti e correggerli (debug).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Scrivere semplici programmi con strutture di controllo e condizioni, anche utilizzando variabili. Valutare l’esito di un algoritmo o di un programma seguendone i passi e tenendo traccia del valore delle variabili.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4115865751"/>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1056545049"/>
              </p:ext>
            </p:extLst>
          </p:nvPr>
        </p:nvGraphicFramePr>
        <p:xfrm>
          <a:off x="26090" y="41709"/>
          <a:ext cx="9095876" cy="534924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Oggetti e simboli per rappresentare le informazioni.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Gli algoritmi quotidiani (coding unplugged).</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Associare un simbolo visivo o un oggetto a un'informazione precisa e usarlo per registrare un dato.</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Ordinare cronologicamente le fasi di una routine quotidiana ed eseguire una sequenza di comandi motori nello spazio.</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Codifica informazioni reali trasformandoli in simboli (frecce, colori, legende) per trasmettere istruzioni univoche.</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Scompone un’attività quotidiana in una sequenza ordinata di passi (algoritmo per raggiungere un obiettivo).</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txBody>
                  <a:tcPr vert="vert270">
                    <a:solidFill>
                      <a:srgbClr val="FFC000"/>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75822" y="3517720"/>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4053936835"/>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3331145802"/>
              </p:ext>
            </p:extLst>
          </p:nvPr>
        </p:nvGraphicFramePr>
        <p:xfrm>
          <a:off x="26090" y="30898"/>
          <a:ext cx="9095876" cy="608076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Informazione e dato: differenza tra contenuto informativo e sua rappresentazione.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Dati di ingresso e dati di uscita in semplici compiti.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Sequenze di istruzioni precise e non ambigue; concetto di algoritmo. </a:t>
                      </a:r>
                    </a:p>
                  </a:txBody>
                  <a:tcPr/>
                </a:tc>
                <a:tc>
                  <a:txBody>
                    <a:bodyPr/>
                    <a:lstStyle/>
                    <a:p>
                      <a:pPr marL="262255">
                        <a:lnSpc>
                          <a:spcPts val="1045"/>
                        </a:lnSpc>
                        <a:spcAft>
                          <a:spcPts val="0"/>
                        </a:spcAft>
                      </a:pPr>
                      <a:r>
                        <a:rPr lang="it-IT" sz="1200" dirty="0" smtClean="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smtClean="0">
                        <a:effectLst/>
                        <a:latin typeface="Garamond" panose="02020404030301010803" pitchFamily="18" charset="0"/>
                        <a:ea typeface="Calibri" panose="020F0502020204030204" pitchFamily="34" charset="0"/>
                        <a:cs typeface="Times New Roman" panose="02020603050405020304" pitchFamily="18" charset="0"/>
                      </a:endParaRP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 Descrivere procedure quotidiane tramite passi ordinati e non ambigui.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Individuare dati necessari, dati prodotti e vincoli di un compito.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Eseguire e verificare semplici algoritmi, correggendo errori evidenti.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Rappresentare informazioni con simboli, tabelle o codifiche semplici.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Riconoscere ed esprime un procedimento risolutivo sotto forma di diagramma di flusso o sequenza di istruzioni (algoritmo). </a:t>
                      </a: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Comprende che un algoritmo è una descrizione precisa di una procedura eseguibile.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Comprende e applica la logica algoritmica per modellizzare situazioni.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Usa il pensiero computazionale per scomporre problemi semplici.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Distingue l’uso operativo degli strumenti digitali dai concetti dell’informatica.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Sviluppa precisione, controllo dell’errore e riflessione sul procedimento.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Rappresentare informazioni in relazione al compito da svolgere. </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799671512"/>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677905094"/>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ext uri="{D42A27DB-BD31-4B8C-83A1-F6EECF244321}">
                <p14:modId xmlns:p14="http://schemas.microsoft.com/office/powerpoint/2010/main" val="2616233800"/>
              </p:ext>
            </p:extLst>
          </p:nvPr>
        </p:nvGraphicFramePr>
        <p:xfrm>
          <a:off x="26275" y="38847"/>
          <a:ext cx="9103657" cy="6612255"/>
        </p:xfrm>
        <a:graphic>
          <a:graphicData uri="http://schemas.openxmlformats.org/drawingml/2006/table">
            <a:tbl>
              <a:tblPr firstRow="1" bandRow="1">
                <a:tableStyleId>{93296810-A885-4BE3-A3E7-6D5BEEA58F35}</a:tableStyleId>
              </a:tblPr>
              <a:tblGrid>
                <a:gridCol w="1549306"/>
                <a:gridCol w="1246586"/>
                <a:gridCol w="1274716"/>
                <a:gridCol w="1246588"/>
                <a:gridCol w="1200129"/>
                <a:gridCol w="1257357"/>
                <a:gridCol w="1328975"/>
              </a:tblGrid>
              <a:tr h="605331">
                <a:tc gridSpan="7">
                  <a:txBody>
                    <a:bodyPr/>
                    <a:lstStyle/>
                    <a:p>
                      <a:pPr algn="ctr">
                        <a:lnSpc>
                          <a:spcPct val="150000"/>
                        </a:lnSpc>
                      </a:pPr>
                      <a:r>
                        <a:rPr lang="it-IT" sz="1200" dirty="0" smtClean="0">
                          <a:latin typeface="Garamond" panose="02020404030301010803" pitchFamily="18" charset="0"/>
                        </a:rPr>
                        <a:t>RUBRICA</a:t>
                      </a:r>
                      <a:r>
                        <a:rPr lang="it-IT" sz="1200" baseline="0" dirty="0" smtClean="0">
                          <a:latin typeface="Garamond" panose="02020404030301010803" pitchFamily="18" charset="0"/>
                        </a:rPr>
                        <a:t> VALUTATIVA SCUOLA PRIMARIA </a:t>
                      </a:r>
                      <a:endParaRPr lang="it-IT" sz="1200" dirty="0" smtClean="0">
                        <a:latin typeface="Garamond" panose="02020404030301010803" pitchFamily="18" charset="0"/>
                      </a:endParaRPr>
                    </a:p>
                    <a:p>
                      <a:pPr algn="ctr">
                        <a:lnSpc>
                          <a:spcPct val="150000"/>
                        </a:lnSpc>
                      </a:pPr>
                      <a:r>
                        <a:rPr lang="it-IT" sz="1200" dirty="0" smtClean="0">
                          <a:latin typeface="Garamond" panose="02020404030301010803" pitchFamily="18" charset="0"/>
                        </a:rPr>
                        <a:t>COMPETENZA MATEMATICA E COMPETENZA IN SCIENZE, TECNOLOGIE  E INGEGNERIA </a:t>
                      </a:r>
                    </a:p>
                    <a:p>
                      <a:pPr algn="ctr"/>
                      <a:endParaRPr lang="it-IT" sz="1200" dirty="0" smtClean="0">
                        <a:latin typeface="Garamond" panose="02020404030301010803" pitchFamily="18" charset="0"/>
                      </a:endParaRPr>
                    </a:p>
                    <a:p>
                      <a:pPr algn="ctr"/>
                      <a:r>
                        <a:rPr lang="it-IT" sz="1200" dirty="0" smtClean="0">
                          <a:latin typeface="Garamond" panose="02020404030301010803" pitchFamily="18" charset="0"/>
                        </a:rPr>
                        <a:t>DISCIPLINA:</a:t>
                      </a:r>
                      <a:r>
                        <a:rPr lang="it-IT" sz="1200" baseline="0" dirty="0" smtClean="0">
                          <a:latin typeface="Garamond" panose="02020404030301010803" pitchFamily="18" charset="0"/>
                        </a:rPr>
                        <a:t> MATEMATICA </a:t>
                      </a:r>
                      <a:endParaRPr lang="it-IT" sz="1200" dirty="0" smtClean="0">
                        <a:latin typeface="Garamond" panose="02020404030301010803" pitchFamily="18" charset="0"/>
                      </a:endParaRPr>
                    </a:p>
                  </a:txBody>
                  <a:tcPr>
                    <a:solidFill>
                      <a:srgbClr val="92D050"/>
                    </a:solidFill>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r>
              <a:tr h="233568">
                <a:tc gridSpan="7">
                  <a:txBody>
                    <a:bodyPr/>
                    <a:lstStyle/>
                    <a:p>
                      <a:pPr algn="ctr"/>
                      <a:r>
                        <a:rPr lang="it-IT" sz="1200" b="1" dirty="0" smtClean="0">
                          <a:latin typeface="Garamond" panose="02020404030301010803" pitchFamily="18" charset="0"/>
                        </a:rPr>
                        <a:t>CLASSE</a:t>
                      </a:r>
                      <a:r>
                        <a:rPr lang="it-IT" sz="1200" b="1" baseline="0" dirty="0" smtClean="0">
                          <a:latin typeface="Garamond" panose="02020404030301010803" pitchFamily="18" charset="0"/>
                        </a:rPr>
                        <a:t> </a:t>
                      </a:r>
                      <a:r>
                        <a:rPr lang="it-IT" sz="1200" b="1" dirty="0" smtClean="0">
                          <a:latin typeface="Garamond" panose="02020404030301010803" pitchFamily="18" charset="0"/>
                        </a:rPr>
                        <a:t>PRIMA </a:t>
                      </a:r>
                    </a:p>
                  </a:txBody>
                  <a:tcPr>
                    <a:solidFill>
                      <a:srgbClr val="92D050"/>
                    </a:solidFill>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r>
              <a:tr h="235473">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DI APPRENDIMENTO </a:t>
                      </a:r>
                    </a:p>
                  </a:txBody>
                  <a:tcPr>
                    <a:solidFill>
                      <a:schemeClr val="bg1"/>
                    </a:solidFill>
                  </a:tcPr>
                </a:tc>
                <a:tc gridSpan="6">
                  <a:txBody>
                    <a:bodyPr/>
                    <a:lstStyle/>
                    <a:p>
                      <a:pPr algn="ctr"/>
                      <a:r>
                        <a:rPr lang="it-IT" sz="1200" dirty="0" smtClean="0">
                          <a:latin typeface="Garamond" panose="02020404030301010803" pitchFamily="18" charset="0"/>
                        </a:rPr>
                        <a:t>GIUDIZIO SINTETICO E SUA DESCRIZIONE</a:t>
                      </a:r>
                    </a:p>
                  </a:txBody>
                  <a:tcPr>
                    <a:solidFill>
                      <a:schemeClr val="bg1"/>
                    </a:solidFill>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smtClean="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r>
              <a:tr h="351678">
                <a:tc vMerge="1">
                  <a:txBody>
                    <a:bodyPr/>
                    <a:lstStyle/>
                    <a:p>
                      <a:endParaRPr lang="it-IT"/>
                    </a:p>
                  </a:txBody>
                  <a:tcPr/>
                </a:tc>
                <a:tc>
                  <a:txBody>
                    <a:bodyPr/>
                    <a:lstStyle/>
                    <a:p>
                      <a:pPr algn="ctr"/>
                      <a:r>
                        <a:rPr lang="it-IT" sz="1200" dirty="0" smtClean="0">
                          <a:latin typeface="Garamond" panose="02020404030301010803" pitchFamily="18" charset="0"/>
                        </a:rPr>
                        <a:t>NON SUFFICIENTE</a:t>
                      </a:r>
                    </a:p>
                  </a:txBody>
                  <a:tcPr/>
                </a:tc>
                <a:tc>
                  <a:txBody>
                    <a:bodyPr/>
                    <a:lstStyle/>
                    <a:p>
                      <a:pPr algn="ct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SUFFICIENTE</a:t>
                      </a: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DISCRETO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BUONO </a:t>
                      </a:r>
                    </a:p>
                    <a:p>
                      <a:pPr algn="ctr"/>
                      <a:endParaRPr lang="it-IT" sz="1200" dirty="0" smtClean="0">
                        <a:latin typeface="Garamond" panose="02020404030301010803" pitchFamily="18"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DISTINTO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OTTIMO </a:t>
                      </a:r>
                    </a:p>
                  </a:txBody>
                  <a:tcPr/>
                </a:tc>
              </a:tr>
              <a:tr h="896655">
                <a:tc>
                  <a:txBody>
                    <a:bodyPr/>
                    <a:lstStyle/>
                    <a:p>
                      <a:pPr marL="90805" marR="81915">
                        <a:lnSpc>
                          <a:spcPct val="103000"/>
                        </a:lnSpc>
                        <a:spcBef>
                          <a:spcPts val="295"/>
                        </a:spcBef>
                        <a:spcAft>
                          <a:spcPts val="0"/>
                        </a:spcAft>
                      </a:pPr>
                      <a:endParaRPr lang="it-IT" sz="105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90805" marR="81915">
                        <a:lnSpc>
                          <a:spcPct val="103000"/>
                        </a:lnSpc>
                        <a:spcBef>
                          <a:spcPts val="295"/>
                        </a:spcBef>
                        <a:spcAft>
                          <a:spcPts val="0"/>
                        </a:spcAft>
                      </a:pPr>
                      <a:r>
                        <a:rPr lang="it-IT" sz="1050" dirty="0" smtClean="0">
                          <a:effectLst/>
                          <a:latin typeface="Garamond" panose="02020404030301010803" pitchFamily="18" charset="0"/>
                          <a:ea typeface="Times New Roman" panose="02020603050405020304" pitchFamily="18" charset="0"/>
                          <a:cs typeface="Times New Roman" panose="02020603050405020304" pitchFamily="18" charset="0"/>
                        </a:rPr>
                        <a:t>Conoscere</a:t>
                      </a:r>
                      <a:r>
                        <a:rPr lang="it-IT" sz="1050" spc="-5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e</a:t>
                      </a:r>
                      <a:r>
                        <a:rPr lang="it-IT" sz="1050" spc="-5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operare</a:t>
                      </a:r>
                      <a:r>
                        <a:rPr lang="it-IT" sz="105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con</a:t>
                      </a:r>
                      <a:r>
                        <a:rPr lang="it-IT" sz="1050" spc="-1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i numeri</a:t>
                      </a:r>
                      <a:r>
                        <a:rPr lang="it-IT" sz="1050" spc="-5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naturali</a:t>
                      </a:r>
                      <a:r>
                        <a:rPr lang="it-IT" sz="1050" spc="-2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entro</a:t>
                      </a:r>
                      <a:r>
                        <a:rPr lang="it-IT" sz="1050" spc="-3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il</a:t>
                      </a:r>
                      <a:r>
                        <a:rPr lang="it-IT" sz="1050" spc="-2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spc="-25" dirty="0" smtClean="0">
                          <a:effectLst/>
                          <a:latin typeface="Garamond" panose="02020404030301010803" pitchFamily="18" charset="0"/>
                          <a:ea typeface="Times New Roman" panose="02020603050405020304" pitchFamily="18" charset="0"/>
                          <a:cs typeface="Times New Roman" panose="02020603050405020304" pitchFamily="18" charset="0"/>
                        </a:rPr>
                        <a:t>20.</a:t>
                      </a:r>
                      <a:endParaRPr lang="it-IT" sz="1050" dirty="0">
                        <a:effectLst/>
                        <a:latin typeface="Garamond" panose="02020404030301010803"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215" marR="92710">
                        <a:lnSpc>
                          <a:spcPct val="115000"/>
                        </a:lnSpc>
                        <a:spcAft>
                          <a:spcPts val="0"/>
                        </a:spcAft>
                      </a:pP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Conta, legge, scrive, rappresenta,</a:t>
                      </a:r>
                      <a:r>
                        <a:rPr lang="it-IT" sz="1050" spc="-2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ordina</a:t>
                      </a:r>
                      <a:r>
                        <a:rPr lang="it-IT" sz="1050" spc="-2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e</a:t>
                      </a:r>
                      <a:r>
                        <a:rPr lang="it-IT" sz="1050" spc="-4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opera con i numeri naturali solo con</a:t>
                      </a:r>
                      <a:r>
                        <a:rPr lang="it-IT" sz="105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smtClean="0">
                          <a:effectLst/>
                          <a:latin typeface="Garamond" panose="02020404030301010803" pitchFamily="18" charset="0"/>
                          <a:ea typeface="Times New Roman" panose="02020603050405020304" pitchFamily="18" charset="0"/>
                          <a:cs typeface="Times New Roman" panose="02020603050405020304" pitchFamily="18" charset="0"/>
                        </a:rPr>
                        <a:t>l’aiuto</a:t>
                      </a:r>
                      <a:r>
                        <a:rPr lang="it-IT" sz="1050" spc="-60"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smtClean="0">
                          <a:effectLst/>
                          <a:latin typeface="Garamond" panose="02020404030301010803" pitchFamily="18" charset="0"/>
                          <a:ea typeface="Times New Roman" panose="02020603050405020304" pitchFamily="18" charset="0"/>
                          <a:cs typeface="Times New Roman" panose="02020603050405020304" pitchFamily="18" charset="0"/>
                        </a:rPr>
                        <a:t>dell’insegnante.</a:t>
                      </a:r>
                    </a:p>
                    <a:p>
                      <a:pPr marL="69215" marR="92710">
                        <a:lnSpc>
                          <a:spcPct val="115000"/>
                        </a:lnSpc>
                        <a:spcAft>
                          <a:spcPts val="0"/>
                        </a:spcAft>
                      </a:pPr>
                      <a:endParaRPr lang="it-IT" sz="105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69215" marR="92710">
                        <a:lnSpc>
                          <a:spcPct val="115000"/>
                        </a:lnSpc>
                        <a:spcAft>
                          <a:spcPts val="0"/>
                        </a:spcAft>
                      </a:pPr>
                      <a:endParaRPr lang="it-IT" sz="1050" dirty="0">
                        <a:effectLst/>
                        <a:latin typeface="Garamond" panose="02020404030301010803"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215" marR="107950">
                        <a:lnSpc>
                          <a:spcPct val="115000"/>
                        </a:lnSpc>
                        <a:spcAft>
                          <a:spcPts val="0"/>
                        </a:spcAft>
                      </a:pP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Conta, legge, scrive, rappresenta,</a:t>
                      </a:r>
                      <a:r>
                        <a:rPr lang="it-IT" sz="105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ordina</a:t>
                      </a:r>
                      <a:r>
                        <a:rPr lang="it-IT" sz="1050" spc="-6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e opera con i numeri naturali</a:t>
                      </a:r>
                      <a:r>
                        <a:rPr lang="it-IT" sz="1050" spc="-2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in</a:t>
                      </a:r>
                      <a:r>
                        <a:rPr lang="it-IT" sz="1050" spc="-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situazioni </a:t>
                      </a:r>
                      <a:r>
                        <a:rPr lang="it-IT" sz="1050" spc="-10" dirty="0" smtClean="0">
                          <a:effectLst/>
                          <a:latin typeface="Garamond" panose="02020404030301010803" pitchFamily="18" charset="0"/>
                          <a:ea typeface="Times New Roman" panose="02020603050405020304" pitchFamily="18" charset="0"/>
                          <a:cs typeface="Times New Roman" panose="02020603050405020304" pitchFamily="18" charset="0"/>
                        </a:rPr>
                        <a:t>semplici.</a:t>
                      </a:r>
                      <a:endParaRPr lang="it-IT" sz="1050" dirty="0">
                        <a:effectLst/>
                        <a:latin typeface="Garamond" panose="02020404030301010803"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76835">
                        <a:lnSpc>
                          <a:spcPct val="115000"/>
                        </a:lnSpc>
                        <a:spcAft>
                          <a:spcPts val="0"/>
                        </a:spcAft>
                      </a:pP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Conta, legge, scrive, rappresenta,</a:t>
                      </a:r>
                      <a:r>
                        <a:rPr lang="it-IT" sz="105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ordina</a:t>
                      </a:r>
                      <a:r>
                        <a:rPr lang="it-IT" sz="1050" spc="-6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e opera con i numeri naturali in modo quasi autonomo.</a:t>
                      </a:r>
                      <a:r>
                        <a:rPr lang="it-IT" sz="1050" spc="-55" dirty="0">
                          <a:effectLst/>
                          <a:latin typeface="Garamond" panose="02020404030301010803" pitchFamily="18" charset="0"/>
                          <a:ea typeface="Times New Roman" panose="02020603050405020304" pitchFamily="18" charset="0"/>
                          <a:cs typeface="Times New Roman" panose="02020603050405020304" pitchFamily="18" charset="0"/>
                        </a:rPr>
                        <a:t> </a:t>
                      </a:r>
                      <a:endParaRPr lang="it-IT" sz="1050" dirty="0">
                        <a:effectLst/>
                        <a:latin typeface="Garamond" panose="02020404030301010803" pitchFamily="18" charset="0"/>
                        <a:ea typeface="Times New Roman" panose="02020603050405020304" pitchFamily="18" charset="0"/>
                        <a:cs typeface="Times New Roman" panose="02020603050405020304" pitchFamily="18" charset="0"/>
                      </a:endParaRPr>
                    </a:p>
                  </a:txBody>
                  <a:tcPr marL="0" marR="0" marT="0" marB="0"/>
                </a:tc>
                <a:tc>
                  <a:txBody>
                    <a:bodyPr/>
                    <a:lstStyle/>
                    <a:p>
                      <a:pPr>
                        <a:spcAft>
                          <a:spcPts val="0"/>
                        </a:spcAft>
                      </a:pP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Conta, legge, scrive, rappresenta, ordina e opera con i numeri naturali in modo autonomo. </a:t>
                      </a:r>
                    </a:p>
                  </a:txBody>
                  <a:tcPr marL="0" marR="0" marT="0" marB="0"/>
                </a:tc>
                <a:tc>
                  <a:txBody>
                    <a:bodyPr/>
                    <a:lstStyle/>
                    <a:p>
                      <a:pPr marL="66040" marR="76835">
                        <a:lnSpc>
                          <a:spcPct val="115000"/>
                        </a:lnSpc>
                        <a:spcAft>
                          <a:spcPts val="0"/>
                        </a:spcAft>
                      </a:pP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Conta, legge, scrive, rappresenta,</a:t>
                      </a:r>
                      <a:r>
                        <a:rPr lang="it-IT" sz="105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ordina</a:t>
                      </a:r>
                      <a:r>
                        <a:rPr lang="it-IT" sz="1050" spc="-6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e opera con i numeri naturali in modo autonomo</a:t>
                      </a:r>
                      <a:r>
                        <a:rPr lang="it-IT" sz="1050" spc="-5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e</a:t>
                      </a:r>
                      <a:r>
                        <a:rPr lang="it-IT" sz="1050" spc="-5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corretto.</a:t>
                      </a:r>
                    </a:p>
                  </a:txBody>
                  <a:tcPr marL="0" marR="0" marT="0" marB="0"/>
                </a:tc>
                <a:tc>
                  <a:txBody>
                    <a:bodyPr/>
                    <a:lstStyle/>
                    <a:p>
                      <a:pPr>
                        <a:spcAft>
                          <a:spcPts val="0"/>
                        </a:spcAft>
                      </a:pP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Conta, legge, scrive, rappresenta, ordina e opera con i numeri naturali in modo autonomo con</a:t>
                      </a:r>
                      <a:r>
                        <a:rPr lang="it-IT" sz="1050" spc="20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correttezza</a:t>
                      </a:r>
                      <a:r>
                        <a:rPr lang="it-IT" sz="105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e</a:t>
                      </a:r>
                      <a:r>
                        <a:rPr lang="it-IT" sz="1050" spc="-6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smtClean="0">
                          <a:effectLst/>
                          <a:latin typeface="Garamond" panose="02020404030301010803" pitchFamily="18" charset="0"/>
                          <a:ea typeface="Times New Roman" panose="02020603050405020304" pitchFamily="18" charset="0"/>
                          <a:cs typeface="Times New Roman" panose="02020603050405020304" pitchFamily="18" charset="0"/>
                        </a:rPr>
                        <a:t>padronanza.</a:t>
                      </a:r>
                      <a:endParaRPr lang="it-IT" sz="1050" dirty="0">
                        <a:effectLst/>
                        <a:latin typeface="Garamond" panose="02020404030301010803" pitchFamily="18" charset="0"/>
                        <a:ea typeface="Times New Roman" panose="02020603050405020304" pitchFamily="18" charset="0"/>
                        <a:cs typeface="Times New Roman" panose="02020603050405020304" pitchFamily="18" charset="0"/>
                      </a:endParaRPr>
                    </a:p>
                  </a:txBody>
                  <a:tcPr marL="0" marR="0" marT="0" marB="0"/>
                </a:tc>
              </a:tr>
              <a:tr h="1005840">
                <a:tc>
                  <a:txBody>
                    <a:bodyPr/>
                    <a:lstStyle/>
                    <a:p>
                      <a:pPr marL="90805" marR="402590">
                        <a:lnSpc>
                          <a:spcPct val="103000"/>
                        </a:lnSpc>
                        <a:spcAft>
                          <a:spcPts val="0"/>
                        </a:spcAft>
                      </a:pPr>
                      <a:endParaRPr lang="it-IT" sz="105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90805" marR="402590">
                        <a:lnSpc>
                          <a:spcPct val="103000"/>
                        </a:lnSpc>
                        <a:spcAft>
                          <a:spcPts val="0"/>
                        </a:spcAft>
                      </a:pPr>
                      <a:r>
                        <a:rPr lang="it-IT" sz="1050" dirty="0" smtClean="0">
                          <a:effectLst/>
                          <a:latin typeface="Garamond" panose="02020404030301010803" pitchFamily="18" charset="0"/>
                          <a:ea typeface="Times New Roman" panose="02020603050405020304" pitchFamily="18" charset="0"/>
                          <a:cs typeface="Times New Roman" panose="02020603050405020304" pitchFamily="18" charset="0"/>
                        </a:rPr>
                        <a:t>Orientarsi</a:t>
                      </a:r>
                      <a:r>
                        <a:rPr lang="it-IT" sz="1050" spc="-65"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smtClean="0">
                          <a:effectLst/>
                          <a:latin typeface="Garamond" panose="02020404030301010803" pitchFamily="18" charset="0"/>
                          <a:ea typeface="Times New Roman" panose="02020603050405020304" pitchFamily="18" charset="0"/>
                          <a:cs typeface="Times New Roman" panose="02020603050405020304" pitchFamily="18" charset="0"/>
                        </a:rPr>
                        <a:t>nello</a:t>
                      </a:r>
                      <a:r>
                        <a:rPr lang="it-IT" sz="1050" spc="-60"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smtClean="0">
                          <a:effectLst/>
                          <a:latin typeface="Garamond" panose="02020404030301010803" pitchFamily="18" charset="0"/>
                          <a:ea typeface="Times New Roman" panose="02020603050405020304" pitchFamily="18" charset="0"/>
                          <a:cs typeface="Times New Roman" panose="02020603050405020304" pitchFamily="18" charset="0"/>
                        </a:rPr>
                        <a:t>spazio</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 </a:t>
                      </a:r>
                      <a:endParaRPr lang="it-IT" sz="105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90805" marR="402590">
                        <a:lnSpc>
                          <a:spcPct val="103000"/>
                        </a:lnSpc>
                        <a:spcAft>
                          <a:spcPts val="0"/>
                        </a:spcAft>
                      </a:pPr>
                      <a:r>
                        <a:rPr lang="it-IT" sz="1050" dirty="0" smtClean="0">
                          <a:effectLst/>
                          <a:latin typeface="Garamond" panose="02020404030301010803" pitchFamily="18" charset="0"/>
                          <a:ea typeface="Times New Roman" panose="02020603050405020304" pitchFamily="18" charset="0"/>
                          <a:cs typeface="Times New Roman" panose="02020603050405020304" pitchFamily="18" charset="0"/>
                        </a:rPr>
                        <a:t>Riconoscere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le figure </a:t>
                      </a:r>
                      <a:r>
                        <a:rPr lang="it-IT" sz="1050" spc="-10" dirty="0">
                          <a:effectLst/>
                          <a:latin typeface="Garamond" panose="02020404030301010803" pitchFamily="18" charset="0"/>
                          <a:ea typeface="Times New Roman" panose="02020603050405020304" pitchFamily="18" charset="0"/>
                          <a:cs typeface="Times New Roman" panose="02020603050405020304" pitchFamily="18" charset="0"/>
                        </a:rPr>
                        <a:t>geometriche.</a:t>
                      </a:r>
                      <a:endParaRPr lang="it-IT" sz="1050" dirty="0">
                        <a:effectLst/>
                        <a:latin typeface="Garamond" panose="02020404030301010803"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215" marR="92710">
                        <a:lnSpc>
                          <a:spcPct val="115000"/>
                        </a:lnSpc>
                        <a:spcAft>
                          <a:spcPts val="0"/>
                        </a:spcAft>
                      </a:pP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Si</a:t>
                      </a:r>
                      <a:r>
                        <a:rPr lang="it-IT" sz="1050" spc="-2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orienta</a:t>
                      </a:r>
                      <a:r>
                        <a:rPr lang="it-IT" sz="105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nello</a:t>
                      </a:r>
                      <a:r>
                        <a:rPr lang="it-IT" sz="1050" spc="-5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spazio</a:t>
                      </a:r>
                      <a:r>
                        <a:rPr lang="it-IT" sz="1050" spc="-5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fisico e riconosce figure</a:t>
                      </a:r>
                    </a:p>
                    <a:p>
                      <a:pPr marL="69215">
                        <a:lnSpc>
                          <a:spcPct val="115000"/>
                        </a:lnSpc>
                        <a:spcAft>
                          <a:spcPts val="0"/>
                        </a:spcAft>
                      </a:pP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geometriche</a:t>
                      </a:r>
                      <a:r>
                        <a:rPr lang="it-IT" sz="105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con</a:t>
                      </a:r>
                      <a:r>
                        <a:rPr lang="it-IT" sz="1050" spc="-6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l’aiuto </a:t>
                      </a:r>
                      <a:r>
                        <a:rPr lang="it-IT" sz="1050" spc="-10" dirty="0">
                          <a:effectLst/>
                          <a:latin typeface="Garamond" panose="02020404030301010803" pitchFamily="18" charset="0"/>
                          <a:ea typeface="Times New Roman" panose="02020603050405020304" pitchFamily="18" charset="0"/>
                          <a:cs typeface="Times New Roman" panose="02020603050405020304" pitchFamily="18" charset="0"/>
                        </a:rPr>
                        <a:t>dell’insegnante.</a:t>
                      </a:r>
                      <a:endParaRPr lang="it-IT" sz="1050" dirty="0">
                        <a:effectLst/>
                        <a:latin typeface="Garamond" panose="02020404030301010803"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215" marR="107950">
                        <a:lnSpc>
                          <a:spcPct val="115000"/>
                        </a:lnSpc>
                        <a:spcAft>
                          <a:spcPts val="0"/>
                        </a:spcAft>
                      </a:pP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Si</a:t>
                      </a:r>
                      <a:r>
                        <a:rPr lang="it-IT" sz="1050" spc="-4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orienta</a:t>
                      </a:r>
                      <a:r>
                        <a:rPr lang="it-IT" sz="105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nello</a:t>
                      </a:r>
                      <a:r>
                        <a:rPr lang="it-IT" sz="1050" spc="-6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spazio fisico, riconosce e denomina figure geometriche.</a:t>
                      </a:r>
                    </a:p>
                  </a:txBody>
                  <a:tcPr marL="0" marR="0" marT="0" marB="0"/>
                </a:tc>
                <a:tc>
                  <a:txBody>
                    <a:bodyPr/>
                    <a:lstStyle/>
                    <a:p>
                      <a:pPr marL="69215" marR="64135">
                        <a:lnSpc>
                          <a:spcPct val="115000"/>
                        </a:lnSpc>
                        <a:spcAft>
                          <a:spcPts val="0"/>
                        </a:spcAft>
                      </a:pP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Si orienta nello spazio fisico, riconosce, denomina</a:t>
                      </a:r>
                      <a:r>
                        <a:rPr lang="it-IT" sz="105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e</a:t>
                      </a:r>
                      <a:r>
                        <a:rPr lang="it-IT" sz="1050" spc="-6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rappresenta figure geometriche in maniera quasi corretta.</a:t>
                      </a:r>
                    </a:p>
                  </a:txBody>
                  <a:tcPr marL="0" marR="0" marT="0" marB="0"/>
                </a:tc>
                <a:tc>
                  <a:txBody>
                    <a:bodyPr/>
                    <a:lstStyle/>
                    <a:p>
                      <a:pPr marL="66040" marR="78105">
                        <a:lnSpc>
                          <a:spcPct val="115000"/>
                        </a:lnSpc>
                        <a:spcAft>
                          <a:spcPts val="0"/>
                        </a:spcAft>
                      </a:pP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Si orienta nello spazio fisico, riconosce, denomina</a:t>
                      </a:r>
                      <a:r>
                        <a:rPr lang="it-IT" sz="105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e</a:t>
                      </a:r>
                      <a:r>
                        <a:rPr lang="it-IT" sz="1050" spc="-6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rappresenta figure geometriche in modo autonomo.</a:t>
                      </a:r>
                    </a:p>
                  </a:txBody>
                  <a:tcPr marL="0" marR="0" marT="0" marB="0"/>
                </a:tc>
                <a:tc>
                  <a:txBody>
                    <a:bodyPr/>
                    <a:lstStyle/>
                    <a:p>
                      <a:pPr marL="69215" marR="64135">
                        <a:lnSpc>
                          <a:spcPct val="115000"/>
                        </a:lnSpc>
                        <a:spcAft>
                          <a:spcPts val="0"/>
                        </a:spcAft>
                      </a:pP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Si orienta nello spazio fisico, riconosce, denomina</a:t>
                      </a:r>
                      <a:r>
                        <a:rPr lang="it-IT" sz="105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e</a:t>
                      </a:r>
                      <a:r>
                        <a:rPr lang="it-IT" sz="1050" spc="-6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rappresenta figure geometriche in modo autonomo</a:t>
                      </a:r>
                      <a:r>
                        <a:rPr lang="it-IT" sz="1050" spc="-5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e</a:t>
                      </a:r>
                      <a:r>
                        <a:rPr lang="it-IT" sz="1050" spc="-5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corretto.</a:t>
                      </a:r>
                    </a:p>
                  </a:txBody>
                  <a:tcPr marL="0" marR="0" marT="0" marB="0"/>
                </a:tc>
                <a:tc>
                  <a:txBody>
                    <a:bodyPr/>
                    <a:lstStyle/>
                    <a:p>
                      <a:pPr marL="66040" marR="78105">
                        <a:lnSpc>
                          <a:spcPct val="115000"/>
                        </a:lnSpc>
                        <a:spcAft>
                          <a:spcPts val="0"/>
                        </a:spcAft>
                      </a:pP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Si orienta nello spazio fisico, riconosce denomina</a:t>
                      </a:r>
                      <a:r>
                        <a:rPr lang="it-IT" sz="105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e</a:t>
                      </a:r>
                      <a:r>
                        <a:rPr lang="it-IT" sz="1050" spc="-6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rappresenta figure geometriche con</a:t>
                      </a:r>
                      <a:r>
                        <a:rPr lang="it-IT" sz="1050" spc="20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correttezza</a:t>
                      </a:r>
                      <a:r>
                        <a:rPr lang="it-IT" sz="105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e</a:t>
                      </a:r>
                      <a:r>
                        <a:rPr lang="it-IT" sz="1050" spc="-6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padronanza</a:t>
                      </a:r>
                      <a:r>
                        <a:rPr lang="it-IT" sz="1050" dirty="0" smtClean="0">
                          <a:effectLst/>
                          <a:latin typeface="Garamond" panose="02020404030301010803" pitchFamily="18" charset="0"/>
                          <a:ea typeface="Times New Roman" panose="02020603050405020304" pitchFamily="18" charset="0"/>
                          <a:cs typeface="Times New Roman" panose="02020603050405020304" pitchFamily="18" charset="0"/>
                        </a:rPr>
                        <a:t>.</a:t>
                      </a:r>
                    </a:p>
                    <a:p>
                      <a:pPr marL="66040" marR="78105">
                        <a:lnSpc>
                          <a:spcPct val="115000"/>
                        </a:lnSpc>
                        <a:spcAft>
                          <a:spcPts val="0"/>
                        </a:spcAft>
                      </a:pPr>
                      <a:endParaRPr lang="it-IT" sz="105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66040" marR="78105">
                        <a:lnSpc>
                          <a:spcPct val="115000"/>
                        </a:lnSpc>
                        <a:spcAft>
                          <a:spcPts val="0"/>
                        </a:spcAft>
                      </a:pPr>
                      <a:endParaRPr lang="it-IT" sz="1050" dirty="0">
                        <a:effectLst/>
                        <a:latin typeface="Garamond" panose="02020404030301010803" pitchFamily="18" charset="0"/>
                        <a:ea typeface="Times New Roman" panose="02020603050405020304" pitchFamily="18" charset="0"/>
                        <a:cs typeface="Times New Roman" panose="02020603050405020304" pitchFamily="18" charset="0"/>
                      </a:endParaRPr>
                    </a:p>
                  </a:txBody>
                  <a:tcPr marL="0" marR="0" marT="0" marB="0"/>
                </a:tc>
              </a:tr>
              <a:tr h="533400">
                <a:tc>
                  <a:txBody>
                    <a:bodyPr/>
                    <a:lstStyle/>
                    <a:p>
                      <a:pPr marL="66040" marR="114935">
                        <a:lnSpc>
                          <a:spcPct val="115000"/>
                        </a:lnSpc>
                        <a:spcAft>
                          <a:spcPts val="0"/>
                        </a:spcAft>
                      </a:pPr>
                      <a:endParaRPr lang="it-IT" sz="105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66040" marR="114935">
                        <a:lnSpc>
                          <a:spcPct val="115000"/>
                        </a:lnSpc>
                        <a:spcAft>
                          <a:spcPts val="0"/>
                        </a:spcAft>
                      </a:pPr>
                      <a:r>
                        <a:rPr lang="it-IT" sz="1050" dirty="0" smtClean="0">
                          <a:effectLst/>
                          <a:latin typeface="Garamond" panose="02020404030301010803" pitchFamily="18" charset="0"/>
                          <a:ea typeface="Times New Roman" panose="02020603050405020304" pitchFamily="18" charset="0"/>
                          <a:cs typeface="Times New Roman" panose="02020603050405020304" pitchFamily="18" charset="0"/>
                        </a:rPr>
                        <a:t>Classificare</a:t>
                      </a:r>
                      <a:r>
                        <a:rPr lang="it-IT" sz="1050" spc="-65"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e</a:t>
                      </a:r>
                      <a:r>
                        <a:rPr lang="it-IT" sz="1050" spc="-6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mettere</a:t>
                      </a:r>
                      <a:r>
                        <a:rPr lang="it-IT" sz="1050" spc="-5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in </a:t>
                      </a:r>
                      <a:r>
                        <a:rPr lang="it-IT" sz="1050" spc="-10" dirty="0">
                          <a:effectLst/>
                          <a:latin typeface="Garamond" panose="02020404030301010803" pitchFamily="18" charset="0"/>
                          <a:ea typeface="Times New Roman" panose="02020603050405020304" pitchFamily="18" charset="0"/>
                          <a:cs typeface="Times New Roman" panose="02020603050405020304" pitchFamily="18" charset="0"/>
                        </a:rPr>
                        <a:t>relazione.</a:t>
                      </a:r>
                      <a:endParaRPr lang="it-IT" sz="1050" dirty="0">
                        <a:effectLst/>
                        <a:latin typeface="Garamond" panose="02020404030301010803" pitchFamily="18" charset="0"/>
                        <a:ea typeface="Times New Roman" panose="02020603050405020304" pitchFamily="18" charset="0"/>
                        <a:cs typeface="Times New Roman" panose="02020603050405020304" pitchFamily="18" charset="0"/>
                      </a:endParaRPr>
                    </a:p>
                    <a:p>
                      <a:pPr marL="90805" marR="496570">
                        <a:lnSpc>
                          <a:spcPct val="103000"/>
                        </a:lnSpc>
                        <a:spcAft>
                          <a:spcPts val="0"/>
                        </a:spcAft>
                      </a:pP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Raccogliere dati e </a:t>
                      </a:r>
                      <a:r>
                        <a:rPr lang="it-IT" sz="1050" dirty="0" smtClean="0">
                          <a:effectLst/>
                          <a:latin typeface="Garamond" panose="02020404030301010803" pitchFamily="18" charset="0"/>
                          <a:ea typeface="Times New Roman" panose="02020603050405020304" pitchFamily="18" charset="0"/>
                          <a:cs typeface="Times New Roman" panose="02020603050405020304" pitchFamily="18" charset="0"/>
                        </a:rPr>
                        <a:t>rappresentarli</a:t>
                      </a:r>
                      <a:r>
                        <a:rPr lang="it-IT" sz="1050" spc="-6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smtClean="0">
                          <a:effectLst/>
                          <a:latin typeface="Garamond" panose="02020404030301010803" pitchFamily="18" charset="0"/>
                          <a:ea typeface="Times New Roman" panose="02020603050405020304" pitchFamily="18" charset="0"/>
                          <a:cs typeface="Times New Roman" panose="02020603050405020304" pitchFamily="18" charset="0"/>
                        </a:rPr>
                        <a:t>graficamente.</a:t>
                      </a:r>
                    </a:p>
                    <a:p>
                      <a:pPr marL="90805" marR="496570">
                        <a:lnSpc>
                          <a:spcPct val="103000"/>
                        </a:lnSpc>
                        <a:spcAft>
                          <a:spcPts val="0"/>
                        </a:spcAft>
                      </a:pPr>
                      <a:endParaRPr lang="it-IT" sz="105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90805" marR="496570">
                        <a:lnSpc>
                          <a:spcPct val="103000"/>
                        </a:lnSpc>
                        <a:spcAft>
                          <a:spcPts val="0"/>
                        </a:spcAft>
                      </a:pPr>
                      <a:endParaRPr lang="it-IT" sz="1050" dirty="0">
                        <a:effectLst/>
                        <a:latin typeface="Garamond" panose="02020404030301010803"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215" marR="74930">
                        <a:lnSpc>
                          <a:spcPct val="115000"/>
                        </a:lnSpc>
                        <a:spcAft>
                          <a:spcPts val="0"/>
                        </a:spcAft>
                      </a:pP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Ha</a:t>
                      </a:r>
                      <a:r>
                        <a:rPr lang="it-IT" sz="105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difficoltà</a:t>
                      </a:r>
                      <a:r>
                        <a:rPr lang="it-IT" sz="1050" spc="-6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nel</a:t>
                      </a:r>
                      <a:r>
                        <a:rPr lang="it-IT" sz="105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classificare, stabilire relazioni e rappresentare graficamente dei dati.</a:t>
                      </a:r>
                    </a:p>
                  </a:txBody>
                  <a:tcPr marL="0" marR="0" marT="0" marB="0"/>
                </a:tc>
                <a:tc>
                  <a:txBody>
                    <a:bodyPr/>
                    <a:lstStyle/>
                    <a:p>
                      <a:pPr marL="69215" marR="107950">
                        <a:lnSpc>
                          <a:spcPct val="115000"/>
                        </a:lnSpc>
                        <a:spcAft>
                          <a:spcPts val="0"/>
                        </a:spcAft>
                      </a:pP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Classifica</a:t>
                      </a:r>
                      <a:r>
                        <a:rPr lang="it-IT" sz="1050" spc="-5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e</a:t>
                      </a:r>
                      <a:r>
                        <a:rPr lang="it-IT" sz="1050" spc="-6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mette</a:t>
                      </a:r>
                      <a:r>
                        <a:rPr lang="it-IT" sz="105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in relazione,</a:t>
                      </a:r>
                      <a:r>
                        <a:rPr lang="it-IT" sz="1050" spc="-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raccoglie dati e li rappresenta graficamente</a:t>
                      </a:r>
                      <a:r>
                        <a:rPr lang="it-IT" sz="105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solo</a:t>
                      </a:r>
                      <a:r>
                        <a:rPr lang="it-IT" sz="1050" spc="-6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in semplici contesti.</a:t>
                      </a:r>
                    </a:p>
                  </a:txBody>
                  <a:tcPr marL="0" marR="0" marT="0" marB="0"/>
                </a:tc>
                <a:tc>
                  <a:txBody>
                    <a:bodyPr/>
                    <a:lstStyle/>
                    <a:p>
                      <a:pPr marL="69215" marR="107950">
                        <a:lnSpc>
                          <a:spcPct val="115000"/>
                        </a:lnSpc>
                        <a:spcAft>
                          <a:spcPts val="0"/>
                        </a:spcAft>
                      </a:pP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Classifica e mette in relazione, raccoglie dati e li rappresenta graficamente</a:t>
                      </a:r>
                      <a:r>
                        <a:rPr lang="it-IT" sz="105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in</a:t>
                      </a:r>
                      <a:r>
                        <a:rPr lang="it-IT" sz="1050" spc="-6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modo quasi </a:t>
                      </a:r>
                      <a:r>
                        <a:rPr lang="it-IT" sz="1050" spc="-10" dirty="0">
                          <a:effectLst/>
                          <a:latin typeface="Garamond" panose="02020404030301010803" pitchFamily="18" charset="0"/>
                          <a:ea typeface="Times New Roman" panose="02020603050405020304" pitchFamily="18" charset="0"/>
                          <a:cs typeface="Times New Roman" panose="02020603050405020304" pitchFamily="18" charset="0"/>
                        </a:rPr>
                        <a:t>corretto.</a:t>
                      </a:r>
                      <a:endParaRPr lang="it-IT" sz="1050" dirty="0">
                        <a:effectLst/>
                        <a:latin typeface="Garamond" panose="02020404030301010803"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41910">
                        <a:lnSpc>
                          <a:spcPct val="115000"/>
                        </a:lnSpc>
                        <a:spcAft>
                          <a:spcPts val="0"/>
                        </a:spcAft>
                      </a:pP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Classifica e mette in relazione,</a:t>
                      </a:r>
                      <a:r>
                        <a:rPr lang="it-IT" sz="105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raccoglie</a:t>
                      </a:r>
                      <a:r>
                        <a:rPr lang="it-IT" sz="1050" spc="-6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dati</a:t>
                      </a:r>
                      <a:r>
                        <a:rPr lang="it-IT" sz="1050" spc="-5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e li rappresenta graficamente in modo autonomo.</a:t>
                      </a:r>
                    </a:p>
                  </a:txBody>
                  <a:tcPr marL="0" marR="0" marT="0" marB="0"/>
                </a:tc>
                <a:tc>
                  <a:txBody>
                    <a:bodyPr/>
                    <a:lstStyle/>
                    <a:p>
                      <a:pPr marL="69215" marR="107950">
                        <a:lnSpc>
                          <a:spcPct val="115000"/>
                        </a:lnSpc>
                        <a:spcAft>
                          <a:spcPts val="0"/>
                        </a:spcAft>
                      </a:pP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Classifica e mette in relazione, raccoglie dati e li rappresenta graficamente</a:t>
                      </a:r>
                      <a:r>
                        <a:rPr lang="it-IT" sz="105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in</a:t>
                      </a:r>
                      <a:r>
                        <a:rPr lang="it-IT" sz="1050" spc="-6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modo autonomo e </a:t>
                      </a:r>
                      <a:r>
                        <a:rPr lang="it-IT" sz="1050" spc="-10" dirty="0">
                          <a:effectLst/>
                          <a:latin typeface="Garamond" panose="02020404030301010803" pitchFamily="18" charset="0"/>
                          <a:ea typeface="Times New Roman" panose="02020603050405020304" pitchFamily="18" charset="0"/>
                          <a:cs typeface="Times New Roman" panose="02020603050405020304" pitchFamily="18" charset="0"/>
                        </a:rPr>
                        <a:t>corretto.</a:t>
                      </a:r>
                      <a:endParaRPr lang="it-IT" sz="1050" dirty="0">
                        <a:effectLst/>
                        <a:latin typeface="Garamond" panose="02020404030301010803"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040" marR="41910">
                        <a:lnSpc>
                          <a:spcPct val="115000"/>
                        </a:lnSpc>
                        <a:spcAft>
                          <a:spcPts val="0"/>
                        </a:spcAft>
                      </a:pP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Classifica e mette in relazione,</a:t>
                      </a:r>
                      <a:r>
                        <a:rPr lang="it-IT" sz="105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raccoglie</a:t>
                      </a:r>
                      <a:r>
                        <a:rPr lang="it-IT" sz="1050" spc="-6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dati</a:t>
                      </a:r>
                      <a:r>
                        <a:rPr lang="it-IT" sz="1050" spc="-5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e li rappresenta graficamente con</a:t>
                      </a:r>
                      <a:r>
                        <a:rPr lang="it-IT" sz="1050" spc="20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correttezza</a:t>
                      </a:r>
                      <a:r>
                        <a:rPr lang="it-IT" sz="105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e</a:t>
                      </a:r>
                      <a:r>
                        <a:rPr lang="it-IT" sz="1050" spc="-6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050" dirty="0">
                          <a:effectLst/>
                          <a:latin typeface="Garamond" panose="02020404030301010803" pitchFamily="18" charset="0"/>
                          <a:ea typeface="Times New Roman" panose="02020603050405020304" pitchFamily="18" charset="0"/>
                          <a:cs typeface="Times New Roman" panose="02020603050405020304" pitchFamily="18" charset="0"/>
                        </a:rPr>
                        <a:t>padronanza</a:t>
                      </a:r>
                      <a:r>
                        <a:rPr lang="it-IT" sz="1050" dirty="0" smtClean="0">
                          <a:effectLst/>
                          <a:latin typeface="Garamond" panose="02020404030301010803" pitchFamily="18" charset="0"/>
                          <a:ea typeface="Times New Roman" panose="02020603050405020304" pitchFamily="18" charset="0"/>
                          <a:cs typeface="Times New Roman" panose="02020603050405020304" pitchFamily="18" charset="0"/>
                        </a:rPr>
                        <a:t>.</a:t>
                      </a:r>
                    </a:p>
                    <a:p>
                      <a:pPr marL="66040" marR="41910">
                        <a:lnSpc>
                          <a:spcPct val="115000"/>
                        </a:lnSpc>
                        <a:spcAft>
                          <a:spcPts val="0"/>
                        </a:spcAft>
                      </a:pPr>
                      <a:endParaRPr lang="it-IT" sz="105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66040" marR="41910">
                        <a:lnSpc>
                          <a:spcPct val="115000"/>
                        </a:lnSpc>
                        <a:spcAft>
                          <a:spcPts val="0"/>
                        </a:spcAft>
                      </a:pPr>
                      <a:endParaRPr lang="it-IT" sz="1050" dirty="0">
                        <a:effectLst/>
                        <a:latin typeface="Garamond" panose="02020404030301010803" pitchFamily="18" charset="0"/>
                        <a:ea typeface="Times New Roman" panose="02020603050405020304" pitchFamily="18" charset="0"/>
                        <a:cs typeface="Times New Roman" panose="02020603050405020304" pitchFamily="18" charset="0"/>
                      </a:endParaRPr>
                    </a:p>
                  </a:txBody>
                  <a:tcPr marL="0" marR="0" marT="0" marB="0"/>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952890607"/>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881327215"/>
              </p:ext>
            </p:extLst>
          </p:nvPr>
        </p:nvGraphicFramePr>
        <p:xfrm>
          <a:off x="38472" y="31981"/>
          <a:ext cx="9076344" cy="6709341"/>
        </p:xfrm>
        <a:graphic>
          <a:graphicData uri="http://schemas.openxmlformats.org/drawingml/2006/table">
            <a:tbl>
              <a:tblPr firstRow="1" bandRow="1">
                <a:tableStyleId>{00A15C55-8517-42AA-B614-E9B94910E393}</a:tableStyleId>
              </a:tblPr>
              <a:tblGrid>
                <a:gridCol w="2997061"/>
                <a:gridCol w="2997059"/>
                <a:gridCol w="3082224"/>
              </a:tblGrid>
              <a:tr h="399981">
                <a:tc gridSpan="3">
                  <a:txBody>
                    <a:bodyPr/>
                    <a:lstStyle/>
                    <a:p>
                      <a:pPr algn="ctr"/>
                      <a:r>
                        <a:rPr lang="it-IT" sz="1600" b="1" baseline="0" dirty="0" smtClean="0">
                          <a:solidFill>
                            <a:schemeClr val="tx1"/>
                          </a:solidFill>
                          <a:latin typeface="Garamond" panose="02020404030301010803" pitchFamily="18" charset="0"/>
                        </a:rPr>
                        <a:t>SCIENZE : Scuola Primaria e Secondaria di Primo Grado</a:t>
                      </a:r>
                    </a:p>
                  </a:txBody>
                  <a:tcPr/>
                </a:tc>
                <a:tc hMerge="1">
                  <a:txBody>
                    <a:bodyPr/>
                    <a:lstStyle/>
                    <a:p>
                      <a:endParaRPr lang="it-IT"/>
                    </a:p>
                  </a:txBody>
                  <a:tcPr/>
                </a:tc>
                <a:tc hMerge="1">
                  <a:txBody>
                    <a:bodyPr/>
                    <a:lstStyle/>
                    <a:p>
                      <a:endParaRPr lang="it-IT"/>
                    </a:p>
                  </a:txBody>
                  <a:tcPr/>
                </a:tc>
              </a:tr>
              <a:tr h="196688">
                <a:tc gridSpan="3">
                  <a:txBody>
                    <a:bodyPr/>
                    <a:lstStyle/>
                    <a:p>
                      <a:pPr marL="0" indent="0" algn="l">
                        <a:lnSpc>
                          <a:spcPct val="150000"/>
                        </a:lnSpc>
                        <a:buFont typeface="Arial" panose="020B0604020202020204" pitchFamily="34" charset="0"/>
                        <a:buNone/>
                      </a:pPr>
                      <a:r>
                        <a:rPr lang="it-IT" sz="1000" b="1" baseline="0" dirty="0" smtClean="0">
                          <a:latin typeface="Garamond" panose="02020404030301010803" pitchFamily="18" charset="0"/>
                        </a:rPr>
                        <a:t>Nucleo fondente: ESPLORAZIONE E OSSERVAZIONE DELLA NATURA (Scuola Primaria)/ SCIENZE DELLA TERRA (Scuola Secondaria) </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Esplorazione e osservazione della natura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Osservare direttamente minerali, fossili, rocce, piante, funghi, animali e microorganismi, raccogliendo campioni, e utilizzando, ove disponibili, adeguati strumenti di indagine, per descriverne le caratteristiche e classificarli in base a criteri come forma, colore, struttura e habitat.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Osservare il susseguirsi delle stagioni realizzando registrazioni periodiche dei cambiamenti nelle piante, nelle temperature, nella posizione del sole rispetto all’orizzonte locale in vari momenti della giornata.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Osservare il movimento apparente del sole lungo l’arco della giornata attraverso l’ombra prodotta da un albero o da un bastone piantato nel terreno e utilizzare il cambiamento dell’ombra come strumento per misurare lo scorrere del tempo.</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Esplorazione e osservazione della natura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 osservare con attenzione ciò che ci circonda, ponendosi domande su ciò che accade in natura e nei fenomeni della vita quotidiana (in casa e a scuola).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Formulare ipotesi e cercare spiegazioni alle proprie osservazioni attraverso esperimenti, confronti e raccolta di informazioni.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strumenti per effettuare esperimenti e raccogliere dati, come cronometri, termometri, bilance, e microscopi.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le interazioni tra gli esseri viventi e l’ambiente, ad esempio osservando come le piante crescono in diversi tipi di suolo o come gli animali modificano il loro comportamento in base alle stagioni.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Imparare a osservare e descrivere le caratteristiche di piante, funghi, animali e fossili, ad esempio studiando foglie, semi e fiori con una lente d’ingrandimento o confrontando scheletri e dentature di animali per dedurre la loro dieta.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 dare semplici spiegazioni legate all’osservazione di piante, funghi, animali, minerali, fossili e rocce, registrando cambiamenti nel tempo attraverso schede di osservazione o grafici.</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…etc.</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Fenomeni naturali e di origine antropica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Osservare fenomeni naturali e antropici e individuare relazioni tra grandezze, ad esempio misurando la velocità di caduta di oggetti di peso diverso per comprendere l’azione della gravità o confrontando il consumo d’acqua in diverse attività quotidiane per comprenderne l’impatto ambientale.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Costruire e interpretare grafici e relazioni matematiche tracciando l’andamento della temperatura giornaliera e la variazione nel tempo.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Osservare e descrivere gli ecosistemi naturali e le loro componenti.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Esplorare il ciclo biogeochimico del carbonio attraverso esperimenti e osservazioni.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Analizzare la geosfera e la biosfera, riconoscendo l'origine delle rocce, i processi geologici e i rischi naturali anche in funzione della prevenzione ambientale.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Osservare ed esaminare fossili per comprendere la storia geologica e l’evoluzione degli organismi viventi.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Analizzare attraverso mappe tematiche la distribuzione dei terremoti e dei vulcani e i loro effetti, studiando il meccanismo e i materiali emessi dalle eruzioni.</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…etc.</a:t>
                      </a: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727759573"/>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6172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 stagioni e i cambiamenti dell’ambiente naturale.</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 trasformazioni delle piante nelle diverse stagioni.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L’alternanza giorno/notte e le variazioni della posizione del Sole e della temperatura durante la giornata.</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Osservare e descrivere i cambiamenti stagionali dell’ambiente.</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le trasformazioni delle piante nelle diverse stagioni.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Osservare la posizione del Sole e le variazioni della temperatura in diversi momenti della giornata.</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 confronta e classifica i principali cambiamenti stagionali dell'ambiente utilizzando il linguaggio dell'esperienza e semplici rappresentazioni.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 le trasformazioni delle piante con il susseguirsi delle stagioni.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Rileva e confronta fenomeni naturali legati all'alternanza del giorno/notte e alle variazioni di luce e temperatura.</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p>
                      <a:pPr algn="ctr">
                        <a:lnSpc>
                          <a:spcPct val="150000"/>
                        </a:lnSpc>
                      </a:pPr>
                      <a:endParaRPr lang="it-IT" sz="1000" b="1" baseline="0" dirty="0" smtClean="0">
                        <a:latin typeface="Garamond" panose="02020404030301010803" pitchFamily="18" charset="0"/>
                      </a:endParaRPr>
                    </a:p>
                  </a:txBody>
                  <a:tcPr vert="vert270">
                    <a:solidFill>
                      <a:srgbClr val="FFC000"/>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41683" y="4194626"/>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81811212"/>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38472" y="31981"/>
          <a:ext cx="9076344" cy="6432310"/>
        </p:xfrm>
        <a:graphic>
          <a:graphicData uri="http://schemas.openxmlformats.org/drawingml/2006/table">
            <a:tbl>
              <a:tblPr firstRow="1" bandRow="1">
                <a:tableStyleId>{00A15C55-8517-42AA-B614-E9B94910E393}</a:tableStyleId>
              </a:tblPr>
              <a:tblGrid>
                <a:gridCol w="2997061"/>
                <a:gridCol w="2997059"/>
                <a:gridCol w="3082224"/>
              </a:tblGrid>
              <a:tr h="275350">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000" b="1" baseline="0" dirty="0" smtClean="0">
                          <a:solidFill>
                            <a:schemeClr val="tx1"/>
                          </a:solidFill>
                          <a:latin typeface="Garamond" panose="02020404030301010803" pitchFamily="18" charset="0"/>
                        </a:rPr>
                        <a:t>Nucleo fondante: </a:t>
                      </a: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SCIENZA E AMBIENTE (Scuola Primaria 1^- 2^- 3^)/ SCIENZE DELLA TERRA (Scuola Primaria  4^ - 5^ e Scuola Secondaria) </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Scienza e ambiente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Riflettere su come le proprie azioni influenzano l’ambiente, riconoscendo l’importanza di comportamenti responsabili a scuola e nella natura per la tutela degli ecosistemi.</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Interconnessioni tra Scienza, Arte e Società</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i collegamenti tra scienza, matematica, arte e musica, ad esempio analizzando le simmetrie nei cristalli di neve, identificando le proprietà delle vibrazioni che corrispondono alle caratteristiche dei suoni, o sperimentando la pittura con pigmenti naturali.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il ruolo della scienza nella società, approfondendo le invenzioni scientifiche che hanno cambiato la storia (come la scoperta dell’elettricità o la teoria dell’evoluzione) e discutendo come la scienza influisce su tecnologia, medicina e ambiente.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Ambiente e Scienze della Terra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Esaminare i fattori che influenzano il clima attraverso esperimenti come la simulazione dell’effetto serra in una campana di vetro o la raccolta di dati meteorologici locali (temperatura, umidità, pressione atmosferica) per osservare variazioni climatiche nel tempo.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e utilizzare l’analisi dimensionale per stimare ordini di grandezza e confrontare dimensioni e quantità.</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Esaminare la struttura interna della Terra e individuare i collegamenti con i principali processi geologici.</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Interconnessioni tra Scienza, Tecnologia, Arte e Società</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Individuare i collegamenti tra scienza, matematica e tecnologia, ad esempio progettando e realizzando semplici circuiti elettrici o analizzando la geometria delle strutture cristalline con modelli tridimensionali.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le connessioni tra scienza, arte e discipline umanistiche, osservando le proporzioni auree nelle strutture naturali (conchiglie, fiori), esplorando la relazione tra il suono e la matematica (frequenze musicali, armoniche) o studiando la rappresentazione astronomica nelle opere d’arte rinascimentali.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l’evoluzione storica delle scienze, confrontando il modello geocentrico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…etc.</a:t>
                      </a: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3722449"/>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847925164"/>
              </p:ext>
            </p:extLst>
          </p:nvPr>
        </p:nvGraphicFramePr>
        <p:xfrm>
          <a:off x="26090" y="41709"/>
          <a:ext cx="9095876" cy="672084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L'ambiente scolastico e gli spazi naturali del territorio circostante.</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Elementi naturali e artificiali presenti negli ambienti di vita.</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 principali regole di rispetto e cura degli ambienti condivisi.</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Osservare e rappresentare graficamente gli ambienti vissuti.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Individuare elementi naturali e artificiali presenti nell'ambiente.</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e mettere in pratica comportamenti che favoriscono la cura e la tutela dell'ambiente.</a:t>
                      </a: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Adotta comportamenti rispettosi nei confronti dell’ambiente vissuto.</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 gli elementi naturali e artificiali presenti negli ambienti di vita.</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 che le proprie azioni hanno effetti sull’ambiente e agisce in modo responsabile.</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p>
                      <a:pPr algn="ctr">
                        <a:lnSpc>
                          <a:spcPct val="150000"/>
                        </a:lnSpc>
                      </a:pPr>
                      <a:endParaRPr lang="it-IT" sz="1000" b="1" baseline="0" dirty="0" smtClean="0">
                        <a:latin typeface="Garamond" panose="02020404030301010803" pitchFamily="18" charset="0"/>
                      </a:endParaRPr>
                    </a:p>
                  </a:txBody>
                  <a:tcPr vert="vert270">
                    <a:solidFill>
                      <a:srgbClr val="FFC000"/>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41683" y="4194626"/>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978678553"/>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4154101810"/>
              </p:ext>
            </p:extLst>
          </p:nvPr>
        </p:nvGraphicFramePr>
        <p:xfrm>
          <a:off x="26090" y="30898"/>
          <a:ext cx="9095876" cy="662940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Sistema Terra: geosfera, idrosfera, atmosfera, biosfera e relazioni tra le componenti.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Acqua, aria e suolo: caratteristiche, ciclo dell’acqua, risorse,  inquinamento e tutela.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Tempo meteorologico e clima: temperatura, pressione, umidità, vento, precipitazioni e strumenti di osservazione.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Paesaggio naturale e antropico: trasformazioni, rischi, risorse e comportamenti sostenibili.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Ecosistemi e relazioni tra viventi e ambiente: fattori biotici e abiotici, catene e reti alimentari.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Sviluppo sostenibile, Agenda 2030, uso responsabile delle risorse e impronta ecologica.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Raccolta di dati ambientali con osservazioni all’aperto, fotografie, mappe, tabelle e grafici. </a:t>
                      </a:r>
                    </a:p>
                  </a:txBody>
                  <a:tcPr/>
                </a:tc>
                <a:tc>
                  <a:txBody>
                    <a:bodyPr/>
                    <a:lstStyle/>
                    <a:p>
                      <a:pPr marL="262255">
                        <a:lnSpc>
                          <a:spcPts val="1045"/>
                        </a:lnSpc>
                        <a:spcAft>
                          <a:spcPts val="0"/>
                        </a:spcAft>
                      </a:pPr>
                      <a:r>
                        <a:rPr lang="it-IT" sz="1200" dirty="0" smtClean="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smtClean="0">
                        <a:effectLst/>
                        <a:latin typeface="Garamond" panose="02020404030301010803" pitchFamily="18" charset="0"/>
                        <a:ea typeface="Calibri" panose="020F0502020204030204" pitchFamily="34" charset="0"/>
                        <a:cs typeface="Times New Roman" panose="02020603050405020304" pitchFamily="18" charset="0"/>
                      </a:endParaRP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 Descrivere il sistema Terra e riconoscere</a:t>
                      </a:r>
                      <a:r>
                        <a:rPr lang="it-IT" sz="11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le relazioni tra acqua, aria, suolo, viventi e attività umane.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Osservare fenomeni naturali e ambienti vicini, formulare  ipotesi e verificare</a:t>
                      </a:r>
                      <a:r>
                        <a:rPr lang="it-IT" sz="11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spiegazioni con dati semplici.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Raccogliere e registrare dati meteorologici o ambientali utilizzando strumenti e procedure guidate.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Leggere carte, immagini, grafici e semplici rappresentazioni di fenomeni naturali.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 Individuare cause e conseguenze di inquinamento, consumo di risorse e alterazioni degli ecosistemi.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Riconoscere comportamenti personali e collettivi orientati alla tutela dell’ambiente.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Comunicare osservazioni e risultati con schemi, relazioni, mappe e prodotti digitali. </a:t>
                      </a: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Esplora e sperimenta, in laboratorio e all’aperto, lo svolgersi dei fenomeni naturali più comuni.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Sviluppa schematizzazioni e modellizzazioni di fatti e fenomeni ambientali.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È consapevole dell’importanza dello sviluppo sostenibile e della tutela delle risorse.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Comprende le relazioni tra componenti del sistema Terra e attività umane.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Utilizza osservazioni, dati e rappresentazioni per descrivere ambienti e problemi reali.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Adotta comportamenti responsabili verso ambiente, risorse e beni comuni.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Sviluppa consapevolezza e responsabilità  verso la cura dell’ambiente promuovendo comportamenti attivi e pratiche di monitoraggio ecologico. </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568970665"/>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331066713"/>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3590122173"/>
              </p:ext>
            </p:extLst>
          </p:nvPr>
        </p:nvGraphicFramePr>
        <p:xfrm>
          <a:off x="38472" y="31981"/>
          <a:ext cx="9076344" cy="6477000"/>
        </p:xfrm>
        <a:graphic>
          <a:graphicData uri="http://schemas.openxmlformats.org/drawingml/2006/table">
            <a:tbl>
              <a:tblPr firstRow="1" bandRow="1">
                <a:tableStyleId>{00A15C55-8517-42AA-B614-E9B94910E393}</a:tableStyleId>
              </a:tblPr>
              <a:tblGrid>
                <a:gridCol w="2997061"/>
                <a:gridCol w="2997059"/>
                <a:gridCol w="3082224"/>
              </a:tblGrid>
              <a:tr h="275350">
                <a:tc gridSpan="3">
                  <a:txBody>
                    <a:bodyPr/>
                    <a:lstStyle/>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lang="it-IT" sz="1000" b="1" baseline="0" dirty="0" smtClean="0">
                          <a:solidFill>
                            <a:schemeClr val="tx1"/>
                          </a:solidFill>
                          <a:latin typeface="Garamond" panose="02020404030301010803" pitchFamily="18" charset="0"/>
                        </a:rPr>
                        <a:t>Nucleo fondante: </a:t>
                      </a: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MATERIA E TRASFORMAZIONI (Scuola Primaria)/CHIMICA E FISICA (Scuola Secondaria) </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Materia e trasformazioni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Identificare e classificare oggetti e materiali in base alle loro proprietà percepite (colore, forma, durezza, trasparenza, ecc.).</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Sperimentare la conservazione della quantità di materia per deformazione e per cambiamenti di stato (es. fusione del ghiaccio) e registrare le osservazioni attraverso disegni o tabelle.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Materia e trasformazioni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Attraverso semplici esperienze, imparare ad elaborare una prima distinzione macroscopica fra sostanze, soluzioni e miscugli eterogenei.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Classificare oggetti e materiali in base alla loro provenienza (naturale o artificiale), mettendo in rilievo le proprietà e gli aspetti che li accomunano.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e classificare materiali in base alle loro proprietà funzionali, come la durezza (graffiandoli con altri materiali), o la conducibilità termica (verificando come si scaldano a contatto con una fonte di calore), mettendo in relazione le proprietà del materiale con il suo utilizzo.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Osservare e descrivere il fenomeno della combustione attraverso esperimenti sicuri e simulazioni, iniziando a comprendere il ruolo dell’aria e il consumo del materiale combustibile.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descrivere ed elaborare i primi concetti relativamente agli stati di aggregazione della materia e ai passaggi di stato, osservandone i cambiamenti in situazioni concrete e sviluppando una prima comprensione a livello macroscopico.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descrivere ed elaborare i primi concetti relativamente ad alcuni esempi di trasformazioni chimiche,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…etc.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Chimica e trasformazioni della materia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Osservare e descrivere solubilizzazioni di sostanze in acqua per costruire il concetto operativo di solubilità e la distinzione tra soluzioni e miscugli eterogenei.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Osservare, descrivere e comprendere le molteplici caratteristiche fenomenologiche che si manifestano durante il riscaldamento e l’ebollizione dell’acqua.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Osservare e descrivere gli stati di aggregazione della materia e i vari passaggi di stato.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Interpretare alcuni fenomeni osservati alla luce dei modelli microscopici della materia.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Sperimentare reazioni chimiche di base quali le reazioni acido-base attraverso l’utilizzo di sostanze comuni per comprendere le trasformazioni della materia.</a:t>
                      </a: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797881866"/>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985758738"/>
              </p:ext>
            </p:extLst>
          </p:nvPr>
        </p:nvGraphicFramePr>
        <p:xfrm>
          <a:off x="33866" y="35075"/>
          <a:ext cx="9088098" cy="6643311"/>
        </p:xfrm>
        <a:graphic>
          <a:graphicData uri="http://schemas.openxmlformats.org/drawingml/2006/table">
            <a:tbl>
              <a:tblPr firstRow="1" bandRow="1">
                <a:tableStyleId>{00A15C55-8517-42AA-B614-E9B94910E393}</a:tableStyleId>
              </a:tblPr>
              <a:tblGrid>
                <a:gridCol w="353751"/>
                <a:gridCol w="2925631"/>
                <a:gridCol w="2812712"/>
                <a:gridCol w="2996004"/>
              </a:tblGrid>
              <a:tr h="409331">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6385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090214">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 caratteristiche degli oggetti e i materiali di cui sono fatti.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Differenze fra esseri viventi e non viventi.</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Analizzare oggetti attraverso gli organi di senso.</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Individuare e classificare oggetti e materiali in base alle proprietà percepite (colore, forma, durezza, trasparenza, ecc.). </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Distinguere gli esseri viventi dagli elementi non viventi.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Esplora il mondo attraverso i cinque sensi.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 manipola e confronta materiali, oggetti e strumenti per individuarne caratteristiche e proprietà.</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 e classifica elementi viventi e non viventi presenti nell'ambiente.</a:t>
                      </a:r>
                    </a:p>
                  </a:txBody>
                  <a:tcPr/>
                </a:tc>
              </a:tr>
              <a:tr h="2757111">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p>
                      <a:pPr algn="ctr">
                        <a:lnSpc>
                          <a:spcPct val="150000"/>
                        </a:lnSpc>
                      </a:pPr>
                      <a:endParaRPr lang="it-IT" sz="1000" b="1" baseline="0" dirty="0" smtClean="0">
                        <a:latin typeface="Garamond" panose="02020404030301010803" pitchFamily="18" charset="0"/>
                      </a:endParaRPr>
                    </a:p>
                  </a:txBody>
                  <a:tcPr vert="vert270">
                    <a:solidFill>
                      <a:srgbClr val="FFC000"/>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41683" y="4194626"/>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187417663"/>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903782707"/>
              </p:ext>
            </p:extLst>
          </p:nvPr>
        </p:nvGraphicFramePr>
        <p:xfrm>
          <a:off x="38472" y="31981"/>
          <a:ext cx="9076344" cy="6644640"/>
        </p:xfrm>
        <a:graphic>
          <a:graphicData uri="http://schemas.openxmlformats.org/drawingml/2006/table">
            <a:tbl>
              <a:tblPr firstRow="1" bandRow="1">
                <a:tableStyleId>{00A15C55-8517-42AA-B614-E9B94910E393}</a:tableStyleId>
              </a:tblPr>
              <a:tblGrid>
                <a:gridCol w="2997061"/>
                <a:gridCol w="2997059"/>
                <a:gridCol w="3082224"/>
              </a:tblGrid>
              <a:tr h="275350">
                <a:tc gridSpan="3">
                  <a:txBody>
                    <a:bodyPr/>
                    <a:lstStyle/>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lang="it-IT" sz="1000" b="1" baseline="0" dirty="0" smtClean="0">
                          <a:solidFill>
                            <a:schemeClr val="tx1"/>
                          </a:solidFill>
                          <a:latin typeface="Garamond" panose="02020404030301010803" pitchFamily="18" charset="0"/>
                        </a:rPr>
                        <a:t>Nucleo fondante: ESPERIMENTI SUI FENOMENI FISICI</a:t>
                      </a: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(Scuola Primaria 1^- 2^- 3^)/ESPLORAZIONE SENSORIALE DEI FENOMENI FISICI (Scuola Primaria  4^- 5^)/ CHIMICA E FISICA (Scuola Secondaria) </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Esperimenti sui fenomeni fisici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Sperimentare diversi tipi di moto e situazioni di equilibrio degli oggetti su piani orizzontali e inclinati e confrontare mediante un dinamometro la forza necessaria per sollevare verticalmente un oggetto o per spostarlo lungo un piano orizzontale.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Effettuare misure dirette di volume di liquidi e misure indirette del volume di oggetti solidi immersi in liquidi.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Osservare e descrivere il comportamento delle calamite su diversi materiali, riconoscendo le proprietà di attrazione e repulsione e di orientamento nello spazio.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che il suono non è materia ma è il risultato di una vibrazione che si trasmette attraverso la materia, sperimentando la vibrazione delle corde di uno strumento musicale, parlando vicino a un palloncino gonfio o utilizzando diapason e bicchieri d’acqua per osservare come le vibrazioni producono suoni diversi.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la propagazione rettilinea della luce anche attraverso l’osservazione delle proprietà delle ombre.</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Esplorazione sensoriale dei fenomeni fisici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Esplorare e osservare il movimento di persone e oggetti, ragionando sui cambiamenti della posizione nel tempo e sui concetti di velocità e accelerazione, e sperimentando le oscillazioni e il moto armonico.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Effettuare misure di massa, nel senso di quantità di materia, attraverso bilance a due bracci costruite con materiali poveri, e di peso, nel senso di forza peso, attraverso semplici dinamometri a molla.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Osservare e comprendere i fenomeni legati alla gravità, all’elettricità e al magnetismo, riconoscendo le principali caratteristiche di ciascuna forza e le differenze tra interazione elettrica e magnetica.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e comprendere le relazioni tra temperatura, suoni e luce, collegandole alle percezioni sensoriali e ai fenomeni fisici come la riflessione, la rifrazione e la scomposizione della luce.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Iniziare a comprendere i concetti di forza ed energia, riconoscendoli e applicandoli in diverse situazioni e fenomeni osservati.</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Sperimentazione e analisi dell'energia nei fenomeni fisici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la distinzione tra i concetti di forza e di energia e la distinzione tra forme e fonti di energia.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la conservazione dell'energia e la dissipazione in calore, approfondendo il tema con esperimenti su mulini ad acqua, dinamo e riscaldamento con frullatore.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il concetto di efficienza energetica, saper riflettere sulle fonti di energia rinnovabili, non rinnovabili e sui rispettivi vantaggi e svantaggi.</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Fonti energetiche e trasformazioni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le diverse fonti energetiche e individuare strategie per un uso ottimale delle risorse, per esempio analizzando l’efficienza di pannelli solari attraverso la misurazione della loro produzione energetica in condizioni di luce diverse o confrontando il consumo energetico di lampadine a incandescenza e LED.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Analizzare le modalità di trasformazione e trasferimento dell'energia nei sistemi fisici, studiando fenomeni come il lavoro, la potenza e il rendimento energetico. Confrontare l'efficienza di diversi dispositivi (es. motori elettrici vs motori termici) considerandone anche l'impatto ambientale.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Sperimentare strumenti di misura e dispositivi tecnologici, utilizzando sensori digitali per raccogliere dati di temperatura o inquinamento atmosferico e analizzarli con software di elaborazione.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635109733"/>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644652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 ombre prodotte dalla luce.</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 suoni presenti nell'ambiente.</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Osservare che alcuni oggetti vibrano quando producono suoni.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Individuare la relazione tra sorgente luminosa, oggetto e ombra.</a:t>
                      </a: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Verbalizza oralmente e con rappresentazioni grafiche quanto osservato.</a:t>
                      </a: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p>
                      <a:pPr algn="ctr">
                        <a:lnSpc>
                          <a:spcPct val="150000"/>
                        </a:lnSpc>
                      </a:pPr>
                      <a:endParaRPr lang="it-IT" sz="1000" b="1" baseline="0" dirty="0" smtClean="0">
                        <a:latin typeface="Garamond" panose="02020404030301010803" pitchFamily="18" charset="0"/>
                      </a:endParaRPr>
                    </a:p>
                  </a:txBody>
                  <a:tcPr vert="vert270">
                    <a:solidFill>
                      <a:srgbClr val="FFC000"/>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41683" y="4194626"/>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458177169"/>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1757365651"/>
              </p:ext>
            </p:extLst>
          </p:nvPr>
        </p:nvGraphicFramePr>
        <p:xfrm>
          <a:off x="26090" y="30898"/>
          <a:ext cx="9095876" cy="690372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100" b="0" baseline="0" dirty="0" smtClean="0">
                          <a:latin typeface="Garamond" panose="02020404030301010803" pitchFamily="18" charset="0"/>
                        </a:rPr>
                        <a:t> Metodo scientifico: osservazione, domanda, ipotesi, esperimento, raccolta dati, conclusioni e comunicazione dei risultati. </a:t>
                      </a:r>
                    </a:p>
                    <a:p>
                      <a:pPr marL="171450" indent="-171450" algn="l">
                        <a:lnSpc>
                          <a:spcPct val="150000"/>
                        </a:lnSpc>
                        <a:buFont typeface="Wingdings" panose="05000000000000000000" pitchFamily="2" charset="2"/>
                        <a:buChar char="v"/>
                      </a:pPr>
                      <a:r>
                        <a:rPr lang="it-IT" sz="1100" b="0" baseline="0" dirty="0" smtClean="0">
                          <a:latin typeface="Garamond" panose="02020404030301010803" pitchFamily="18" charset="0"/>
                        </a:rPr>
                        <a:t>Sistema Internazionale di misura: grandezze fondamentali e derivate, strumenti, unità di misura, stime ed errori. </a:t>
                      </a:r>
                    </a:p>
                    <a:p>
                      <a:pPr marL="171450" indent="-171450" algn="l">
                        <a:lnSpc>
                          <a:spcPct val="150000"/>
                        </a:lnSpc>
                        <a:buFont typeface="Wingdings" panose="05000000000000000000" pitchFamily="2" charset="2"/>
                        <a:buChar char="v"/>
                      </a:pPr>
                      <a:r>
                        <a:rPr lang="it-IT" sz="1100" b="0" baseline="0" dirty="0" smtClean="0">
                          <a:latin typeface="Garamond" panose="02020404030301010803" pitchFamily="18" charset="0"/>
                        </a:rPr>
                        <a:t>Proprietà della materia: massa, volume, densità, temperatura, stati fisici e passaggi di stato. </a:t>
                      </a:r>
                    </a:p>
                    <a:p>
                      <a:pPr marL="171450" indent="-171450" algn="l">
                        <a:lnSpc>
                          <a:spcPct val="150000"/>
                        </a:lnSpc>
                        <a:buFont typeface="Wingdings" panose="05000000000000000000" pitchFamily="2" charset="2"/>
                        <a:buChar char="v"/>
                      </a:pPr>
                      <a:r>
                        <a:rPr lang="it-IT" sz="1100" b="0" baseline="0" dirty="0" smtClean="0">
                          <a:latin typeface="Garamond" panose="02020404030301010803" pitchFamily="18" charset="0"/>
                        </a:rPr>
                        <a:t>Concetti fisici fondamentali legati all’esperienza: calore, temperatura, pressione, galleggiamento, miscugli e soluzioni. </a:t>
                      </a:r>
                    </a:p>
                    <a:p>
                      <a:pPr marL="171450" indent="-171450" algn="l">
                        <a:lnSpc>
                          <a:spcPct val="150000"/>
                        </a:lnSpc>
                        <a:buFont typeface="Wingdings" panose="05000000000000000000" pitchFamily="2" charset="2"/>
                        <a:buChar char="v"/>
                      </a:pPr>
                      <a:r>
                        <a:rPr lang="it-IT" sz="1100" b="0" baseline="0" dirty="0" smtClean="0">
                          <a:latin typeface="Garamond" panose="02020404030301010803" pitchFamily="18" charset="0"/>
                        </a:rPr>
                        <a:t>Uso di tabelle, grafici, schemi, modelli e semplici formalizzazioni per rappresentare fenomeni. </a:t>
                      </a:r>
                    </a:p>
                    <a:p>
                      <a:pPr marL="171450" indent="-171450" algn="l">
                        <a:lnSpc>
                          <a:spcPct val="150000"/>
                        </a:lnSpc>
                        <a:buFont typeface="Wingdings" panose="05000000000000000000" pitchFamily="2" charset="2"/>
                        <a:buChar char="v"/>
                      </a:pPr>
                      <a:r>
                        <a:rPr lang="it-IT" sz="1100" b="0" baseline="0" dirty="0" smtClean="0">
                          <a:latin typeface="Garamond" panose="02020404030301010803" pitchFamily="18" charset="0"/>
                        </a:rPr>
                        <a:t>Sicurezza nel laboratorio scientifico: strumenti, materiali, simboli di pericolo e comportamenti corretti. </a:t>
                      </a:r>
                    </a:p>
                    <a:p>
                      <a:pPr marL="171450" indent="-171450" algn="l">
                        <a:lnSpc>
                          <a:spcPct val="150000"/>
                        </a:lnSpc>
                        <a:buFont typeface="Wingdings" panose="05000000000000000000" pitchFamily="2" charset="2"/>
                        <a:buChar char="v"/>
                      </a:pPr>
                      <a:r>
                        <a:rPr lang="it-IT" sz="1100" b="0" baseline="0" dirty="0" smtClean="0">
                          <a:latin typeface="Garamond" panose="02020404030301010803" pitchFamily="18" charset="0"/>
                        </a:rPr>
                        <a:t>Uso guidato di strumenti digitali per misurare, raccogliere, ordinare e presentare dati sperimentali. </a:t>
                      </a:r>
                    </a:p>
                  </a:txBody>
                  <a:tcPr/>
                </a:tc>
                <a:tc>
                  <a:txBody>
                    <a:bodyPr/>
                    <a:lstStyle/>
                    <a:p>
                      <a:pPr marL="262255">
                        <a:lnSpc>
                          <a:spcPts val="1045"/>
                        </a:lnSpc>
                        <a:spcAft>
                          <a:spcPts val="0"/>
                        </a:spcAft>
                      </a:pPr>
                      <a:r>
                        <a:rPr lang="it-IT" sz="1200" dirty="0" smtClean="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smtClean="0">
                        <a:effectLst/>
                        <a:latin typeface="Garamond" panose="02020404030301010803" pitchFamily="18" charset="0"/>
                        <a:ea typeface="Calibri" panose="020F0502020204030204" pitchFamily="34" charset="0"/>
                        <a:cs typeface="Times New Roman" panose="02020603050405020304" pitchFamily="18" charset="0"/>
                      </a:endParaRPr>
                    </a:p>
                    <a:p>
                      <a:pPr marL="171450" marR="132080" lvl="0" indent="-171450">
                        <a:lnSpc>
                          <a:spcPct val="150000"/>
                        </a:lnSpc>
                        <a:spcAft>
                          <a:spcPts val="0"/>
                        </a:spcAft>
                        <a:buSzPts val="1000"/>
                        <a:buFont typeface="Wingdings" panose="05000000000000000000" pitchFamily="2" charset="2"/>
                        <a:buChar char="ü"/>
                      </a:pP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  Usare  correttamente unità di misura, strumenti semplici e procedure di misura diretta e indiretta. </a:t>
                      </a:r>
                    </a:p>
                    <a:p>
                      <a:pPr marL="171450" marR="132080" lvl="0" indent="-171450">
                        <a:lnSpc>
                          <a:spcPct val="150000"/>
                        </a:lnSpc>
                        <a:spcAft>
                          <a:spcPts val="0"/>
                        </a:spcAft>
                        <a:buSzPts val="1000"/>
                        <a:buFont typeface="Wingdings" panose="05000000000000000000" pitchFamily="2" charset="2"/>
                        <a:buChar char="ü"/>
                      </a:pP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Comprendere il significato di errore e riconoscere la variabilità dei risultati sperimentali legati agli strumenti di misura </a:t>
                      </a:r>
                    </a:p>
                    <a:p>
                      <a:pPr marL="171450" marR="132080" lvl="0" indent="-171450">
                        <a:lnSpc>
                          <a:spcPct val="150000"/>
                        </a:lnSpc>
                        <a:spcAft>
                          <a:spcPts val="0"/>
                        </a:spcAft>
                        <a:buSzPts val="1000"/>
                        <a:buFont typeface="Wingdings" panose="05000000000000000000" pitchFamily="2" charset="2"/>
                        <a:buChar char="ü"/>
                      </a:pP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Osservare</a:t>
                      </a:r>
                      <a:r>
                        <a:rPr lang="it-IT" sz="10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fenomeni fisici e chimici quotidiani, formula ipotesi, verificare con esperienze guidate e individua relazioni tra grandezze. </a:t>
                      </a:r>
                    </a:p>
                    <a:p>
                      <a:pPr marL="171450" marR="132080" lvl="0" indent="-171450">
                        <a:lnSpc>
                          <a:spcPct val="150000"/>
                        </a:lnSpc>
                        <a:spcAft>
                          <a:spcPts val="0"/>
                        </a:spcAft>
                        <a:buSzPts val="1000"/>
                        <a:buFont typeface="Wingdings" panose="05000000000000000000" pitchFamily="2" charset="2"/>
                        <a:buChar char="ü"/>
                      </a:pP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Distinguere grandezze, proprietà e trasformazioni della materia attraverso esempi concreti. </a:t>
                      </a:r>
                    </a:p>
                    <a:p>
                      <a:pPr marL="171450" marR="132080" lvl="0" indent="-171450">
                        <a:lnSpc>
                          <a:spcPct val="150000"/>
                        </a:lnSpc>
                        <a:spcAft>
                          <a:spcPts val="0"/>
                        </a:spcAft>
                        <a:buSzPts val="1000"/>
                        <a:buFont typeface="Wingdings" panose="05000000000000000000" pitchFamily="2" charset="2"/>
                        <a:buChar char="ü"/>
                      </a:pP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Registrare</a:t>
                      </a:r>
                      <a:r>
                        <a:rPr lang="it-IT" sz="10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dati in tabelle, costruisce semplici grafici e interpreta relazioni qualitative. </a:t>
                      </a:r>
                    </a:p>
                    <a:p>
                      <a:pPr marL="171450" marR="132080" lvl="0" indent="-171450">
                        <a:lnSpc>
                          <a:spcPct val="150000"/>
                        </a:lnSpc>
                        <a:spcAft>
                          <a:spcPts val="0"/>
                        </a:spcAft>
                        <a:buSzPts val="1000"/>
                        <a:buFont typeface="Wingdings" panose="05000000000000000000" pitchFamily="2" charset="2"/>
                        <a:buChar char="ü"/>
                      </a:pP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Costruire  e interpretare grafici e relazioni matematiche tracciando l’andamento della temperatura giornaliera e la variazione nel tempo. </a:t>
                      </a:r>
                    </a:p>
                    <a:p>
                      <a:pPr marL="171450" marR="132080" lvl="0" indent="-171450">
                        <a:lnSpc>
                          <a:spcPct val="150000"/>
                        </a:lnSpc>
                        <a:spcAft>
                          <a:spcPts val="0"/>
                        </a:spcAft>
                        <a:buSzPts val="1000"/>
                        <a:buFont typeface="Wingdings" panose="05000000000000000000" pitchFamily="2" charset="2"/>
                        <a:buChar char="ü"/>
                      </a:pP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Descrivere fenomeni usando un linguaggio scientifico essenziale e progressivamente corretto. </a:t>
                      </a:r>
                    </a:p>
                    <a:p>
                      <a:pPr marL="171450" marR="132080" lvl="0" indent="-171450">
                        <a:lnSpc>
                          <a:spcPct val="150000"/>
                        </a:lnSpc>
                        <a:spcAft>
                          <a:spcPts val="0"/>
                        </a:spcAft>
                        <a:buSzPts val="1000"/>
                        <a:buFont typeface="Wingdings" panose="05000000000000000000" pitchFamily="2" charset="2"/>
                        <a:buChar char="ü"/>
                      </a:pP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Collaborare</a:t>
                      </a:r>
                      <a:r>
                        <a:rPr lang="it-IT" sz="10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in laboratorio rispettando regole, ruoli e norme di sicurezza. </a:t>
                      </a:r>
                    </a:p>
                    <a:p>
                      <a:pPr marL="171450" marR="132080" lvl="0" indent="-171450">
                        <a:lnSpc>
                          <a:spcPct val="150000"/>
                        </a:lnSpc>
                        <a:spcAft>
                          <a:spcPts val="0"/>
                        </a:spcAft>
                        <a:buSzPts val="1000"/>
                        <a:buFont typeface="Wingdings" panose="05000000000000000000" pitchFamily="2" charset="2"/>
                        <a:buChar char="ü"/>
                      </a:pP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Utilizzare semplici modelli per spiegare stati della materia, passaggi di stato e fenomeni osservati. </a:t>
                      </a: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Esplora e sperimenta, in laboratorio e all’aperto, lo svolgersi dei più comuni fenomeni.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Immagina e verifica le cause dei fenomeni, ricercando soluzioni a semplici problemi con le conoscenze acquisite.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Analizza e interpreta i fenomeni naturali e antropici utilizzando concetti, linguaggi e metodi delle scienze naturali e della fisica, anche in relazione alle sfide scientifiche e tecnologiche della società contemporanea.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Sviluppa semplici schematizzazioni e modellizzazioni di fatti e fenomeni.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Ricorre, quando opportuno, a misure appropriate, tabelle, grafici e semplici formalizzazioni.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Argomenta in modo essenziale sulla base di osservazioni, dati raccolti ed esperienze svolte.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Adotta comportamenti responsabili e sicuri nelle attività sperimentali. </a:t>
                      </a: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224002704"/>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4062498019"/>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08356035"/>
              </p:ext>
            </p:extLst>
          </p:nvPr>
        </p:nvGraphicFramePr>
        <p:xfrm>
          <a:off x="38472" y="31981"/>
          <a:ext cx="9076344" cy="6644640"/>
        </p:xfrm>
        <a:graphic>
          <a:graphicData uri="http://schemas.openxmlformats.org/drawingml/2006/table">
            <a:tbl>
              <a:tblPr firstRow="1" bandRow="1">
                <a:tableStyleId>{00A15C55-8517-42AA-B614-E9B94910E393}</a:tableStyleId>
              </a:tblPr>
              <a:tblGrid>
                <a:gridCol w="2997061"/>
                <a:gridCol w="2997059"/>
                <a:gridCol w="3082224"/>
              </a:tblGrid>
              <a:tr h="275350">
                <a:tc gridSpan="3">
                  <a:txBody>
                    <a:bodyPr/>
                    <a:lstStyle/>
                    <a:p>
                      <a:pPr marL="0" indent="0" algn="l">
                        <a:lnSpc>
                          <a:spcPct val="150000"/>
                        </a:lnSpc>
                        <a:buFont typeface="Arial" panose="020B0604020202020204" pitchFamily="34" charset="0"/>
                        <a:buNone/>
                      </a:pPr>
                      <a:r>
                        <a:rPr lang="it-IT" sz="1000" b="1" baseline="0" dirty="0" smtClean="0">
                          <a:solidFill>
                            <a:schemeClr val="tx1"/>
                          </a:solidFill>
                          <a:latin typeface="Garamond" panose="02020404030301010803" pitchFamily="18" charset="0"/>
                        </a:rPr>
                        <a:t>Nucleo fondante: ESSERI VIVENTI E CORPO UMANO (SCUOLA PRIMARIA) – BIOLOGIA (SCUOLA SECONDARIA)</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Esseri viventi e corpo umano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le principali caratteristiche dei viventi e le loro diverse modalità di vita.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Descrivere le sensazioni corporee fondamentali (fame, sete, dolore, movimento, caldo, freddo) per riconoscere la complessità del proprio organismo e comprenderne il funzionamento.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le parti principali del corpo umano, nei suoi diversi organi e apparati, con particolare attenzione agli organi di senso e alla loro funzione nella percezione dell’ambiente.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Sviluppare abitudini alimentari e stili di vita sani e rispettosi della propria salute.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L'uomo, i viventi e l'ambiente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Descrivere e interpretare il funzionamento del corpo umano, per esempio, misurando il battito cardiaco prima e dopo l’esercizio fisico per comprendere il funzionamento del sistema circolatorio o studiando la digestione con esperimenti sulla dissoluzione di cibi in liquidi diversi.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l'organizzazione cellulare di organi e apparati.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Acquisire le prime informazioni su riproduzione e sessualità.</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gli elementi fondamentali del corpo umano e le funzioni riproduttive.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Osservare e descrivere le caratteristiche principali di piante, funghi e animali, come forma, colore, struttura e adattamenti all’ambiente. Confrontare i loro modi di vivere, studiando alimentazione, crescita, riproduzione e habitat.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l’esistenza di forme di vita microscopica, ad esempio a partire dall’osservazione di campioni di suolo sia ad occhio nudo che con strumenti di ingrandimento come lenti e stereomicroscopi.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Elaborare i primi elementi di classificazione animale e vegetale sulla base di osservazioni personali.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Avere cura della propria salute, anche dal punto di vista alimentare e motorio.</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1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Esseri viventi e corpo umano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Osservare e descrivere gli ecosistemi naturali, esaminando il ruolo di produttori, consumatori e decompositori nei cicli della materia e nei flussi di energia (fotosintesi e respirazione).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Studiare la diversità e l'evoluzione dei viventi, introducendo le grandi classificazioni.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la diversità biologica mettendo in relazione elementi di base di genetica e di evoluzione.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la cellula come unità fondamentale degli organismi viventi, osservandone la struttura e il funzionamento e distinguendo tra cellule animali e vegetali.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Mettere in relazione struttura e funzioni degli apparati del corpo umano.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Approfondire il rapporto tra scienza e salute, esaminando fattori come alimentazione, sviluppo puberale e prevenzione delle dipendenze.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i rischi delle malattie sessualmente trasmissibili.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sp>
        <p:nvSpPr>
          <p:cNvPr id="3" name="Avanti o successivo 2">
            <a:hlinkClick r:id="" action="ppaction://hlinkshowjump?jump=nextslide" highlightClick="1"/>
          </p:cNvPr>
          <p:cNvSpPr/>
          <p:nvPr/>
        </p:nvSpPr>
        <p:spPr>
          <a:xfrm rot="5400000">
            <a:off x="6358141" y="6351573"/>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250772894"/>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672084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 parti del corpo umano, gli organi di senso e le loro funzioni.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 sensazioni corporee fondamentali (fame, sete, dolore, movimento, caldo, freddo) e il loro funzionamento.</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 abitudini alimentari e gli stili di vita sani.</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le principali parti del corpo umano.</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i cinque sensi e le loro funzioni.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le principali sensazioni corporee (fame, sete, caldo, freddo, dolore, movimento).</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Adottare semplici comportamenti legati a una corretta alimentazione e a uno stile di vita sano.</a:t>
                      </a: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 e nomina le principali parti del corpo umano.</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 i cinque sensi e le loro funzioni.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 e descrive semplici sensazioni corporee. </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Assume comportamenti adeguati per la propria salute e il benessere personale.</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p>
                      <a:pPr algn="ctr">
                        <a:lnSpc>
                          <a:spcPct val="150000"/>
                        </a:lnSpc>
                      </a:pPr>
                      <a:endParaRPr lang="it-IT" sz="1000" b="1" baseline="0" dirty="0" smtClean="0">
                        <a:latin typeface="Garamond" panose="02020404030301010803" pitchFamily="18" charset="0"/>
                      </a:endParaRPr>
                    </a:p>
                  </a:txBody>
                  <a:tcPr vert="vert270">
                    <a:solidFill>
                      <a:srgbClr val="FFC000"/>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41683" y="4194626"/>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985895656"/>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3035627223"/>
              </p:ext>
            </p:extLst>
          </p:nvPr>
        </p:nvGraphicFramePr>
        <p:xfrm>
          <a:off x="26090" y="30898"/>
          <a:ext cx="9095876" cy="6412738"/>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100" b="0" baseline="0" dirty="0" smtClean="0">
                          <a:latin typeface="Garamond" panose="02020404030301010803" pitchFamily="18" charset="0"/>
                        </a:rPr>
                        <a:t> </a:t>
                      </a:r>
                      <a:r>
                        <a:rPr lang="it-IT" sz="1200" b="0" baseline="0" dirty="0" smtClean="0">
                          <a:latin typeface="Garamond" panose="02020404030301010803" pitchFamily="18" charset="0"/>
                        </a:rPr>
                        <a:t>Caratteristiche dei viventi: organizzazione cellulare, metabolismo, crescita, riproduzione, relazione e adattamento.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Cellula procariote ed eucariote, cellula animale e vegetale, organuli principali e livelli di organizzazione.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Classificazione dei viventi, biodiversità, regni, specie e criteri di riconoscimento.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Microrganismi, funghi, piante e animali: caratteristiche generali, funzioni vitali e relazioni con l’ambiente.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Ecosistemi: popolazioni, comunità, habitat, nicchia ecologica, catene e reti alimentari.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Equilibrio degli ecosistemi, adattamenti, biodiversità locale e tutela degli ambienti.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Osservazione al microscopio, schede di riconoscimento, raccolta dati biologici e comportamento rispettoso verso i viventi. </a:t>
                      </a:r>
                    </a:p>
                  </a:txBody>
                  <a:tcPr/>
                </a:tc>
                <a:tc>
                  <a:txBody>
                    <a:bodyPr/>
                    <a:lstStyle/>
                    <a:p>
                      <a:pPr marL="262255">
                        <a:lnSpc>
                          <a:spcPts val="1045"/>
                        </a:lnSpc>
                        <a:spcAft>
                          <a:spcPts val="0"/>
                        </a:spcAft>
                      </a:pPr>
                      <a:r>
                        <a:rPr lang="it-IT" sz="1200" dirty="0" smtClean="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smtClean="0">
                        <a:effectLst/>
                        <a:latin typeface="Garamond" panose="02020404030301010803" pitchFamily="18" charset="0"/>
                        <a:ea typeface="Calibri" panose="020F0502020204030204" pitchFamily="34" charset="0"/>
                        <a:cs typeface="Times New Roman" panose="02020603050405020304" pitchFamily="18" charset="0"/>
                      </a:endParaRPr>
                    </a:p>
                    <a:p>
                      <a:pPr marL="171450" marR="132080" lvl="0" indent="-171450">
                        <a:lnSpc>
                          <a:spcPct val="150000"/>
                        </a:lnSpc>
                        <a:spcAft>
                          <a:spcPts val="0"/>
                        </a:spcAft>
                        <a:buSzPts val="1000"/>
                        <a:buFont typeface="Wingdings" panose="05000000000000000000" pitchFamily="2" charset="2"/>
                        <a:buChar char="ü"/>
                      </a:pP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Riconoscere  la cellula come unità fondamentale degli organismi viventi, osservandone la struttura e il funzionamento e distinguendo tra cellule animali e vegetali.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Riconoscere somiglianze e differenze tra diverse specie e gruppi di viventi.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Descrivere il funzionamento macroscopico dei viventi utilizzando il modello cellulare.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Illustrare i cenni storici della citologia correlata all’evoluzione tecnologica degli strumenti di osservazione.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Osservare cellule, organismi o reperti biologici con strumenti semplici, schemi e immagini. </a:t>
                      </a:r>
                    </a:p>
                    <a:p>
                      <a:pPr marL="171450" marR="132080" lvl="0" indent="-171450">
                        <a:lnSpc>
                          <a:spcPct val="150000"/>
                        </a:lnSpc>
                        <a:spcAft>
                          <a:spcPts val="0"/>
                        </a:spcAft>
                        <a:buSzPts val="1000"/>
                        <a:buFont typeface="Wingdings" panose="05000000000000000000" pitchFamily="2" charset="2"/>
                        <a:buChar char="ü"/>
                      </a:pPr>
                      <a:r>
                        <a:rPr lang="it-IT" sz="1100" spc="-15" smtClean="0">
                          <a:effectLst/>
                          <a:latin typeface="Garamond" panose="02020404030301010803" pitchFamily="18" charset="0"/>
                          <a:ea typeface="Times New Roman" panose="02020603050405020304" pitchFamily="18" charset="0"/>
                          <a:cs typeface="Times New Roman" panose="02020603050405020304" pitchFamily="18" charset="0"/>
                        </a:rPr>
                        <a:t>Studiare </a:t>
                      </a: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la diversità e l'evoluzione dei viventi, introducendo le grandi classificazioni.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Realizzare semplici esperienze di laboratorio.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Individuare fattori che minacciano biodiversità ed equilibrio degli ambienti.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Comunicare osservazioni biologiche con disegni, mappe, tabelle, relazioni brevi o prodotti digitali</a:t>
                      </a: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 </a:t>
                      </a: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 Riconosce nel proprio organismo e negli altri viventi strutture e funzionamenti a livelli macroscopici e microscopici.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Comprende l’unità e la diversità dei viventi attraverso il modello cellulare e la classificazione.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Osserva, descrive e interpreta fenomeni biologici con strumenti e procedure adeguate.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Sviluppa schemi e modelli per rappresentare organismi, funzioni vitali ed ecosistemi.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Sviluppa consapevolezza e responsabilità verso la tutela della biodiversità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Argomenta semplici spiegazioni biologiche sulla base di osservazioni e dati. </a:t>
                      </a: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581280445"/>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983621932"/>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ext uri="{D42A27DB-BD31-4B8C-83A1-F6EECF244321}">
                <p14:modId xmlns:p14="http://schemas.microsoft.com/office/powerpoint/2010/main" val="3054425591"/>
              </p:ext>
            </p:extLst>
          </p:nvPr>
        </p:nvGraphicFramePr>
        <p:xfrm>
          <a:off x="0" y="11153"/>
          <a:ext cx="9129933" cy="6754967"/>
        </p:xfrm>
        <a:graphic>
          <a:graphicData uri="http://schemas.openxmlformats.org/drawingml/2006/table">
            <a:tbl>
              <a:tblPr firstRow="1" bandRow="1">
                <a:tableStyleId>{93296810-A885-4BE3-A3E7-6D5BEEA58F35}</a:tableStyleId>
              </a:tblPr>
              <a:tblGrid>
                <a:gridCol w="1553778"/>
                <a:gridCol w="1250184"/>
                <a:gridCol w="1278395"/>
                <a:gridCol w="1250186"/>
                <a:gridCol w="1203593"/>
                <a:gridCol w="1260986"/>
                <a:gridCol w="1332811"/>
              </a:tblGrid>
              <a:tr h="1010780">
                <a:tc gridSpan="7">
                  <a:txBody>
                    <a:bodyPr/>
                    <a:lstStyle/>
                    <a:p>
                      <a:pPr algn="ctr">
                        <a:lnSpc>
                          <a:spcPct val="150000"/>
                        </a:lnSpc>
                      </a:pPr>
                      <a:r>
                        <a:rPr lang="it-IT" sz="1200" dirty="0" smtClean="0">
                          <a:latin typeface="Garamond" panose="02020404030301010803" pitchFamily="18" charset="0"/>
                        </a:rPr>
                        <a:t>RUBRICA</a:t>
                      </a:r>
                      <a:r>
                        <a:rPr lang="it-IT" sz="1200" baseline="0" dirty="0" smtClean="0">
                          <a:latin typeface="Garamond" panose="02020404030301010803" pitchFamily="18" charset="0"/>
                        </a:rPr>
                        <a:t> VALUTATIVA SCUOLA PRIMARIA </a:t>
                      </a:r>
                      <a:endParaRPr lang="it-IT" sz="1200" dirty="0" smtClean="0">
                        <a:latin typeface="Garamond" panose="02020404030301010803" pitchFamily="18" charset="0"/>
                      </a:endParaRPr>
                    </a:p>
                    <a:p>
                      <a:pPr algn="ctr">
                        <a:lnSpc>
                          <a:spcPct val="150000"/>
                        </a:lnSpc>
                      </a:pPr>
                      <a:r>
                        <a:rPr lang="it-IT" sz="1200" dirty="0" smtClean="0">
                          <a:latin typeface="Garamond" panose="02020404030301010803" pitchFamily="18" charset="0"/>
                        </a:rPr>
                        <a:t>COMPETENZA MATEMATICA E COMPETENZA IN SCIENZE, TECNOLOGIE  E INGEGNERIA </a:t>
                      </a:r>
                    </a:p>
                    <a:p>
                      <a:pPr algn="ctr"/>
                      <a:endParaRPr lang="it-IT" sz="1200" dirty="0" smtClean="0">
                        <a:latin typeface="Garamond" panose="02020404030301010803" pitchFamily="18" charset="0"/>
                      </a:endParaRPr>
                    </a:p>
                    <a:p>
                      <a:pPr algn="ctr"/>
                      <a:r>
                        <a:rPr lang="it-IT" sz="1200" dirty="0" smtClean="0">
                          <a:latin typeface="Garamond" panose="02020404030301010803" pitchFamily="18" charset="0"/>
                        </a:rPr>
                        <a:t>DISCIPLINA:</a:t>
                      </a:r>
                      <a:r>
                        <a:rPr lang="it-IT" sz="1200" baseline="0" dirty="0" smtClean="0">
                          <a:latin typeface="Garamond" panose="02020404030301010803" pitchFamily="18" charset="0"/>
                        </a:rPr>
                        <a:t> SCIENZE</a:t>
                      </a:r>
                      <a:endParaRPr lang="it-IT" sz="1200" dirty="0" smtClean="0">
                        <a:latin typeface="Garamond" panose="02020404030301010803" pitchFamily="18" charset="0"/>
                      </a:endParaRPr>
                    </a:p>
                  </a:txBody>
                  <a:tcPr>
                    <a:solidFill>
                      <a:srgbClr val="92D050"/>
                    </a:solidFill>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r>
              <a:tr h="275667">
                <a:tc gridSpan="7">
                  <a:txBody>
                    <a:bodyPr/>
                    <a:lstStyle/>
                    <a:p>
                      <a:pPr algn="ctr"/>
                      <a:r>
                        <a:rPr lang="it-IT" sz="1200" b="1" dirty="0" smtClean="0">
                          <a:latin typeface="Garamond" panose="02020404030301010803" pitchFamily="18" charset="0"/>
                        </a:rPr>
                        <a:t>CLASSE</a:t>
                      </a:r>
                      <a:r>
                        <a:rPr lang="it-IT" sz="1200" b="1" baseline="0" dirty="0" smtClean="0">
                          <a:latin typeface="Garamond" panose="02020404030301010803" pitchFamily="18" charset="0"/>
                        </a:rPr>
                        <a:t> </a:t>
                      </a:r>
                      <a:r>
                        <a:rPr lang="it-IT" sz="1200" b="1" dirty="0" smtClean="0">
                          <a:latin typeface="Garamond" panose="02020404030301010803" pitchFamily="18" charset="0"/>
                        </a:rPr>
                        <a:t>PRIMA </a:t>
                      </a:r>
                    </a:p>
                  </a:txBody>
                  <a:tcPr>
                    <a:solidFill>
                      <a:srgbClr val="92D050"/>
                    </a:solidFill>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r>
              <a:tr h="275667">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DI APPRENDIMENTO</a:t>
                      </a:r>
                      <a:endParaRPr kumimoji="0" lang="it-IT" sz="12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endParaRPr>
                    </a:p>
                  </a:txBody>
                  <a:tcPr>
                    <a:solidFill>
                      <a:schemeClr val="bg1"/>
                    </a:solidFill>
                  </a:tcPr>
                </a:tc>
                <a:tc gridSpan="6">
                  <a:txBody>
                    <a:bodyPr/>
                    <a:lstStyle/>
                    <a:p>
                      <a:pPr algn="ctr"/>
                      <a:r>
                        <a:rPr lang="it-IT" sz="1200" dirty="0" smtClean="0">
                          <a:latin typeface="Garamond" panose="02020404030301010803" pitchFamily="18" charset="0"/>
                        </a:rPr>
                        <a:t>GIUDIZIO SINTETICO E SUA DESCRIZIONE</a:t>
                      </a:r>
                    </a:p>
                  </a:txBody>
                  <a:tcPr>
                    <a:solidFill>
                      <a:schemeClr val="bg1"/>
                    </a:solidFill>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smtClean="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r>
              <a:tr h="551335">
                <a:tc vMerge="1">
                  <a:txBody>
                    <a:bodyPr/>
                    <a:lstStyle/>
                    <a:p>
                      <a:endParaRPr lang="it-IT"/>
                    </a:p>
                  </a:txBody>
                  <a:tcPr/>
                </a:tc>
                <a:tc>
                  <a:txBody>
                    <a:bodyPr/>
                    <a:lstStyle/>
                    <a:p>
                      <a:pPr algn="ctr"/>
                      <a:r>
                        <a:rPr lang="it-IT" sz="1200" dirty="0" smtClean="0">
                          <a:latin typeface="Garamond" panose="02020404030301010803" pitchFamily="18" charset="0"/>
                        </a:rPr>
                        <a:t>NON SUFFICIENTE</a:t>
                      </a:r>
                    </a:p>
                  </a:txBody>
                  <a:tcPr/>
                </a:tc>
                <a:tc>
                  <a:txBody>
                    <a:bodyPr/>
                    <a:lstStyle/>
                    <a:p>
                      <a:pPr algn="ct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SUFFICIENTE</a:t>
                      </a: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DISCRETO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BUONO </a:t>
                      </a:r>
                    </a:p>
                    <a:p>
                      <a:pPr algn="ctr"/>
                      <a:endParaRPr lang="it-IT" sz="1200" dirty="0" smtClean="0">
                        <a:latin typeface="Garamond" panose="02020404030301010803" pitchFamily="18"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DISTINTO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OTTIMO </a:t>
                      </a:r>
                    </a:p>
                  </a:txBody>
                  <a:tcPr/>
                </a:tc>
              </a:tr>
              <a:tr h="1959278">
                <a:tc>
                  <a:txBody>
                    <a:bodyPr/>
                    <a:lstStyle/>
                    <a:p>
                      <a:pPr marL="66040" marR="114935" algn="l">
                        <a:lnSpc>
                          <a:spcPct val="115000"/>
                        </a:lnSpc>
                        <a:spcAft>
                          <a:spcPts val="0"/>
                        </a:spcAft>
                      </a:pPr>
                      <a:endPar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66040" marR="114935" algn="l">
                        <a:lnSpc>
                          <a:spcPct val="115000"/>
                        </a:lnSpc>
                        <a:spcAft>
                          <a:spcPts val="0"/>
                        </a:spcAft>
                      </a:pP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Osservare</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descrivere e classificare elementi della realtà</a:t>
                      </a:r>
                      <a:r>
                        <a:rPr lang="it-IT" sz="1100" spc="-4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attraverso</a:t>
                      </a:r>
                      <a:r>
                        <a:rPr lang="it-IT" sz="1100" spc="-5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i</a:t>
                      </a:r>
                      <a:r>
                        <a:rPr lang="it-IT" sz="1100" spc="-4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5</a:t>
                      </a:r>
                      <a:r>
                        <a:rPr lang="it-IT" sz="1100" spc="-2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sensi</a:t>
                      </a:r>
                      <a:r>
                        <a:rPr lang="it-IT" sz="1100" spc="-2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e realizzare </a:t>
                      </a: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semplici</a:t>
                      </a:r>
                      <a:r>
                        <a:rPr lang="it-IT" sz="1100"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spc="-10" dirty="0" smtClean="0">
                          <a:effectLst/>
                          <a:latin typeface="Garamond" panose="02020404030301010803" pitchFamily="18" charset="0"/>
                          <a:ea typeface="Times New Roman" panose="02020603050405020304" pitchFamily="18" charset="0"/>
                          <a:cs typeface="Times New Roman" panose="02020603050405020304" pitchFamily="18" charset="0"/>
                        </a:rPr>
                        <a:t>esperimenti</a:t>
                      </a:r>
                      <a:r>
                        <a:rPr lang="it-IT" sz="1100" spc="-10" dirty="0">
                          <a:effectLst/>
                          <a:latin typeface="Garamond" panose="02020404030301010803" pitchFamily="18" charset="0"/>
                          <a:ea typeface="Times New Roman" panose="02020603050405020304" pitchFamily="18" charset="0"/>
                          <a:cs typeface="Times New Roman" panose="02020603050405020304" pitchFamily="18" charset="0"/>
                        </a:rPr>
                        <a:t>.</a:t>
                      </a:r>
                      <a:r>
                        <a:rPr lang="it-IT" sz="1100" spc="5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spc="-10" dirty="0">
                          <a:effectLst/>
                          <a:latin typeface="Garamond" panose="02020404030301010803" pitchFamily="18" charset="0"/>
                          <a:ea typeface="Times New Roman" panose="02020603050405020304" pitchFamily="18" charset="0"/>
                          <a:cs typeface="Times New Roman" panose="02020603050405020304" pitchFamily="18" charset="0"/>
                        </a:rPr>
                        <a:t>Riconoscere</a:t>
                      </a:r>
                      <a:r>
                        <a:rPr lang="it-IT" sz="1100" spc="4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spc="-25" dirty="0">
                          <a:effectLst/>
                          <a:latin typeface="Garamond" panose="02020404030301010803" pitchFamily="18" charset="0"/>
                          <a:ea typeface="Times New Roman" panose="02020603050405020304" pitchFamily="18" charset="0"/>
                          <a:cs typeface="Times New Roman" panose="02020603050405020304" pitchFamily="18" charset="0"/>
                        </a:rPr>
                        <a:t>la</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differenza tra oggetti e materiali</a:t>
                      </a:r>
                      <a:r>
                        <a:rPr lang="it-IT" sz="1100" spc="-4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e</a:t>
                      </a:r>
                      <a:r>
                        <a:rPr lang="it-IT" sz="1100" spc="-4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la</a:t>
                      </a:r>
                      <a:r>
                        <a:rPr lang="it-IT" sz="1100" spc="-4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loro</a:t>
                      </a:r>
                      <a:r>
                        <a:rPr lang="it-IT" sz="1100" spc="-5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funzione.</a:t>
                      </a:r>
                      <a:endParaRPr lang="it-IT" sz="1100" dirty="0">
                        <a:effectLst/>
                        <a:latin typeface="Garamond" panose="02020404030301010803"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215" marR="92710">
                        <a:spcAft>
                          <a:spcPts val="0"/>
                        </a:spcAft>
                      </a:pPr>
                      <a:endPar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69215" marR="92710">
                        <a:spcAft>
                          <a:spcPts val="0"/>
                        </a:spcAft>
                      </a:pPr>
                      <a:endPar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69215" marR="92710">
                        <a:spcAft>
                          <a:spcPts val="0"/>
                        </a:spcAft>
                      </a:pP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Osserva</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identifica e descrive</a:t>
                      </a:r>
                      <a:r>
                        <a:rPr lang="it-IT" sz="110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oggetti</a:t>
                      </a:r>
                      <a:r>
                        <a:rPr lang="it-IT" sz="1100" spc="-4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inanimati</a:t>
                      </a:r>
                      <a:r>
                        <a:rPr lang="it-IT" sz="110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e viventi, in modo parziale, solo se guidato.</a:t>
                      </a:r>
                    </a:p>
                  </a:txBody>
                  <a:tcPr marL="0" marR="0" marT="0" marB="0"/>
                </a:tc>
                <a:tc>
                  <a:txBody>
                    <a:bodyPr/>
                    <a:lstStyle/>
                    <a:p>
                      <a:pPr marL="69215" marR="107950">
                        <a:spcAft>
                          <a:spcPts val="0"/>
                        </a:spcAft>
                      </a:pPr>
                      <a:endPar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69215" marR="107950">
                        <a:spcAft>
                          <a:spcPts val="0"/>
                        </a:spcAft>
                      </a:pPr>
                      <a:endPar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69215" marR="107950">
                        <a:spcAft>
                          <a:spcPts val="0"/>
                        </a:spcAft>
                      </a:pP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Osserva</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identifica e descrive oggetti inanimati</a:t>
                      </a:r>
                      <a:r>
                        <a:rPr lang="it-IT" sz="110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e</a:t>
                      </a:r>
                      <a:r>
                        <a:rPr lang="it-IT" sz="1100" spc="-6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viventi,</a:t>
                      </a:r>
                      <a:r>
                        <a:rPr lang="it-IT" sz="110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in modo essenziale.</a:t>
                      </a:r>
                    </a:p>
                  </a:txBody>
                  <a:tcPr marL="0" marR="0" marT="0" marB="0"/>
                </a:tc>
                <a:tc>
                  <a:txBody>
                    <a:bodyPr/>
                    <a:lstStyle/>
                    <a:p>
                      <a:pPr marL="69215" marR="107950">
                        <a:spcAft>
                          <a:spcPts val="0"/>
                        </a:spcAft>
                      </a:pPr>
                      <a:endPar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69215" marR="107950">
                        <a:spcAft>
                          <a:spcPts val="0"/>
                        </a:spcAft>
                      </a:pPr>
                      <a:endPar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69215" marR="107950">
                        <a:spcAft>
                          <a:spcPts val="0"/>
                        </a:spcAft>
                      </a:pP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Osserva</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identifica e descrive oggetti inanimati</a:t>
                      </a:r>
                      <a:r>
                        <a:rPr lang="it-IT" sz="110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e</a:t>
                      </a:r>
                      <a:r>
                        <a:rPr lang="it-IT" sz="1100" spc="-6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viventi,</a:t>
                      </a:r>
                      <a:r>
                        <a:rPr lang="it-IT" sz="110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in modo sostanzialmente corretto.</a:t>
                      </a:r>
                    </a:p>
                  </a:txBody>
                  <a:tcPr marL="0" marR="0" marT="0" marB="0"/>
                </a:tc>
                <a:tc>
                  <a:txBody>
                    <a:bodyPr/>
                    <a:lstStyle/>
                    <a:p>
                      <a:pPr marL="69215" marR="107950">
                        <a:spcAft>
                          <a:spcPts val="0"/>
                        </a:spcAft>
                      </a:pPr>
                      <a:endPar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69215" marR="107950">
                        <a:spcAft>
                          <a:spcPts val="0"/>
                        </a:spcAft>
                      </a:pPr>
                      <a:endPar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69215" marR="107950">
                        <a:spcAft>
                          <a:spcPts val="0"/>
                        </a:spcAft>
                      </a:pP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Osserva</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identifica e descrive oggetti inanimati</a:t>
                      </a:r>
                      <a:r>
                        <a:rPr lang="it-IT" sz="110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e</a:t>
                      </a:r>
                      <a:r>
                        <a:rPr lang="it-IT" sz="1100" spc="-6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viventi,</a:t>
                      </a:r>
                      <a:r>
                        <a:rPr lang="it-IT" sz="110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in modo corretto.</a:t>
                      </a:r>
                    </a:p>
                  </a:txBody>
                  <a:tcPr marL="0" marR="0" marT="0" marB="0"/>
                </a:tc>
                <a:tc>
                  <a:txBody>
                    <a:bodyPr/>
                    <a:lstStyle/>
                    <a:p>
                      <a:pPr marL="66040" marR="111760">
                        <a:spcAft>
                          <a:spcPts val="0"/>
                        </a:spcAft>
                      </a:pPr>
                      <a:endPar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66040" marR="111760">
                        <a:spcAft>
                          <a:spcPts val="0"/>
                        </a:spcAft>
                      </a:pPr>
                      <a:endPar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66040" marR="111760">
                        <a:spcAft>
                          <a:spcPts val="0"/>
                        </a:spcAft>
                      </a:pP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Osserva</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identifica e descrive oggetti inanimati</a:t>
                      </a:r>
                      <a:r>
                        <a:rPr lang="it-IT" sz="110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e</a:t>
                      </a:r>
                      <a:r>
                        <a:rPr lang="it-IT" sz="1100" spc="-6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viventi,</a:t>
                      </a:r>
                      <a:r>
                        <a:rPr lang="it-IT" sz="110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in modo completo.</a:t>
                      </a:r>
                    </a:p>
                  </a:txBody>
                  <a:tcPr marL="0" marR="0" marT="0" marB="0"/>
                </a:tc>
                <a:tc>
                  <a:txBody>
                    <a:bodyPr/>
                    <a:lstStyle/>
                    <a:p>
                      <a:pPr>
                        <a:spcAft>
                          <a:spcPts val="0"/>
                        </a:spcAft>
                      </a:pPr>
                      <a:endPar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a:spcAft>
                          <a:spcPts val="0"/>
                        </a:spcAft>
                      </a:pPr>
                      <a:endPar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a:spcAft>
                          <a:spcPts val="0"/>
                        </a:spcAft>
                      </a:pP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Osserva</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identifica e descrive oggetti inanimati</a:t>
                      </a:r>
                      <a:r>
                        <a:rPr lang="it-IT" sz="110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e</a:t>
                      </a:r>
                      <a:r>
                        <a:rPr lang="it-IT" sz="1100" spc="-6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viventi,</a:t>
                      </a:r>
                      <a:r>
                        <a:rPr lang="it-IT" sz="110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in modo completo e autonomo.</a:t>
                      </a:r>
                    </a:p>
                  </a:txBody>
                  <a:tcPr marL="0" marR="0" marT="0" marB="0"/>
                </a:tc>
              </a:tr>
              <a:tr h="1010780">
                <a:tc>
                  <a:txBody>
                    <a:bodyPr/>
                    <a:lstStyle/>
                    <a:p>
                      <a:pPr marL="90805" marR="198120">
                        <a:lnSpc>
                          <a:spcPct val="103000"/>
                        </a:lnSpc>
                        <a:spcBef>
                          <a:spcPts val="295"/>
                        </a:spcBef>
                        <a:spcAft>
                          <a:spcPts val="0"/>
                        </a:spcAft>
                      </a:pPr>
                      <a:endPar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90805" marR="198120">
                        <a:lnSpc>
                          <a:spcPct val="103000"/>
                        </a:lnSpc>
                        <a:spcBef>
                          <a:spcPts val="295"/>
                        </a:spcBef>
                        <a:spcAft>
                          <a:spcPts val="0"/>
                        </a:spcAft>
                      </a:pP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Individuare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nei fenomeni somiglianze e differenze, identificare</a:t>
                      </a:r>
                      <a:r>
                        <a:rPr lang="it-IT" sz="1100" spc="-5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relazioni</a:t>
                      </a:r>
                      <a:r>
                        <a:rPr lang="it-IT" sz="1100" spc="-2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spazio</a:t>
                      </a:r>
                      <a:r>
                        <a:rPr lang="it-IT" sz="1100" spc="-1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temporali.</a:t>
                      </a:r>
                      <a:r>
                        <a:rPr lang="it-IT" sz="1100" spc="-5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Raccontare</a:t>
                      </a:r>
                      <a:r>
                        <a:rPr lang="it-IT" sz="1100" spc="-6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ciò</a:t>
                      </a:r>
                      <a:r>
                        <a:rPr lang="it-IT" sz="110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che si è</a:t>
                      </a:r>
                      <a:r>
                        <a:rPr lang="it-IT" sz="1100" spc="-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sperimentato, utilizzando un linguaggio appropriato</a:t>
                      </a:r>
                    </a:p>
                  </a:txBody>
                  <a:tcPr marL="0" marR="0" marT="0" marB="0"/>
                </a:tc>
                <a:tc>
                  <a:txBody>
                    <a:bodyPr/>
                    <a:lstStyle/>
                    <a:p>
                      <a:pPr marL="69215">
                        <a:spcAft>
                          <a:spcPts val="0"/>
                        </a:spcAft>
                      </a:pP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Individua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nei fenomeni somiglianze e differenze, nonché relazioni spazio - temporali</a:t>
                      </a:r>
                      <a:r>
                        <a:rPr lang="it-IT" sz="110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solo</a:t>
                      </a:r>
                      <a:r>
                        <a:rPr lang="it-IT" sz="1100" spc="-6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se</a:t>
                      </a:r>
                      <a:r>
                        <a:rPr lang="it-IT" sz="110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sollecitato.</a:t>
                      </a:r>
                    </a:p>
                  </a:txBody>
                  <a:tcPr marL="0" marR="0" marT="0" marB="0"/>
                </a:tc>
                <a:tc>
                  <a:txBody>
                    <a:bodyPr/>
                    <a:lstStyle/>
                    <a:p>
                      <a:pPr marL="69215" marR="64135">
                        <a:spcAft>
                          <a:spcPts val="0"/>
                        </a:spcAft>
                      </a:pP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Individua</a:t>
                      </a:r>
                      <a:r>
                        <a:rPr lang="it-IT" sz="1100" spc="-2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nei fenomeni somiglianze e differenze, nonché relazioni spazio – temporali in modo essenziale. Racconta sommariamente</a:t>
                      </a:r>
                      <a:r>
                        <a:rPr lang="it-IT" sz="110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ciò</a:t>
                      </a:r>
                      <a:r>
                        <a:rPr lang="it-IT" sz="1100" spc="-6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che ha sperimentato.</a:t>
                      </a:r>
                    </a:p>
                  </a:txBody>
                  <a:tcPr marL="0" marR="0" marT="0" marB="0"/>
                </a:tc>
                <a:tc>
                  <a:txBody>
                    <a:bodyPr/>
                    <a:lstStyle/>
                    <a:p>
                      <a:pPr marL="69215" marR="64135">
                        <a:spcAft>
                          <a:spcPts val="0"/>
                        </a:spcAft>
                      </a:pP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Individua</a:t>
                      </a:r>
                      <a:r>
                        <a:rPr lang="it-IT" sz="1100" spc="-2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nei fenomeni somiglianze e differenze, nonché relazioni spazio – temporali in modo essenziale. Racconta in modo sostanzialmente corretto ciò</a:t>
                      </a:r>
                      <a:r>
                        <a:rPr lang="it-IT" sz="1100" spc="-6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che ha sperimentato.</a:t>
                      </a:r>
                    </a:p>
                  </a:txBody>
                  <a:tcPr marL="0" marR="0" marT="0" marB="0"/>
                </a:tc>
                <a:tc>
                  <a:txBody>
                    <a:bodyPr/>
                    <a:lstStyle/>
                    <a:p>
                      <a:pPr marL="69215" marR="64135">
                        <a:spcAft>
                          <a:spcPts val="0"/>
                        </a:spcAft>
                      </a:pP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Individua</a:t>
                      </a:r>
                      <a:r>
                        <a:rPr lang="it-IT" sz="1100" spc="-65"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nei</a:t>
                      </a:r>
                      <a:r>
                        <a:rPr lang="it-IT" sz="1100" spc="-6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fenomeni somiglianze e differenze, nonché relazioni spazio – temporali in modo corretto. Racconta in maniera adeguata ciò che ha sperimentato.</a:t>
                      </a:r>
                    </a:p>
                  </a:txBody>
                  <a:tcPr marL="0" marR="0" marT="0" marB="0"/>
                </a:tc>
                <a:tc>
                  <a:txBody>
                    <a:bodyPr/>
                    <a:lstStyle/>
                    <a:p>
                      <a:pPr marL="66040" marR="41910">
                        <a:spcAft>
                          <a:spcPts val="0"/>
                        </a:spcAft>
                      </a:pP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Individua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nei fenomeni somiglianze</a:t>
                      </a:r>
                      <a:r>
                        <a:rPr lang="it-IT" sz="1100" spc="-2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e</a:t>
                      </a:r>
                      <a:r>
                        <a:rPr lang="it-IT" sz="1100" spc="-4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differenze, nonché</a:t>
                      </a:r>
                      <a:r>
                        <a:rPr lang="it-IT" sz="110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relazioni</a:t>
                      </a:r>
                      <a:r>
                        <a:rPr lang="it-IT" sz="1100" spc="-6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spazio</a:t>
                      </a:r>
                      <a:r>
                        <a:rPr lang="it-IT" sz="1100" spc="-5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temporali in modo autonomo e </a:t>
                      </a: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corretto.</a:t>
                      </a:r>
                      <a:r>
                        <a:rPr lang="it-IT" sz="1100"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Racconta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ciò che ha sperimentato</a:t>
                      </a:r>
                      <a:r>
                        <a:rPr lang="it-IT" sz="110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utilizzando un linguaggio </a:t>
                      </a:r>
                      <a:r>
                        <a:rPr lang="it-IT" sz="1100" spc="-10" dirty="0">
                          <a:effectLst/>
                          <a:latin typeface="Garamond" panose="02020404030301010803" pitchFamily="18" charset="0"/>
                          <a:ea typeface="Times New Roman" panose="02020603050405020304" pitchFamily="18" charset="0"/>
                          <a:cs typeface="Times New Roman" panose="02020603050405020304" pitchFamily="18" charset="0"/>
                        </a:rPr>
                        <a:t>appropriato</a:t>
                      </a:r>
                      <a:r>
                        <a:rPr lang="it-IT" sz="1100" spc="-10" dirty="0" smtClean="0">
                          <a:effectLst/>
                          <a:latin typeface="Garamond" panose="02020404030301010803" pitchFamily="18" charset="0"/>
                          <a:ea typeface="Times New Roman" panose="02020603050405020304" pitchFamily="18" charset="0"/>
                          <a:cs typeface="Times New Roman" panose="02020603050405020304" pitchFamily="18" charset="0"/>
                        </a:rPr>
                        <a:t>.</a:t>
                      </a:r>
                    </a:p>
                    <a:p>
                      <a:pPr marL="66040" marR="41910">
                        <a:spcAft>
                          <a:spcPts val="0"/>
                        </a:spcAft>
                      </a:pPr>
                      <a:endParaRPr lang="it-IT" sz="1100" spc="-1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66040" marR="41910">
                        <a:spcAft>
                          <a:spcPts val="0"/>
                        </a:spcAft>
                      </a:pPr>
                      <a:endParaRPr lang="it-IT" sz="1100" spc="-1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66040" marR="41910">
                        <a:spcAft>
                          <a:spcPts val="0"/>
                        </a:spcAft>
                      </a:pPr>
                      <a:endParaRPr lang="it-IT" sz="1100" spc="-10" dirty="0" smtClean="0">
                        <a:effectLst/>
                        <a:latin typeface="Garamond" panose="02020404030301010803"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9210" marR="41910">
                        <a:spcAft>
                          <a:spcPts val="0"/>
                        </a:spcAft>
                      </a:pP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Individua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nei fenomeni somiglianze</a:t>
                      </a:r>
                      <a:r>
                        <a:rPr lang="it-IT" sz="1100" spc="-2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e</a:t>
                      </a:r>
                      <a:r>
                        <a:rPr lang="it-IT" sz="1100" spc="-4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differenze, nonché</a:t>
                      </a:r>
                      <a:r>
                        <a:rPr lang="it-IT" sz="110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relazioni</a:t>
                      </a:r>
                      <a:r>
                        <a:rPr lang="it-IT" sz="1100" spc="-60"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spazio</a:t>
                      </a:r>
                      <a:r>
                        <a:rPr lang="it-IT" sz="1100" spc="-5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temporali in modo autonomo e corretto.</a:t>
                      </a:r>
                    </a:p>
                    <a:p>
                      <a:pPr marL="29210">
                        <a:spcAft>
                          <a:spcPts val="0"/>
                        </a:spcAft>
                      </a:pP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Racconta</a:t>
                      </a:r>
                      <a:r>
                        <a:rPr lang="it-IT" sz="1100"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autonomamente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ciò che ha sperimentato</a:t>
                      </a:r>
                      <a:r>
                        <a:rPr lang="it-IT" sz="1100" spc="-65" dirty="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utilizzando un linguaggio </a:t>
                      </a:r>
                      <a:r>
                        <a:rPr lang="it-IT" sz="1100" spc="-10" dirty="0">
                          <a:effectLst/>
                          <a:latin typeface="Garamond" panose="02020404030301010803" pitchFamily="18" charset="0"/>
                          <a:ea typeface="Times New Roman" panose="02020603050405020304" pitchFamily="18" charset="0"/>
                          <a:cs typeface="Times New Roman" panose="02020603050405020304" pitchFamily="18" charset="0"/>
                        </a:rPr>
                        <a:t>appropriato e preciso.</a:t>
                      </a:r>
                      <a:endParaRPr lang="it-IT" sz="1100" dirty="0">
                        <a:effectLst/>
                        <a:latin typeface="Garamond" panose="02020404030301010803" pitchFamily="18" charset="0"/>
                        <a:ea typeface="Times New Roman" panose="02020603050405020304" pitchFamily="18" charset="0"/>
                        <a:cs typeface="Times New Roman" panose="02020603050405020304" pitchFamily="18" charset="0"/>
                      </a:endParaRPr>
                    </a:p>
                  </a:txBody>
                  <a:tcPr marL="0" marR="0" marT="0" marB="0"/>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563347277"/>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38472" y="31981"/>
          <a:ext cx="9105528" cy="6755061"/>
        </p:xfrm>
        <a:graphic>
          <a:graphicData uri="http://schemas.openxmlformats.org/drawingml/2006/table">
            <a:tbl>
              <a:tblPr firstRow="1" bandRow="1">
                <a:tableStyleId>{00A15C55-8517-42AA-B614-E9B94910E393}</a:tableStyleId>
              </a:tblPr>
              <a:tblGrid>
                <a:gridCol w="3035176"/>
                <a:gridCol w="3035176"/>
                <a:gridCol w="3035176"/>
              </a:tblGrid>
              <a:tr h="399981">
                <a:tc gridSpan="3">
                  <a:txBody>
                    <a:bodyPr/>
                    <a:lstStyle/>
                    <a:p>
                      <a:pPr algn="ctr"/>
                      <a:r>
                        <a:rPr lang="it-IT" sz="1600" b="1" baseline="0" dirty="0" smtClean="0">
                          <a:solidFill>
                            <a:schemeClr val="tx1"/>
                          </a:solidFill>
                          <a:latin typeface="Garamond" panose="02020404030301010803" pitchFamily="18" charset="0"/>
                        </a:rPr>
                        <a:t>TECNOLOGIA : Scuola Primaria e Secondaria di Primo Grado</a:t>
                      </a:r>
                    </a:p>
                  </a:txBody>
                  <a:tcPr/>
                </a:tc>
                <a:tc hMerge="1">
                  <a:txBody>
                    <a:bodyPr/>
                    <a:lstStyle/>
                    <a:p>
                      <a:endParaRPr lang="it-IT"/>
                    </a:p>
                  </a:txBody>
                  <a:tcPr/>
                </a:tc>
                <a:tc hMerge="1">
                  <a:txBody>
                    <a:bodyPr/>
                    <a:lstStyle/>
                    <a:p>
                      <a:endParaRPr lang="it-IT"/>
                    </a:p>
                  </a:txBody>
                  <a:tcPr/>
                </a:tc>
              </a:tr>
              <a:tr h="196688">
                <a:tc gridSpan="3">
                  <a:txBody>
                    <a:bodyPr/>
                    <a:lstStyle/>
                    <a:p>
                      <a:pPr marL="0" indent="0" algn="l">
                        <a:lnSpc>
                          <a:spcPct val="150000"/>
                        </a:lnSpc>
                        <a:buFont typeface="Arial" panose="020B0604020202020204" pitchFamily="34" charset="0"/>
                        <a:buNone/>
                      </a:pPr>
                      <a:r>
                        <a:rPr lang="it-IT" sz="1400" b="1" baseline="0" dirty="0" smtClean="0">
                          <a:latin typeface="Garamond" panose="02020404030301010803" pitchFamily="18" charset="0"/>
                        </a:rPr>
                        <a:t>Nucleo fondante: VEDERE, OSSERVARE E SPERIMENTARE</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Vedere e osservare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Osservare e classificare elementi artificiali presenti nell’ambiente scolastico e urbano.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Descrivere e rappresentare (attraverso disegni, schemi o modellini) semplici processi di trasformazione dell’energia e dei materiali, riflettendo sugli effetti ambientali di tali trasformazioni.</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Vedere e osservare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e spiegare il funzionamento di semplici dispositivi tecnologici.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Leggere e interpretare le informazioni essenziali contenute su etichette, schede tecniche o materiali promozionali relativi a beni e dispositivi tecnologici di uso comune.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e identificare nell’ambiente elementi e fenomeni di tipo artificiale.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Vedere, osservare e sperimentare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Effettuare prove e semplici indagini sulle proprietà fisiche, chimiche, meccaniche e tecnologiche di vari materiali.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Leggere e interpretare semplici disegni tecnici ricavandone informazioni qualitative e quantitative.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Eseguire misurazioni e rilievi grafici o fotografici sull’ambiente scolastico o sulla propria abitazione.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Impiegare gli strumenti e le regole del disegno tecnico nella rappresentazione di oggetti o processi.</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581714497"/>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672084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Oggetti e utensili di uso comune e le loro funzioni.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 vari materiali e le loro proprietà.</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Osservare e classificare elementi artificiali presenti nell’ambiente scolastico e urbano.</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Osservare e analizzare gli oggetti, gli strumenti e le macchine d’uso comune, classificandoli in base alle loro funzioni.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Raggruppare e ordinare per somiglianze materiali in base alle loro proprietà attraverso l’utilizzo dei cinque sensi.</a:t>
                      </a: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 e identifica nell’ambiente che lo circonda elementi e fenomeni naturali e artificiali.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 e utilizza semplici oggetti e strumenti di uso quotidiano ed è in grado di descriverne la funzione principale e la struttura e di spiegarne il funzionamento.</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p>
                      <a:pPr algn="ctr">
                        <a:lnSpc>
                          <a:spcPct val="150000"/>
                        </a:lnSpc>
                      </a:pPr>
                      <a:endParaRPr lang="it-IT" sz="1000" b="1" baseline="0" dirty="0" smtClean="0">
                        <a:latin typeface="Garamond" panose="02020404030301010803" pitchFamily="18" charset="0"/>
                      </a:endParaRPr>
                    </a:p>
                  </a:txBody>
                  <a:tcPr vert="vert270">
                    <a:solidFill>
                      <a:srgbClr val="FFC000"/>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41683" y="4194626"/>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069159399"/>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411808825"/>
              </p:ext>
            </p:extLst>
          </p:nvPr>
        </p:nvGraphicFramePr>
        <p:xfrm>
          <a:off x="26090" y="30898"/>
          <a:ext cx="9095876" cy="470916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Disegno geometrico e tecnico: strumenti, enti e figure piane, reticoli, misurazioni, ingrandimenti e riduzioni.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Materiali d’uso comune (legno, carta, ceramica, vetro, fibre tessili): proprietà fisiche, meccaniche e tecnologiche, origine, impieghi, ciclo di vita e recupero.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Beni, bisogni e risorse della Terra; uso sostenibile di acqua, aria e suolo, Agenda 2030 e prime pratiche di riciclo.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Ambienti digitali di base: file, cartelle, testi, immagini, presentazioni e ricerche guidate; sicurezza, identità digitale, fonti e immagini online. </a:t>
                      </a:r>
                    </a:p>
                  </a:txBody>
                  <a:tcPr/>
                </a:tc>
                <a:tc>
                  <a:txBody>
                    <a:bodyPr/>
                    <a:lstStyle/>
                    <a:p>
                      <a:pPr marL="262255">
                        <a:lnSpc>
                          <a:spcPts val="1045"/>
                        </a:lnSpc>
                        <a:spcAft>
                          <a:spcPts val="0"/>
                        </a:spcAft>
                      </a:pPr>
                      <a:r>
                        <a:rPr lang="it-IT" sz="1200" dirty="0" smtClean="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smtClean="0">
                        <a:effectLst/>
                        <a:latin typeface="Garamond" panose="02020404030301010803" pitchFamily="18" charset="0"/>
                        <a:ea typeface="Calibri" panose="020F0502020204030204" pitchFamily="34" charset="0"/>
                        <a:cs typeface="Times New Roman" panose="02020603050405020304" pitchFamily="18" charset="0"/>
                      </a:endParaRP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Osservare, descrivere e rilevare oggetti e ambienti distinguendone forma, funzione, parti e materiali.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Classificare materiali e prodotti per proprietà, origine, uso e recuperabilità, usando un lessico specifico essenziale.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Utilizzare strumenti e regole del disegno per figure piane, semplici oggetti e rappresentazioni in scala.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Realizzare</a:t>
                      </a:r>
                      <a:r>
                        <a:rPr lang="it-IT" sz="12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elaborati digitali guidati, organizzare</a:t>
                      </a:r>
                      <a:r>
                        <a:rPr lang="it-IT" sz="12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file e riconosce comportamenti sicuri e responsabili in rete. </a:t>
                      </a: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Impiega strumenti e convenzioni del disegno tecnico per rappresentare e leggere oggetti o processi semplici.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Effettua prove e indagini elementari sulle proprietà e sugli impieghi dei materiali.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Esplora applicazioni informatiche e usa contenuti digitali proposti in modo sicuro e responsabile.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Riconosce i rapporti tra bisogni, beni, risorse, ciclo di vita dei prodotti e sostenibilità. </a:t>
                      </a: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11724460"/>
      </p:ext>
    </p:extLst>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166420977"/>
      </p:ext>
    </p:extLst>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38472" y="31981"/>
          <a:ext cx="9057903" cy="6720840"/>
        </p:xfrm>
        <a:graphic>
          <a:graphicData uri="http://schemas.openxmlformats.org/drawingml/2006/table">
            <a:tbl>
              <a:tblPr firstRow="1" bandRow="1">
                <a:tableStyleId>{00A15C55-8517-42AA-B614-E9B94910E393}</a:tableStyleId>
              </a:tblPr>
              <a:tblGrid>
                <a:gridCol w="3019301"/>
                <a:gridCol w="3019301"/>
                <a:gridCol w="3019301"/>
              </a:tblGrid>
              <a:tr h="275350">
                <a:tc gridSpan="3">
                  <a:txBody>
                    <a:bodyPr/>
                    <a:lstStyle/>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lang="it-IT" sz="1400" b="1" baseline="0" dirty="0" smtClean="0">
                          <a:solidFill>
                            <a:schemeClr val="tx1"/>
                          </a:solidFill>
                          <a:latin typeface="Garamond" panose="02020404030301010803" pitchFamily="18" charset="0"/>
                        </a:rPr>
                        <a:t>Nucleo fondante : PREVEDERE, IMMAGINARE E PROGETTARE</a:t>
                      </a:r>
                    </a:p>
                  </a:txBody>
                  <a:tcPr>
                    <a:solidFill>
                      <a:schemeClr val="bg1"/>
                    </a:solidFill>
                  </a:tcPr>
                </a:tc>
                <a:tc hMerge="1">
                  <a:txBody>
                    <a:bodyPr/>
                    <a:lstStyle/>
                    <a:p>
                      <a:endParaRPr lang="it-IT"/>
                    </a:p>
                  </a:txBody>
                  <a:tcPr/>
                </a:tc>
                <a:tc hMerge="1">
                  <a:txBody>
                    <a:bodyPr/>
                    <a:lstStyle/>
                    <a:p>
                      <a:endParaRPr lang="it-IT"/>
                    </a:p>
                  </a:txBody>
                  <a:tcPr/>
                </a:tc>
              </a:tr>
              <a:tr h="349915">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Prevedere e immaginare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Ideare e costruire semplici modelli, descrivendo le fasi di realizzazione.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Misurare grandezze ambientali (lunghezze, temperatura, luce) con strumenti semplici e registrare i dati.</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Prevedere e immaginare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Pianificare la fabbricazione di un semplice oggetto elencando gli strumenti e i materiali necessari.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Effettuare stime approssimative su pesi o misure di oggetti dell’ambiente scolastico.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Collaborare efficacemente in gruppo, contribuendo attivamente a progetti comuni.</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Prevedere, immaginare e progettare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Pianificare le diverse fasi per la realizzazione di un oggetto impiegando materiali di uso quotidiano.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Valutare le conseguenze di scelte progettuali o tecnologiche in relazione a criteri di sostenibilità, sicurezza o funzionalità.</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Effettuare stime di grandezze fisiche riferite a materiali e oggetti dell’ambiente scolastico.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Immaginare modifiche di oggetti e prodotti di uso quotidiano in relazione a nuovi bisogni o necessità.</a:t>
                      </a: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641397815"/>
      </p:ext>
    </p:extLst>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672084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Strumenti e materiali necessari per un’attività pratica.</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Fasi di realizzazione di un semplice manufatto.</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 grandezze: il peso e la misura.</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Prevedere e stabilire la scelta di strumenti e materiali per la realizzazione di semplici manufatti.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Definire le varie fasi di realizzazione per la costruzione di semplici modelli.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Formulare stime approssimative su pesi o misure di oggetti dell’ambiente scolastico.</a:t>
                      </a: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 materiali e strumenti in modo appropriato e sicuro per realizzare semplici manufatti.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Segue le fasi per la realizzazione di un semplice manufatto.</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Effettua stime approssimative su peso (più pesante-meno pesante) e dimensioni degli oggetti di uso comune (più grande-meno grande…).</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p>
                      <a:pPr algn="ctr">
                        <a:lnSpc>
                          <a:spcPct val="150000"/>
                        </a:lnSpc>
                      </a:pPr>
                      <a:endParaRPr lang="it-IT" sz="1000" b="1" baseline="0" dirty="0" smtClean="0">
                        <a:latin typeface="Garamond" panose="02020404030301010803" pitchFamily="18" charset="0"/>
                      </a:endParaRPr>
                    </a:p>
                  </a:txBody>
                  <a:tcPr vert="vert270">
                    <a:solidFill>
                      <a:srgbClr val="FFC000"/>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41683" y="4194626"/>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175637904"/>
      </p:ext>
    </p:extLst>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3203134435"/>
              </p:ext>
            </p:extLst>
          </p:nvPr>
        </p:nvGraphicFramePr>
        <p:xfrm>
          <a:off x="26090" y="30898"/>
          <a:ext cx="9095876" cy="498348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Metodo progettuale: dall’individuazione del bisogno alla verifica del risultato.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Costruzione di linee parallele e perpendicolari con le squadre.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Costruzione di figure geometriche piane: triangoli, quadrilateri, poligoni regolari, cerchio, ellisse, ovale e linee curve.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Uomo tecnologico: beni e bisogni, risorse naturali e artificiali, trasformazioni, consumo consapevole, Agenda 2030 ed economia circolare.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Pensiero computazionale e strumenti digitali per mappe, testi, immagini, presentazioni e documentazione di progetti. </a:t>
                      </a:r>
                    </a:p>
                  </a:txBody>
                  <a:tcPr/>
                </a:tc>
                <a:tc>
                  <a:txBody>
                    <a:bodyPr/>
                    <a:lstStyle/>
                    <a:p>
                      <a:pPr marL="262255">
                        <a:lnSpc>
                          <a:spcPts val="1045"/>
                        </a:lnSpc>
                        <a:spcAft>
                          <a:spcPts val="0"/>
                        </a:spcAft>
                      </a:pPr>
                      <a:r>
                        <a:rPr lang="it-IT" sz="1200" dirty="0" smtClean="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smtClean="0">
                        <a:effectLst/>
                        <a:latin typeface="Garamond" panose="02020404030301010803" pitchFamily="18" charset="0"/>
                        <a:ea typeface="Calibri" panose="020F0502020204030204" pitchFamily="34" charset="0"/>
                        <a:cs typeface="Times New Roman" panose="02020603050405020304" pitchFamily="18" charset="0"/>
                      </a:endParaRP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 Individuare bisogni, vincoli e possibili soluzioni, stimando grandezze e valutando conseguenze di scelte semplici.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Utilizzare strumenti geometrici per costruire figure e riprodurre disegni in scala.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Pianificare e documentare le fasi di un manufatto o di un elaborato digitale, collegando materiali, risorse e sostenibilità.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Scrivere, eseguire e migliorare sequenze di istruzioni, riconoscendo errori e procedure efficaci.</a:t>
                      </a: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 Effettua stime e valuta conseguenze di decisioni riferite a semplici situazioni problematiche.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Immagina modifiche a oggetti quotidiani e pianifica la realizzazione di semplici prodotti con materiali comuni.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Legge e produce rappresentazioni tecniche mediante strumenti, regole e convenzioni essenziali del disegno.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Usa in modo guidato strumenti digitali e sequenze algoritmiche per progettare, comunica e documenta. </a:t>
                      </a: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443291650"/>
      </p:ext>
    </p:extLst>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336947194"/>
      </p:ext>
    </p:extLst>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535641121"/>
              </p:ext>
            </p:extLst>
          </p:nvPr>
        </p:nvGraphicFramePr>
        <p:xfrm>
          <a:off x="38472" y="31981"/>
          <a:ext cx="9105528" cy="6720840"/>
        </p:xfrm>
        <a:graphic>
          <a:graphicData uri="http://schemas.openxmlformats.org/drawingml/2006/table">
            <a:tbl>
              <a:tblPr firstRow="1" bandRow="1">
                <a:tableStyleId>{00A15C55-8517-42AA-B614-E9B94910E393}</a:tableStyleId>
              </a:tblPr>
              <a:tblGrid>
                <a:gridCol w="3035176"/>
                <a:gridCol w="3035176"/>
                <a:gridCol w="3035176"/>
              </a:tblGrid>
              <a:tr h="275350">
                <a:tc gridSpan="3">
                  <a:txBody>
                    <a:bodyPr/>
                    <a:lstStyle/>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lang="it-IT" sz="1400" b="1" baseline="0" dirty="0" smtClean="0">
                          <a:solidFill>
                            <a:schemeClr val="tx1"/>
                          </a:solidFill>
                          <a:latin typeface="Garamond" panose="02020404030301010803" pitchFamily="18" charset="0"/>
                        </a:rPr>
                        <a:t>Nucleo fondante: INTERVENIRE, TRASFORMARE E PRODURRE</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Intervenire e trasformare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Effettuare prove e esperienze sulle proprietà dei materiali più comuni.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Eseguire interventi di decorazione, riparazione e manutenzione del proprio corredo scolastico.</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Intervenire e trasformare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Produrre semplici modelli o rappresentazioni grafiche del proprio operato utilizzando elementi del disegno tecnico o strumenti multimediali.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Rappresentare i dati dell’osservazione attraverso tabelle, mappe, diagrammi, disegni, testi.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Smontare semplici oggetti e meccanismi, apparecchiature obsolete o altri dispositivi comuni.</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Intervenire, trasformare e produrre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Costruire oggetti con materiali facilmente reperibili a partire da esigenze e bisogni concreti.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Rilevare e disegnare la propria abitazione o altri luoghi, anche avvalendosi di software specifici.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Smontare e rimontare semplici oggetti, apparecchiature elettroniche o altri dispositivi comuni.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semplici procedure per eseguire prove sperimentali nei vari settori della tecnologia.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Eseguire interventi di riparazione e manutenzione sugli oggetti dell’arredo scolastico o casalingo.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246711864"/>
      </p:ext>
    </p:extLst>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644652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 componenti di semplici oggetti e meccanismi.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La decorazione del corredo scolastico.</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 buone pratiche per evitare lo spreco nella quotidianità.</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Smontare semplici oggetti e meccanismi.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Eseguire interventi di decorazione del proprio corredo scolastico.</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Realizzare manufatti utilizzando materiale di recupero e non.</a:t>
                      </a: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Produce semplici modelli o rappresentazioni grafiche attraverso istruzioni e procedure.</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Decora e/o ripara copertine, etichette, corredo scolastico, cartelloni.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Mette in atto comportamenti che riducono l’impatto negativo delle attività quotidiane sull’ambiente.</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p>
                      <a:pPr algn="ctr">
                        <a:lnSpc>
                          <a:spcPct val="150000"/>
                        </a:lnSpc>
                      </a:pPr>
                      <a:endParaRPr lang="it-IT" sz="1000" b="1" baseline="0" dirty="0" smtClean="0">
                        <a:latin typeface="Garamond" panose="02020404030301010803" pitchFamily="18" charset="0"/>
                      </a:endParaRPr>
                    </a:p>
                  </a:txBody>
                  <a:tcPr vert="vert270">
                    <a:solidFill>
                      <a:srgbClr val="FFC000"/>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41683" y="4194626"/>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425532785"/>
      </p:ext>
    </p:extLst>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153223197"/>
              </p:ext>
            </p:extLst>
          </p:nvPr>
        </p:nvGraphicFramePr>
        <p:xfrm>
          <a:off x="26090" y="30898"/>
          <a:ext cx="9095876" cy="4718939"/>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 Le 4 R- Riduzione, riuso, riciclo e recupero dei materiali; raccolta differenziata e trasformazione creativa di materiali di scarto.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Strumenti manuali di base, ordine del banco, norme di sicurezza e procedure di costruzione, controllo, collaudo e documentazione. </a:t>
                      </a:r>
                    </a:p>
                    <a:p>
                      <a:pPr marL="171450" indent="-171450" algn="l">
                        <a:lnSpc>
                          <a:spcPct val="150000"/>
                        </a:lnSpc>
                        <a:buFont typeface="Wingdings" panose="05000000000000000000" pitchFamily="2" charset="2"/>
                        <a:buChar char="v"/>
                      </a:pPr>
                      <a:r>
                        <a:rPr lang="it-IT" sz="1200" b="0" baseline="0" dirty="0" err="1" smtClean="0">
                          <a:latin typeface="Garamond" panose="02020404030301010803" pitchFamily="18" charset="0"/>
                        </a:rPr>
                        <a:t>Coding</a:t>
                      </a:r>
                      <a:r>
                        <a:rPr lang="it-IT" sz="1200" b="0" baseline="0" dirty="0" smtClean="0">
                          <a:latin typeface="Garamond" panose="02020404030301010803" pitchFamily="18" charset="0"/>
                        </a:rPr>
                        <a:t> unplugged e a blocchi: algoritmi, istruzioni, sequenze, errori e correzioni.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Creazione guidata di testi, immagini, presentazioni e </a:t>
                      </a:r>
                      <a:r>
                        <a:rPr lang="it-IT" sz="1200" b="0" baseline="0" dirty="0" err="1" smtClean="0">
                          <a:latin typeface="Garamond" panose="02020404030301010803" pitchFamily="18" charset="0"/>
                        </a:rPr>
                        <a:t>infografiche</a:t>
                      </a:r>
                      <a:r>
                        <a:rPr lang="it-IT" sz="1200" b="0" baseline="0" dirty="0" smtClean="0">
                          <a:latin typeface="Garamond" panose="02020404030301010803" pitchFamily="18" charset="0"/>
                        </a:rPr>
                        <a:t> fonti, licenze, rispetto e sicurezza negli ambienti digitali. </a:t>
                      </a:r>
                    </a:p>
                  </a:txBody>
                  <a:tcPr/>
                </a:tc>
                <a:tc>
                  <a:txBody>
                    <a:bodyPr/>
                    <a:lstStyle/>
                    <a:p>
                      <a:pPr marL="262255">
                        <a:lnSpc>
                          <a:spcPts val="1045"/>
                        </a:lnSpc>
                        <a:spcAft>
                          <a:spcPts val="0"/>
                        </a:spcAft>
                      </a:pPr>
                      <a:r>
                        <a:rPr lang="it-IT" sz="1200" dirty="0" smtClean="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smtClean="0">
                        <a:effectLst/>
                        <a:latin typeface="Garamond" panose="02020404030301010803" pitchFamily="18" charset="0"/>
                        <a:ea typeface="Calibri" panose="020F0502020204030204" pitchFamily="34" charset="0"/>
                        <a:cs typeface="Times New Roman" panose="02020603050405020304" pitchFamily="18" charset="0"/>
                      </a:endParaRP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 Realizzare</a:t>
                      </a:r>
                      <a:r>
                        <a:rPr lang="it-IT" sz="12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semplici manufatti con materiali comuni o di recupero, pianificando fasi, ruoli, controlli e verifiche.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Usare strumenti e materiali in sicurezza e applicare comportamenti corretti per raccolta differenziata, riuso e recupero.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Produrre elaborati digitali guidati e descrivere</a:t>
                      </a:r>
                      <a:r>
                        <a:rPr lang="it-IT" sz="12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il procedimento usando un linguaggio tecnico essenziale.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Eseguire</a:t>
                      </a:r>
                      <a:r>
                        <a:rPr lang="it-IT" sz="12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e modificare semplici sequenze di </a:t>
                      </a:r>
                      <a:r>
                        <a:rPr lang="it-IT" sz="1200" spc="-15" dirty="0" err="1" smtClean="0">
                          <a:effectLst/>
                          <a:latin typeface="Garamond" panose="02020404030301010803" pitchFamily="18" charset="0"/>
                          <a:ea typeface="Times New Roman" panose="02020603050405020304" pitchFamily="18" charset="0"/>
                          <a:cs typeface="Times New Roman" panose="02020603050405020304" pitchFamily="18" charset="0"/>
                        </a:rPr>
                        <a:t>coding</a:t>
                      </a: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 riconoscendo errori e</a:t>
                      </a:r>
                      <a:r>
                        <a:rPr lang="it-IT" sz="12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migliorando il risultato. </a:t>
                      </a: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Pianifica e costruisce oggetti con materiali facilmente reperibili, in risposta a bisogni concreti.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Utilizza oggetti e materiali in modo corretto e sicuro, operando responsabilmente nella gestione dei rifiuti.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Esplora nuove applicazioni informatiche e utilizza competenze di base di </a:t>
                      </a:r>
                      <a:r>
                        <a:rPr lang="it-IT" sz="1200" b="0" baseline="0" dirty="0" err="1" smtClean="0">
                          <a:latin typeface="Garamond" panose="02020404030301010803" pitchFamily="18" charset="0"/>
                        </a:rPr>
                        <a:t>coding</a:t>
                      </a:r>
                      <a:r>
                        <a:rPr lang="it-IT" sz="1200" b="0" baseline="0" dirty="0" smtClean="0">
                          <a:latin typeface="Garamond" panose="02020404030301010803" pitchFamily="18" charset="0"/>
                        </a:rPr>
                        <a:t> per produrre semplici elaborati.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Adotta comportamenti sicuri nel laboratorio e negli ambienti digitali.</a:t>
                      </a: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938687324"/>
      </p:ext>
    </p:extLst>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209263092"/>
              </p:ext>
            </p:extLst>
          </p:nvPr>
        </p:nvGraphicFramePr>
        <p:xfrm>
          <a:off x="38472" y="31981"/>
          <a:ext cx="9105528" cy="6720840"/>
        </p:xfrm>
        <a:graphic>
          <a:graphicData uri="http://schemas.openxmlformats.org/drawingml/2006/table">
            <a:tbl>
              <a:tblPr firstRow="1" bandRow="1">
                <a:tableStyleId>{00A15C55-8517-42AA-B614-E9B94910E393}</a:tableStyleId>
              </a:tblPr>
              <a:tblGrid>
                <a:gridCol w="3035176"/>
                <a:gridCol w="3035176"/>
                <a:gridCol w="3035176"/>
              </a:tblGrid>
              <a:tr h="275350">
                <a:tc gridSpan="3">
                  <a:txBody>
                    <a:bodyPr/>
                    <a:lstStyle/>
                    <a:p>
                      <a:pPr marL="0" indent="0" algn="l">
                        <a:lnSpc>
                          <a:spcPct val="150000"/>
                        </a:lnSpc>
                        <a:buFont typeface="Arial" panose="020B0604020202020204" pitchFamily="34" charset="0"/>
                        <a:buNone/>
                      </a:pPr>
                      <a:r>
                        <a:rPr lang="it-IT" sz="1400" b="1" baseline="0" dirty="0" smtClean="0">
                          <a:solidFill>
                            <a:schemeClr val="tx1"/>
                          </a:solidFill>
                          <a:latin typeface="Garamond" panose="02020404030301010803" pitchFamily="18" charset="0"/>
                        </a:rPr>
                        <a:t>Nucleo fondante: INFORMATICA </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la presenza delle tecnologie informatiche nella vita comune, comprendendo l’importanza di usarle rispettando gli altri e proteggendo i dati personali, sapendo identificare figure adulte di riferimento a cui rivolgersi in caso di situazioni problematiche.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Creare, selezionare e usare semplici testi o disegni, usando strumenti informatici.</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le principali componenti hardware e software dei dispositivi usati, distinguendo tra rete di comunicazione e servizi forniti.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l’importanza della protezione dei dati personali, saper usare correttamente le tecnologie informatiche in relazione agli altri e sapere a chi rivolgersi in caso di situazioni problematiche online.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Creare semplici contenuti e applicazioni informatiche a fini espressivi usando ambienti adatti e modificando o combinando quanto già disponibile.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i princìpi fondamentali dell'architettura e del funzionamento di sistemi e dispositivi informatici, nonché di Internet e del Web.</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i più comuni dispositivi informatici per organizzare e gestire le informazioni di proprio interesse.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Connettere dispositivi informatici tra di loro e con periferiche, anche per realizzare semplici esperienze di raccolta ed analisi dati e di controllo di dispositivi esterni.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il valore dei dati personali e sensibili, valutare con spirito critico le informazioni reperite in rete e comprendere i rischi sociali connessi alla raccolta sistematica dei dati.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Selezionare e usare i contenuti e gli strumenti digitali più appropriati per i propri obiettivi espressivi, usando ambienti adatti.</a:t>
                      </a: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525633049"/>
      </p:ext>
    </p:extLst>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6172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 parti del computer e le loro funzioni.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 applicazioni didattiche digitali.</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denominare e rappresentare le parti principali del computer e le loro funzioni.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in modo guidato dispositivi e semplici applicazioni digitali per svolgere attività didattiche.</a:t>
                      </a: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 le principali parti del computer e le loro funzioni.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Usa in modo guidato dispositivi e semplici applicazioni digitali</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p>
                      <a:pPr algn="ctr">
                        <a:lnSpc>
                          <a:spcPct val="150000"/>
                        </a:lnSpc>
                      </a:pPr>
                      <a:endParaRPr lang="it-IT" sz="1000" b="1" baseline="0" dirty="0" smtClean="0">
                        <a:latin typeface="Garamond" panose="02020404030301010803" pitchFamily="18" charset="0"/>
                      </a:endParaRPr>
                    </a:p>
                  </a:txBody>
                  <a:tcPr vert="vert270">
                    <a:solidFill>
                      <a:srgbClr val="FFC000"/>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41683" y="4194626"/>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785668828"/>
      </p:ext>
    </p:extLst>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ext uri="{D42A27DB-BD31-4B8C-83A1-F6EECF244321}">
                <p14:modId xmlns:p14="http://schemas.microsoft.com/office/powerpoint/2010/main" val="3684700433"/>
              </p:ext>
            </p:extLst>
          </p:nvPr>
        </p:nvGraphicFramePr>
        <p:xfrm>
          <a:off x="26275" y="38847"/>
          <a:ext cx="9103657" cy="6380480"/>
        </p:xfrm>
        <a:graphic>
          <a:graphicData uri="http://schemas.openxmlformats.org/drawingml/2006/table">
            <a:tbl>
              <a:tblPr firstRow="1" bandRow="1">
                <a:tableStyleId>{93296810-A885-4BE3-A3E7-6D5BEEA58F35}</a:tableStyleId>
              </a:tblPr>
              <a:tblGrid>
                <a:gridCol w="1549306"/>
                <a:gridCol w="1246586"/>
                <a:gridCol w="1274716"/>
                <a:gridCol w="1246588"/>
                <a:gridCol w="1200129"/>
                <a:gridCol w="1257357"/>
                <a:gridCol w="1328975"/>
              </a:tblGrid>
              <a:tr h="605331">
                <a:tc gridSpan="7">
                  <a:txBody>
                    <a:bodyPr/>
                    <a:lstStyle/>
                    <a:p>
                      <a:pPr algn="ctr">
                        <a:lnSpc>
                          <a:spcPct val="150000"/>
                        </a:lnSpc>
                      </a:pPr>
                      <a:r>
                        <a:rPr lang="it-IT" sz="1200" dirty="0" smtClean="0">
                          <a:latin typeface="Garamond" panose="02020404030301010803" pitchFamily="18" charset="0"/>
                        </a:rPr>
                        <a:t>RUBRICA</a:t>
                      </a:r>
                      <a:r>
                        <a:rPr lang="it-IT" sz="1200" baseline="0" dirty="0" smtClean="0">
                          <a:latin typeface="Garamond" panose="02020404030301010803" pitchFamily="18" charset="0"/>
                        </a:rPr>
                        <a:t> VALUTATIVA SCUOLA PRIMARIA </a:t>
                      </a:r>
                      <a:endParaRPr lang="it-IT" sz="1200" dirty="0" smtClean="0">
                        <a:latin typeface="Garamond" panose="02020404030301010803" pitchFamily="18" charset="0"/>
                      </a:endParaRPr>
                    </a:p>
                    <a:p>
                      <a:pPr algn="ctr">
                        <a:lnSpc>
                          <a:spcPct val="150000"/>
                        </a:lnSpc>
                      </a:pPr>
                      <a:r>
                        <a:rPr lang="it-IT" sz="1200" dirty="0" smtClean="0">
                          <a:latin typeface="Garamond" panose="02020404030301010803" pitchFamily="18" charset="0"/>
                        </a:rPr>
                        <a:t>COMPETENZA MATEMATICA E COMPETENZA IN SCIENZE, TECNOLOGIE  E INGEGNERIA </a:t>
                      </a:r>
                    </a:p>
                    <a:p>
                      <a:pPr algn="ctr"/>
                      <a:endParaRPr lang="it-IT" sz="1200" dirty="0" smtClean="0">
                        <a:latin typeface="Garamond" panose="02020404030301010803" pitchFamily="18" charset="0"/>
                      </a:endParaRPr>
                    </a:p>
                    <a:p>
                      <a:pPr algn="ctr"/>
                      <a:r>
                        <a:rPr lang="it-IT" sz="1200" dirty="0" smtClean="0">
                          <a:latin typeface="Garamond" panose="02020404030301010803" pitchFamily="18" charset="0"/>
                        </a:rPr>
                        <a:t>DISCIPLINA:</a:t>
                      </a:r>
                      <a:r>
                        <a:rPr lang="it-IT" sz="1200" baseline="0" dirty="0" smtClean="0">
                          <a:latin typeface="Garamond" panose="02020404030301010803" pitchFamily="18" charset="0"/>
                        </a:rPr>
                        <a:t> TECNOLOGIA </a:t>
                      </a:r>
                      <a:endParaRPr lang="it-IT" sz="1200" dirty="0" smtClean="0">
                        <a:latin typeface="Garamond" panose="02020404030301010803" pitchFamily="18" charset="0"/>
                      </a:endParaRPr>
                    </a:p>
                  </a:txBody>
                  <a:tcPr>
                    <a:solidFill>
                      <a:srgbClr val="92D050"/>
                    </a:solidFill>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r>
              <a:tr h="233568">
                <a:tc gridSpan="7">
                  <a:txBody>
                    <a:bodyPr/>
                    <a:lstStyle/>
                    <a:p>
                      <a:pPr algn="ctr"/>
                      <a:r>
                        <a:rPr lang="it-IT" sz="1200" b="1" dirty="0" smtClean="0">
                          <a:latin typeface="Garamond" panose="02020404030301010803" pitchFamily="18" charset="0"/>
                        </a:rPr>
                        <a:t>CLASSE</a:t>
                      </a:r>
                      <a:r>
                        <a:rPr lang="it-IT" sz="1200" b="1" baseline="0" dirty="0" smtClean="0">
                          <a:latin typeface="Garamond" panose="02020404030301010803" pitchFamily="18" charset="0"/>
                        </a:rPr>
                        <a:t> </a:t>
                      </a:r>
                      <a:r>
                        <a:rPr lang="it-IT" sz="1200" b="1" dirty="0" smtClean="0">
                          <a:latin typeface="Garamond" panose="02020404030301010803" pitchFamily="18" charset="0"/>
                        </a:rPr>
                        <a:t>PRIMA </a:t>
                      </a:r>
                    </a:p>
                  </a:txBody>
                  <a:tcPr>
                    <a:solidFill>
                      <a:srgbClr val="92D050"/>
                    </a:solidFill>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r>
              <a:tr h="235473">
                <a:tc rowSpan="2">
                  <a:txBody>
                    <a:bodyPr/>
                    <a:lstStyle/>
                    <a:p>
                      <a:pPr algn="ct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DI APPRENDIMENTO</a:t>
                      </a:r>
                      <a:endParaRPr kumimoji="0" lang="it-IT" sz="12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endParaRPr>
                    </a:p>
                  </a:txBody>
                  <a:tcPr>
                    <a:solidFill>
                      <a:schemeClr val="bg1"/>
                    </a:solidFill>
                  </a:tcPr>
                </a:tc>
                <a:tc gridSpan="6">
                  <a:txBody>
                    <a:bodyPr/>
                    <a:lstStyle/>
                    <a:p>
                      <a:pPr algn="ctr"/>
                      <a:r>
                        <a:rPr lang="it-IT" sz="1200" dirty="0" smtClean="0">
                          <a:latin typeface="Garamond" panose="02020404030301010803" pitchFamily="18" charset="0"/>
                        </a:rPr>
                        <a:t>GIUDIZIO SINTETICO E SUA DESCRIZIONE</a:t>
                      </a:r>
                    </a:p>
                  </a:txBody>
                  <a:tcPr>
                    <a:solidFill>
                      <a:schemeClr val="bg1"/>
                    </a:solidFill>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smtClean="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r>
              <a:tr h="351678">
                <a:tc vMerge="1">
                  <a:txBody>
                    <a:bodyPr/>
                    <a:lstStyle/>
                    <a:p>
                      <a:endParaRPr lang="it-IT"/>
                    </a:p>
                  </a:txBody>
                  <a:tcPr/>
                </a:tc>
                <a:tc>
                  <a:txBody>
                    <a:bodyPr/>
                    <a:lstStyle/>
                    <a:p>
                      <a:pPr algn="ctr"/>
                      <a:r>
                        <a:rPr lang="it-IT" sz="1200" dirty="0" smtClean="0">
                          <a:latin typeface="Garamond" panose="02020404030301010803" pitchFamily="18" charset="0"/>
                        </a:rPr>
                        <a:t>NON SUFFICIENTE</a:t>
                      </a:r>
                    </a:p>
                  </a:txBody>
                  <a:tcPr/>
                </a:tc>
                <a:tc>
                  <a:txBody>
                    <a:bodyPr/>
                    <a:lstStyle/>
                    <a:p>
                      <a:pPr algn="ct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SUFFICIENTE</a:t>
                      </a: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DISCRETO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BUONO </a:t>
                      </a:r>
                    </a:p>
                    <a:p>
                      <a:pPr algn="ctr"/>
                      <a:endParaRPr lang="it-IT" sz="1200" dirty="0" smtClean="0">
                        <a:latin typeface="Garamond" panose="02020404030301010803" pitchFamily="18"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DISTINTO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OTTIMO </a:t>
                      </a:r>
                    </a:p>
                  </a:txBody>
                  <a:tcPr/>
                </a:tc>
              </a:tr>
              <a:tr h="915697">
                <a:tc>
                  <a:txBody>
                    <a:bodyPr/>
                    <a:lstStyle/>
                    <a:p>
                      <a:pPr marL="66040" marR="114935" lvl="0" indent="0" algn="l" defTabSz="914400" rtl="0" eaLnBrk="1" fontAlgn="auto" latinLnBrk="0" hangingPunct="1">
                        <a:lnSpc>
                          <a:spcPct val="115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66040" marR="114935" lvl="0" indent="0" algn="l" defTabSz="914400" rtl="0" eaLnBrk="1" fontAlgn="auto" latinLnBrk="0" hangingPunct="1">
                        <a:lnSpc>
                          <a:spcPct val="115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Effettuare prove ed esperienze sulle proprietà dei materiali.</a:t>
                      </a:r>
                    </a:p>
                  </a:txBody>
                  <a:tcPr/>
                </a:tc>
                <a:tc>
                  <a:txBody>
                    <a:bodyPr/>
                    <a:lstStyle/>
                    <a:p>
                      <a:pPr algn="l"/>
                      <a:r>
                        <a:rPr lang="it-IT" sz="1100" dirty="0" smtClean="0">
                          <a:latin typeface="Garamond" panose="02020404030301010803" pitchFamily="18" charset="0"/>
                        </a:rPr>
                        <a:t>Osserva e riconosce</a:t>
                      </a:r>
                    </a:p>
                    <a:p>
                      <a:pPr algn="l"/>
                      <a:r>
                        <a:rPr lang="it-IT" sz="1100" dirty="0" smtClean="0">
                          <a:latin typeface="Garamond" panose="02020404030301010803" pitchFamily="18" charset="0"/>
                        </a:rPr>
                        <a:t>nell’ambiente elementi solo</a:t>
                      </a:r>
                    </a:p>
                    <a:p>
                      <a:pPr algn="l"/>
                      <a:r>
                        <a:rPr lang="it-IT" sz="1100" dirty="0" smtClean="0">
                          <a:latin typeface="Garamond" panose="02020404030301010803" pitchFamily="18" charset="0"/>
                        </a:rPr>
                        <a:t>se guidato dall’insegnante.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100" baseline="0" dirty="0" smtClean="0">
                          <a:latin typeface="Garamond" panose="02020404030301010803" pitchFamily="18" charset="0"/>
                        </a:rPr>
                        <a:t>Osserva e riconosce</a:t>
                      </a: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baseline="0" dirty="0" smtClean="0">
                          <a:latin typeface="Garamond" panose="02020404030301010803" pitchFamily="18" charset="0"/>
                        </a:rPr>
                        <a:t>nell’ambiente elementi</a:t>
                      </a: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baseline="0" dirty="0" smtClean="0">
                          <a:latin typeface="Garamond" panose="02020404030301010803" pitchFamily="18" charset="0"/>
                        </a:rPr>
                        <a:t>in modo parzialmente</a:t>
                      </a: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baseline="0" dirty="0" smtClean="0">
                          <a:latin typeface="Garamond" panose="02020404030301010803" pitchFamily="18" charset="0"/>
                        </a:rPr>
                        <a:t>corretto.</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 e riconosce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nell’ambiente elementi</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 modo sostanzialmente corretto.</a:t>
                      </a:r>
                    </a:p>
                    <a:p>
                      <a:pPr marL="0" marR="0" lvl="0" indent="0" algn="l" defTabSz="914400" rtl="0" eaLnBrk="1" fontAlgn="auto" latinLnBrk="0" hangingPunct="1">
                        <a:lnSpc>
                          <a:spcPct val="100000"/>
                        </a:lnSpc>
                        <a:spcBef>
                          <a:spcPts val="0"/>
                        </a:spcBef>
                        <a:spcAft>
                          <a:spcPts val="0"/>
                        </a:spcAft>
                        <a:buClrTx/>
                        <a:buSzTx/>
                        <a:buFontTx/>
                        <a:buNone/>
                        <a:tabLst/>
                        <a:defRPr/>
                      </a:pPr>
                      <a:endParaRPr lang="it-IT" sz="1100" dirty="0" smtClean="0">
                        <a:latin typeface="Garamond" panose="02020404030301010803"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 e riconosce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nell’ambiente elementi in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modo corretto. </a:t>
                      </a:r>
                    </a:p>
                    <a:p>
                      <a:pPr algn="ctr"/>
                      <a:endParaRPr lang="it-IT" sz="1200" dirty="0">
                        <a:latin typeface="Garamond" panose="02020404030301010803" pitchFamily="18" charset="0"/>
                      </a:endParaRPr>
                    </a:p>
                  </a:txBody>
                  <a:tcPr/>
                </a:tc>
                <a:tc>
                  <a:txBody>
                    <a:bodyPr/>
                    <a:lstStyle/>
                    <a:p>
                      <a:pPr algn="l"/>
                      <a:r>
                        <a:rPr lang="it-IT" sz="1100" dirty="0" smtClean="0">
                          <a:latin typeface="Garamond" panose="02020404030301010803" pitchFamily="18" charset="0"/>
                        </a:rPr>
                        <a:t>Osserva e riconosce</a:t>
                      </a:r>
                    </a:p>
                    <a:p>
                      <a:pPr algn="l"/>
                      <a:r>
                        <a:rPr lang="it-IT" sz="1100" dirty="0" smtClean="0">
                          <a:latin typeface="Garamond" panose="02020404030301010803" pitchFamily="18" charset="0"/>
                        </a:rPr>
                        <a:t>nell’ambiente elementi in</a:t>
                      </a:r>
                    </a:p>
                    <a:p>
                      <a:pPr algn="l"/>
                      <a:r>
                        <a:rPr lang="it-IT" sz="1100" dirty="0" smtClean="0">
                          <a:latin typeface="Garamond" panose="02020404030301010803" pitchFamily="18" charset="0"/>
                        </a:rPr>
                        <a:t>modo corretto</a:t>
                      </a:r>
                      <a:r>
                        <a:rPr lang="it-IT" sz="1100" baseline="0" dirty="0" smtClean="0">
                          <a:latin typeface="Garamond" panose="02020404030301010803" pitchFamily="18" charset="0"/>
                        </a:rPr>
                        <a:t> e </a:t>
                      </a:r>
                      <a:r>
                        <a:rPr lang="it-IT" sz="1100" dirty="0" smtClean="0">
                          <a:latin typeface="Garamond" panose="02020404030301010803" pitchFamily="18" charset="0"/>
                        </a:rPr>
                        <a:t>preciso.</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 e riconosce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nell’ambiente elementi in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modo corretto, preciso e autonomo.</a:t>
                      </a:r>
                      <a:endParaRPr lang="it-IT" sz="1100" dirty="0">
                        <a:latin typeface="Garamond" panose="02020404030301010803" pitchFamily="18" charset="0"/>
                      </a:endParaRPr>
                    </a:p>
                  </a:txBody>
                  <a:tcPr/>
                </a:tc>
              </a:tr>
              <a:tr h="167132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Effettuare stime approssimative su peso (più pesante-meno pesante) e dimensioni degli oggetti di uso comune (più grande-meno grande).</a:t>
                      </a:r>
                    </a:p>
                  </a:txBody>
                  <a:tcPr/>
                </a:tc>
                <a:tc>
                  <a:txBody>
                    <a:bodyPr/>
                    <a:lstStyle/>
                    <a:p>
                      <a:r>
                        <a:rPr lang="it-IT" sz="1100" dirty="0" smtClean="0">
                          <a:latin typeface="Garamond" panose="02020404030301010803" pitchFamily="18" charset="0"/>
                        </a:rPr>
                        <a:t>Effettua stime su oggetti di</a:t>
                      </a:r>
                      <a:r>
                        <a:rPr lang="it-IT" sz="1100" baseline="0" dirty="0" smtClean="0">
                          <a:latin typeface="Garamond" panose="02020404030301010803" pitchFamily="18" charset="0"/>
                        </a:rPr>
                        <a:t> </a:t>
                      </a:r>
                      <a:r>
                        <a:rPr lang="it-IT" sz="1100" dirty="0" smtClean="0">
                          <a:latin typeface="Garamond" panose="02020404030301010803" pitchFamily="18" charset="0"/>
                        </a:rPr>
                        <a:t>uso comune solo se guidato.</a:t>
                      </a:r>
                      <a:endParaRPr lang="it-IT" sz="1100" dirty="0">
                        <a:latin typeface="Garamond" panose="02020404030301010803" pitchFamily="18" charset="0"/>
                      </a:endParaRPr>
                    </a:p>
                  </a:txBody>
                  <a:tcPr/>
                </a:tc>
                <a:tc>
                  <a:txBody>
                    <a:bodyPr/>
                    <a:lstStyle/>
                    <a:p>
                      <a:r>
                        <a:rPr lang="it-IT" sz="1100" dirty="0" smtClean="0">
                          <a:latin typeface="Garamond" panose="02020404030301010803" pitchFamily="18" charset="0"/>
                        </a:rPr>
                        <a:t>Effettua stime parzialmente corrette su oggetti di</a:t>
                      </a:r>
                      <a:r>
                        <a:rPr lang="it-IT" sz="1100" baseline="0" dirty="0" smtClean="0">
                          <a:latin typeface="Garamond" panose="02020404030301010803" pitchFamily="18" charset="0"/>
                        </a:rPr>
                        <a:t> </a:t>
                      </a:r>
                      <a:r>
                        <a:rPr lang="it-IT" sz="1100" dirty="0" smtClean="0">
                          <a:latin typeface="Garamond" panose="02020404030301010803" pitchFamily="18" charset="0"/>
                        </a:rPr>
                        <a:t>uso comune.</a:t>
                      </a:r>
                    </a:p>
                    <a:p>
                      <a:endParaRPr lang="it-IT" sz="1100" dirty="0">
                        <a:latin typeface="Garamond" panose="02020404030301010803" pitchFamily="18" charset="0"/>
                      </a:endParaRPr>
                    </a:p>
                  </a:txBody>
                  <a:tcPr/>
                </a:tc>
                <a:tc>
                  <a:txBody>
                    <a:bodyPr/>
                    <a:lstStyle/>
                    <a:p>
                      <a:r>
                        <a:rPr lang="it-IT" sz="1100" dirty="0" smtClean="0">
                          <a:latin typeface="Garamond" panose="02020404030301010803" pitchFamily="18" charset="0"/>
                        </a:rPr>
                        <a:t>Effettua sommarie stime su oggetti di</a:t>
                      </a:r>
                    </a:p>
                    <a:p>
                      <a:r>
                        <a:rPr lang="it-IT" sz="1100" dirty="0" smtClean="0">
                          <a:latin typeface="Garamond" panose="02020404030301010803" pitchFamily="18" charset="0"/>
                        </a:rPr>
                        <a:t>uso comune.</a:t>
                      </a:r>
                    </a:p>
                    <a:p>
                      <a:endParaRPr lang="it-IT" sz="1100" dirty="0">
                        <a:latin typeface="Garamond" panose="02020404030301010803" pitchFamily="18" charset="0"/>
                      </a:endParaRPr>
                    </a:p>
                  </a:txBody>
                  <a:tcPr/>
                </a:tc>
                <a:tc>
                  <a:txBody>
                    <a:bodyPr/>
                    <a:lstStyle/>
                    <a:p>
                      <a:r>
                        <a:rPr lang="it-IT" sz="1100" dirty="0" smtClean="0">
                          <a:latin typeface="Garamond" panose="02020404030301010803" pitchFamily="18" charset="0"/>
                        </a:rPr>
                        <a:t>Effettua adeguate  stime su oggetti di</a:t>
                      </a:r>
                    </a:p>
                    <a:p>
                      <a:r>
                        <a:rPr lang="it-IT" sz="1100" dirty="0" smtClean="0">
                          <a:latin typeface="Garamond" panose="02020404030301010803" pitchFamily="18" charset="0"/>
                        </a:rPr>
                        <a:t>uso comune.</a:t>
                      </a:r>
                    </a:p>
                    <a:p>
                      <a:endParaRPr lang="it-IT" sz="1100" dirty="0">
                        <a:latin typeface="Garamond" panose="02020404030301010803"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Effettua corrette  stime su oggetti di uso comune.</a:t>
                      </a:r>
                    </a:p>
                    <a:p>
                      <a:endParaRPr lang="it-IT" sz="1100" dirty="0">
                        <a:latin typeface="Garamond" panose="02020404030301010803"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Effettua corrette e precise stime su oggetti di uso comune.</a:t>
                      </a:r>
                    </a:p>
                    <a:p>
                      <a:endParaRPr lang="it-IT" sz="1100" dirty="0">
                        <a:latin typeface="Garamond" panose="02020404030301010803" pitchFamily="18" charset="0"/>
                      </a:endParaRPr>
                    </a:p>
                  </a:txBody>
                  <a:tcPr/>
                </a:tc>
              </a:tr>
              <a:tr h="5334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Progettare e realizzare manufatti utilizzando materiale di recupero e non.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r>
                        <a:rPr lang="it-IT" sz="1100" dirty="0" smtClean="0">
                          <a:latin typeface="Garamond" panose="02020404030301010803" pitchFamily="18" charset="0"/>
                        </a:rPr>
                        <a:t>Realizza manufatti solo se guidato. </a:t>
                      </a:r>
                    </a:p>
                    <a:p>
                      <a:endParaRPr lang="it-IT" sz="1100" dirty="0">
                        <a:latin typeface="Garamond" panose="02020404030301010803" pitchFamily="18" charset="0"/>
                      </a:endParaRPr>
                    </a:p>
                  </a:txBody>
                  <a:tcPr/>
                </a:tc>
                <a:tc>
                  <a:txBody>
                    <a:bodyPr/>
                    <a:lstStyle/>
                    <a:p>
                      <a:r>
                        <a:rPr lang="it-IT" sz="1100" dirty="0" smtClean="0">
                          <a:latin typeface="Garamond" panose="02020404030301010803" pitchFamily="18" charset="0"/>
                        </a:rPr>
                        <a:t>Realizza manufatti in modo parzialmente</a:t>
                      </a:r>
                      <a:r>
                        <a:rPr lang="it-IT" sz="1100" baseline="0" dirty="0" smtClean="0">
                          <a:latin typeface="Garamond" panose="02020404030301010803" pitchFamily="18" charset="0"/>
                        </a:rPr>
                        <a:t> corretto.</a:t>
                      </a:r>
                      <a:endParaRPr lang="it-IT" sz="1100" dirty="0" smtClean="0">
                        <a:latin typeface="Garamond" panose="02020404030301010803" pitchFamily="18" charset="0"/>
                      </a:endParaRPr>
                    </a:p>
                    <a:p>
                      <a:endParaRPr lang="it-IT" sz="1100" dirty="0">
                        <a:latin typeface="Garamond" panose="02020404030301010803"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Realizza manufatti in modo sostanzialmente  corretto.</a:t>
                      </a:r>
                    </a:p>
                    <a:p>
                      <a:endParaRPr lang="it-IT" sz="1100" dirty="0">
                        <a:latin typeface="Garamond" panose="02020404030301010803"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Progetta e realizza manufatti in modo sostanzialmente  corretto.</a:t>
                      </a:r>
                    </a:p>
                    <a:p>
                      <a:endParaRPr lang="it-IT" sz="1100" dirty="0">
                        <a:latin typeface="Garamond" panose="02020404030301010803"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Progetta e realizza manufatti in modo corretto.</a:t>
                      </a:r>
                    </a:p>
                    <a:p>
                      <a:endParaRPr lang="it-IT" sz="1100" dirty="0">
                        <a:latin typeface="Garamond" panose="02020404030301010803"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Progetta e realizza manufatti in modo corretto e autonomo. </a:t>
                      </a:r>
                    </a:p>
                    <a:p>
                      <a:endParaRPr lang="it-IT" sz="1100" dirty="0">
                        <a:latin typeface="Garamond" panose="02020404030301010803" pitchFamily="18" charset="0"/>
                      </a:endParaRPr>
                    </a:p>
                  </a:txBody>
                  <a:tcPr/>
                </a:tc>
              </a:tr>
            </a:tbl>
          </a:graphicData>
        </a:graphic>
      </p:graphicFrame>
      <p:pic>
        <p:nvPicPr>
          <p:cNvPr id="3" name="Immagine 2">
            <a:hlinkClick r:id="rId2" action="ppaction://hlinksldjump"/>
          </p:cNvPr>
          <p:cNvPicPr>
            <a:picLocks noChangeAspect="1"/>
          </p:cNvPicPr>
          <p:nvPr/>
        </p:nvPicPr>
        <p:blipFill>
          <a:blip r:embed="rId3"/>
          <a:stretch>
            <a:fillRect/>
          </a:stretch>
        </p:blipFill>
        <p:spPr>
          <a:xfrm>
            <a:off x="8205488" y="191257"/>
            <a:ext cx="615782" cy="369469"/>
          </a:xfrm>
          <a:prstGeom prst="rect">
            <a:avLst/>
          </a:prstGeom>
        </p:spPr>
      </p:pic>
    </p:spTree>
    <p:extLst>
      <p:ext uri="{BB962C8B-B14F-4D97-AF65-F5344CB8AC3E}">
        <p14:creationId xmlns:p14="http://schemas.microsoft.com/office/powerpoint/2010/main" val="2094333761"/>
      </p:ext>
    </p:extLst>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600265541"/>
              </p:ext>
            </p:extLst>
          </p:nvPr>
        </p:nvGraphicFramePr>
        <p:xfrm>
          <a:off x="26090" y="41709"/>
          <a:ext cx="9095876" cy="6657727"/>
        </p:xfrm>
        <a:graphic>
          <a:graphicData uri="http://schemas.openxmlformats.org/drawingml/2006/table">
            <a:tbl>
              <a:tblPr firstRow="1" bandRow="1">
                <a:tableStyleId>{00A15C55-8517-42AA-B614-E9B94910E393}</a:tableStyleId>
              </a:tblPr>
              <a:tblGrid>
                <a:gridCol w="9095876"/>
              </a:tblGrid>
              <a:tr h="97190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6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COMPETENZA CHIAVE: Competenza digitale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6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Dalle Raccomandazione del Parlamento Europeo e del Consiglio del 22 maggio 2018</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La competenza digitale presuppone l’interesse per le tecnologie digitali e il loro utilizzo con dimestichezza e spirito critico e responsabile per apprendere, lavorare e partecipare alla società. Essa comprende l’alfabetizzazione informatica e digitale, la comunicazione e la collaborazione, l’alfabetizzazione mediatica, la creazione di contenuti digitali (inclusa la programmazione), la sicurezza (compreso l’essere a proprio agio nel mondo digitale e possedere competenze relative alla cyber sicurezza), le questioni legate alla proprietà intellettuale, la risoluzione di problemi e il pensiero critico.</a:t>
                      </a:r>
                    </a:p>
                  </a:txBody>
                  <a:tcPr/>
                </a:tc>
              </a:tr>
              <a:tr h="1223211">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 DigComp 2.2. (ultima versione 2022)</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COMPETENZE:</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Alfabetizzazione su informazioni e dati (AREA 1)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Comunicazione e collaborazione (AREA 2)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Creazione di contenuti digitali (AREA 3)</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Protezione (AREA 4)</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Risolvere problemi (AREA 5)</a:t>
                      </a:r>
                    </a:p>
                  </a:txBody>
                  <a:tcPr/>
                </a:tc>
              </a:tr>
              <a:tr h="1223211">
                <a:tc>
                  <a: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APPROCCIO INTEGRATO STEM </a:t>
                      </a: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(allegato Linee guida STEM – DM 184/2023)</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COMPETENZE POTENZIATE </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Critical thinking (pensiero critico): la capacità di analizzare informazioni, risolvere problemi e prendere decisioni basate su evidenze.</a:t>
                      </a: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Communication (Comunicazione) : l’abilità di esprimere idee, condividere informazioni e interagire efficacemente con gli altri.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Collaboration (Collaborazione): la capacità di lavorare in gruppo, condividere responsabilità e raggiungere obiettivi comuni.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Creativity (Creatività): la capacità di generare nuove idee, trovare soluzioni originali e affrontare le sfide in modo innovativo.</a:t>
                      </a:r>
                    </a:p>
                  </a:txBody>
                  <a:tcPr/>
                </a:tc>
              </a:tr>
              <a:tr h="3306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solidFill>
                      <a:srgbClr val="FF9900"/>
                    </a:solidFill>
                  </a:tcPr>
                </a:tc>
              </a:tr>
              <a:tr h="122321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PROFILO DELLO STUDENTE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COMPETENZE AL TERMINE DEL PRIMO CICLO DI ISTRUZIONE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con consapevolezza e responsabilità le tecnologie digitali per ricercare, produrre ed elaborare dati e informazioni.</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Interagire con gli altri sapendo scegliere i mezzi di comunicazione digitali adeguati a un determinato contesto.</a:t>
                      </a:r>
                    </a:p>
                  </a:txBody>
                  <a:tcPr/>
                </a:tc>
              </a:tr>
            </a:tbl>
          </a:graphicData>
        </a:graphic>
      </p:graphicFrame>
      <p:sp>
        <p:nvSpPr>
          <p:cNvPr id="3" name="Avanti o successivo 2">
            <a:hlinkClick r:id="" action="ppaction://hlinkshowjump?jump=nextslide" highlightClick="1"/>
          </p:cNvPr>
          <p:cNvSpPr/>
          <p:nvPr/>
        </p:nvSpPr>
        <p:spPr>
          <a:xfrm rot="5400000">
            <a:off x="8106258" y="6421632"/>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46203798"/>
      </p:ext>
    </p:extLst>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315352425"/>
              </p:ext>
            </p:extLst>
          </p:nvPr>
        </p:nvGraphicFramePr>
        <p:xfrm>
          <a:off x="48124" y="29009"/>
          <a:ext cx="9059662" cy="6761315"/>
        </p:xfrm>
        <a:graphic>
          <a:graphicData uri="http://schemas.openxmlformats.org/drawingml/2006/table">
            <a:tbl>
              <a:tblPr firstRow="1" bandRow="1">
                <a:tableStyleId>{00A15C55-8517-42AA-B614-E9B94910E393}</a:tableStyleId>
              </a:tblPr>
              <a:tblGrid>
                <a:gridCol w="4547938"/>
                <a:gridCol w="4511724"/>
              </a:tblGrid>
              <a:tr h="208986">
                <a:tc gridSpan="2">
                  <a:txBody>
                    <a:bodyPr/>
                    <a:lstStyle/>
                    <a:p>
                      <a:pPr algn="ctr"/>
                      <a:r>
                        <a:rPr lang="it-IT" sz="1100" b="1" baseline="0" dirty="0" smtClean="0">
                          <a:solidFill>
                            <a:schemeClr val="tx1"/>
                          </a:solidFill>
                          <a:latin typeface="Garamond" panose="02020404030301010803" pitchFamily="18" charset="0"/>
                        </a:rPr>
                        <a:t>OBIETTIVI GENERALI DEL PROCESSO FORMATIVO</a:t>
                      </a:r>
                    </a:p>
                  </a:txBody>
                  <a:tcPr/>
                </a:tc>
                <a:tc hMerge="1">
                  <a:txBody>
                    <a:bodyPr/>
                    <a:lstStyle/>
                    <a:p>
                      <a:endParaRPr lang="it-IT"/>
                    </a:p>
                  </a:txBody>
                  <a:tcPr/>
                </a:tc>
              </a:tr>
              <a:tr h="1223211">
                <a:tc>
                  <a:txBody>
                    <a:bodyPr/>
                    <a:lstStyle/>
                    <a:p>
                      <a:pPr marL="0" marR="0" lvl="0" indent="0" algn="ctr"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 TERMINE DELLA SCUOLA PRIMARIA</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Ricercare informazioni di base in ambienti digitali sicuri</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effettuare semplici ricerche guidate per trovare dati, informazioni e contenuti pertinenti a compiti scolastici, utilizzando motori di ricerca adatti all’età e ad ambienti digitali controllati</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Comunicare online in modo rispettoso e consapevole</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interagire con gli altri in ambienti digitali (es. piattaforme didattiche, chat guidate) in modo adeguato, rispettando le regole di netiquette e riconoscendo l'importanza di un comportamento responsabile online.</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Accedere e navigare in contenuti digitali semplici</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accedere a dati, informazioni e contenuti digitali (testi, immagini, video) forniti dall'insegnante e navigare al loro interno utilizzando comandi di base.</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segnali di possibili notizie false</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identificare alcuni segnali elementari che possono indicare una notizia non vera (es. titoli sensazionalistici, fonti sconosciute), sviluppando un primo senso critico verso le informazioni online.</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Condividere informazioni in modo responsabile in contesti protetti</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condividere dati e informazioni (es. risultati di ricerche, lavori scolastici) in ambienti digitali protetti (es. piattaforme scolastiche) con consapevolezza delle implicazioni.</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Collaborare per produrre semplici contenuti digitali</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utilizzare strumenti digitali di base (es. editor di testo, programmi di presentazione semplici) per produrre e condividere contenuti digitali utili per lavori di gruppo, imparando a collaborare online.</a:t>
                      </a:r>
                    </a:p>
                  </a:txBody>
                  <a:tcPr/>
                </a:tc>
                <a:tc>
                  <a:txBody>
                    <a:bodyPr/>
                    <a:lstStyle/>
                    <a:p>
                      <a:pPr marL="0" marR="0" lvl="0" indent="0" algn="ctr"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 TERMINE DELLA SCUOLA SECONDARIA DI PRIMO GRADO</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Selezionare strumenti digitali appropriati per la comunicazione</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identificare e scegliere le tecnologie digitali più adatte per comunicare efficacemente con compagni, amici e familiari in diversi contesti.</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Valutare la sicurezza e l'affidabilità di siti web</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analizzare e valutare criticamente siti web, classificandoli in base a criteri di sicurezza dei dati e affidabilità delle informazioni contenute.</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strategie avanzate di ricerca online</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utilizzare le funzioni avanzate di motori di ricerca (es. filtri per frase esatta, lingua, regione, data) per trovare risultati più pertinenti ed efficienti.</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Collaborare efficacemente online</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lavorare in gruppo utilizzando diverse tecnologie digitali, condividendo ruoli, ascoltando attivamente e contribuendo alla realizzazione di progetti comuni online.</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Identificare e affrontare problemi nelle interazioni sui social media</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riconoscere situazioni problematiche (es. cyberbullismo, fake news, hate speech) nelle interazioni sui social media e di segnalarle in modo appropriato, adottando comportamenti responsabili e sicuri.</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Produrre e rielaborare contenuti digitali in modo creativo e responsabile</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creare e rielaborare contenuti digitali (testi, immagini, audio, video) utilizzando diversi strumenti e formati, rispettando il diritto d'autore e le norme di utilizzo responsabile.</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i principi fondamentali della sicurezza online e della protezione dei dati personali</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comprendere i concetti base della sicurezza online, riconoscendo i rischi e adottando misure per proteggere i propri dati personali e la propria privacy.</a:t>
                      </a:r>
                    </a:p>
                  </a:txBody>
                  <a:tcPr/>
                </a:tc>
              </a:tr>
              <a:tr h="783679">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Scuola Primaria</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Dall’all. A modello di certificazione sc. Primaria – DM 14/2024</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con responsabilità le tecnologie digitali in contesti comunicativi concreti per ricercare informazioni e per interagire con altre persone, come supporto alla creatività e alla soluzione di problemi semplici.</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Scuola Secondaria di Primo Grado</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Dall’all. B modello di certificazione sc. Secondaria – DM 14/2024</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con consapevolezza e responsabilità le tecnologie digitali per ricercare, produrre ed elaborare dati e informazioni, per interagire con le altre persone, come supporto alla creatività e alla soluzione di problemi.</a:t>
                      </a:r>
                    </a:p>
                  </a:txBody>
                  <a:tcPr/>
                </a:tc>
              </a:tr>
              <a:tr h="783679">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Linee guida per l’insegnamento dell’educazione civica  (allegato DM 183/2024)</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Traguardi per lo sviluppo delle competenze n. 10 – n. 11 – n. 12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Sviluppare la capacità di accedere alle informazioni, alle fonti, ai contenuti digitali, in modo critico, responsabile e consapevole.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Interagire con gli altri attraverso le tecnologie digitali consentite, individuando forme di comunicazione adeguate ai diversi contesti di relazione, adottando e rispettando le regole comportamentali proprie di ciascun contesto comunicativo.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Gestire l'identità digitale e i dati della rete, salvaguardando la propria e altrui sicurezza negli ambienti digitali, evitando minacce per la salute e il benessere fisico e psicologico di sé e degli altri.</a:t>
                      </a: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sp>
        <p:nvSpPr>
          <p:cNvPr id="3" name="Avanti o successivo 2">
            <a:hlinkClick r:id="" action="ppaction://hlinkshowjump?jump=nextslide" highlightClick="1"/>
          </p:cNvPr>
          <p:cNvSpPr/>
          <p:nvPr/>
        </p:nvSpPr>
        <p:spPr>
          <a:xfrm rot="5400000">
            <a:off x="8576905" y="5900942"/>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346093402"/>
      </p:ext>
    </p:extLst>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4187321584"/>
              </p:ext>
            </p:extLst>
          </p:nvPr>
        </p:nvGraphicFramePr>
        <p:xfrm>
          <a:off x="26090" y="41709"/>
          <a:ext cx="9095876" cy="6766560"/>
        </p:xfrm>
        <a:graphic>
          <a:graphicData uri="http://schemas.openxmlformats.org/drawingml/2006/table">
            <a:tbl>
              <a:tblPr firstRow="1" bandRow="1">
                <a:tableStyleId>{00A15C55-8517-42AA-B614-E9B94910E393}</a:tableStyleId>
              </a:tblPr>
              <a:tblGrid>
                <a:gridCol w="2767214"/>
                <a:gridCol w="2981195"/>
                <a:gridCol w="3347467"/>
              </a:tblGrid>
              <a:tr h="435213">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Linee guida per l’insegnamento dell’educazione civica  (allegato DM 183/2024)</a:t>
                      </a: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r h="122321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SCUOLA DELL'INFANZIA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Immagini, suoni, colori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Esplorare i primi alfabeti artistici, grafico-pittorici, plastici, musicali e audiovisivi.</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 discorsi e le parole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Incontrare e sperimentare le prime forme di linguaggio scritto.</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La conoscenza del mondo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Individuare la posizione delle persone e degli oggetti nello spazio, imparando ad utilizzare categorie come sopra/sotto, avanti/dietro, destra/sinistra, lontano/vicino, dentro/fuori, ecc.</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DI APPRENDIMENTO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 TERMINE DELLA SCUOLA PRIMARIA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Ricercare in rete semplici informazioni, distinguendo dati veri e falsi.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le tecnologie per elaborare semplici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prodotti digitali.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semplici fonti di informazioni digitali.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Interagire con strumenti di comunicazione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digitale, quali tablet e computer.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e applicare semplici regole per l’utilizzo corretto di strumenti di comunicazione digitale, quali tablet e computer.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e applicare le principali regole di partecipazione alle classi virtuali e alle piattaforme didattiche.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il significato di identità e di informazioni personali in semplici contesti digitali di uso quotidiano.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i rischi connessi con l’utilizzo degli strumenti digitali in termini di sicurezza personale.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semplici modalità per evitare rischi per la salute e minacce al benessere psico-fisico quando si utilizzano le tecnologie digitali. Riconoscere, evitare e contrastare le varie forme di bullismo e cyberbullismo.</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DI APPRENDIMENTO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 TERMINE DELLA SCUOLA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SECONDARIA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Ricercare, analizzare e valutare dati, informazioni e contenuti digitali, riconoscendone l’attendibilità e l’autorevolezza.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le tecnologie per integrare e rielaborare contenuti digitali in modo personale.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Individuare le fonti di provenienza, le modalità e gli strumenti di diffusione delle notizie nei media digitali.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Interagire con le principali tecnologie digitali, adattando la comunicazione allo specifico contesto.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e applicare le regole di corretto utilizzo degli strumenti di comunicazione digitale, quali tablet e computer.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classi virtuali, forum di discussione a scopo di studio, di ricerca, rispettando le regole della riservatezza, della netiquette e del diritto d’autore.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Creare e gestire la propria identità digitale controllando la circolazione dei propri dati personali attraverso diverse forme di protezione dei dispositivi e della privacy.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Valutare con attenzione ciò che di sé si consegna agli altri in rete, rispettando le identità, i dati e la reputazione altrui.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ed evitare i rischi per la salute e le minacce derivanti dall’uso di tecnologie digitali: dipendenze connesse alla rete e al gaming, bullismo e cyberbullismo, atti di violenza on line, comunicazione ostile, diffusione di fake news e notizie incontrollate.</a:t>
                      </a: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116040764"/>
      </p:ext>
    </p:extLst>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ext uri="{D42A27DB-BD31-4B8C-83A1-F6EECF244321}">
                <p14:modId xmlns:p14="http://schemas.microsoft.com/office/powerpoint/2010/main" val="3679592987"/>
              </p:ext>
            </p:extLst>
          </p:nvPr>
        </p:nvGraphicFramePr>
        <p:xfrm>
          <a:off x="108486" y="61992"/>
          <a:ext cx="8934544" cy="6667280"/>
        </p:xfrm>
        <a:graphic>
          <a:graphicData uri="http://schemas.openxmlformats.org/drawingml/2006/table">
            <a:tbl>
              <a:tblPr firstRow="1" bandRow="1">
                <a:tableStyleId>{00A15C55-8517-42AA-B614-E9B94910E393}</a:tableStyleId>
              </a:tblPr>
              <a:tblGrid>
                <a:gridCol w="395735"/>
                <a:gridCol w="1336976"/>
                <a:gridCol w="1331259"/>
                <a:gridCol w="2823882"/>
                <a:gridCol w="3046692"/>
              </a:tblGrid>
              <a:tr h="394811">
                <a:tc gridSpan="5">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IMMAGINI SUONI E COLORI – I DISCORSI E LE PAROLE – LA CONOSCENZA DEL MONDO: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Scuola dell’Infanzia</a:t>
                      </a:r>
                    </a:p>
                  </a:txBody>
                  <a:tcPr>
                    <a:solidFill>
                      <a:srgbClr val="FFC000"/>
                    </a:solidFill>
                  </a:tcPr>
                </a:tc>
                <a:tc hMerge="1">
                  <a:txBody>
                    <a:bodyPr/>
                    <a:lstStyle/>
                    <a:p>
                      <a:pPr algn="ctr"/>
                      <a:endParaRPr lang="it-IT" sz="1400" dirty="0">
                        <a:latin typeface="Georgia" panose="02040502050405020303" pitchFamily="18" charset="0"/>
                      </a:endParaRPr>
                    </a:p>
                  </a:txBody>
                  <a:tcPr/>
                </a:tc>
                <a:tc hMerge="1">
                  <a:txBody>
                    <a:bodyPr/>
                    <a:lstStyle/>
                    <a:p>
                      <a:endParaRPr lang="it-IT"/>
                    </a:p>
                  </a:txBody>
                  <a:tcPr/>
                </a:tc>
                <a:tc hMerge="1">
                  <a:txBody>
                    <a:bodyPr/>
                    <a:lstStyle/>
                    <a:p>
                      <a:pPr algn="ctr"/>
                      <a:endParaRPr lang="it-IT" dirty="0">
                        <a:latin typeface="Georgia" panose="02040502050405020303" pitchFamily="18" charset="0"/>
                      </a:endParaRPr>
                    </a:p>
                  </a:txBody>
                  <a:tcPr/>
                </a:tc>
                <a:tc hMerge="1">
                  <a:txBody>
                    <a:bodyPr/>
                    <a:lstStyle/>
                    <a:p>
                      <a:endParaRPr lang="it-IT"/>
                    </a:p>
                  </a:txBody>
                  <a:tcPr/>
                </a:tc>
              </a:tr>
              <a:tr h="394811">
                <a:tc gridSpan="5">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Nucleo concettuale: CITTADINANZA DIGITALE </a:t>
                      </a:r>
                    </a:p>
                  </a:txBody>
                  <a:tcPr>
                    <a:solidFill>
                      <a:srgbClr val="FFC000"/>
                    </a:solid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r>
              <a:tr h="394811">
                <a:tc gridSpan="5">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APPRENDIMENO ESSENZIALI IN FORMA OPERATIVA</a:t>
                      </a:r>
                    </a:p>
                  </a:txBody>
                  <a:tcPr>
                    <a:solidFill>
                      <a:schemeClr val="bg1"/>
                    </a:solid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r>
              <a:tr h="394811">
                <a:tc>
                  <a:txBody>
                    <a:bodyPr/>
                    <a:lstStyle/>
                    <a:p>
                      <a:endParaRPr lang="it-IT" dirty="0">
                        <a:latin typeface="Garamond" panose="02020404030301010803" pitchFamily="18" charset="0"/>
                      </a:endParaRPr>
                    </a:p>
                  </a:txBody>
                  <a:tcPr>
                    <a:solidFill>
                      <a:schemeClr val="bg1"/>
                    </a:solidFill>
                  </a:tcPr>
                </a:tc>
                <a:tc gridSpan="2">
                  <a:txBody>
                    <a:bodyPr/>
                    <a:lstStyle/>
                    <a:p>
                      <a:pPr algn="ctr"/>
                      <a:r>
                        <a:rPr lang="it-IT" sz="1400" dirty="0" smtClean="0">
                          <a:latin typeface="Garamond" panose="02020404030301010803" pitchFamily="18" charset="0"/>
                        </a:rPr>
                        <a:t>Conoscenze</a:t>
                      </a:r>
                      <a:endParaRPr lang="it-IT" sz="1400" dirty="0">
                        <a:latin typeface="Garamond" panose="02020404030301010803" pitchFamily="18" charset="0"/>
                      </a:endParaRPr>
                    </a:p>
                  </a:txBody>
                  <a:tcPr/>
                </a:tc>
                <a:tc hMerge="1">
                  <a:txBody>
                    <a:bodyPr/>
                    <a:lstStyle/>
                    <a:p>
                      <a:endParaRPr lang="it-IT"/>
                    </a:p>
                  </a:txBody>
                  <a:tcPr/>
                </a:tc>
                <a:tc>
                  <a:txBody>
                    <a:bodyPr/>
                    <a:lstStyle/>
                    <a:p>
                      <a:pPr algn="ctr"/>
                      <a:r>
                        <a:rPr lang="it-IT" sz="1400" dirty="0" smtClean="0">
                          <a:latin typeface="Garamond" panose="02020404030301010803" pitchFamily="18" charset="0"/>
                        </a:rPr>
                        <a:t>Abilità</a:t>
                      </a:r>
                      <a:endParaRPr lang="it-IT" sz="1400" dirty="0">
                        <a:latin typeface="Garamond" panose="02020404030301010803" pitchFamily="18" charset="0"/>
                      </a:endParaRPr>
                    </a:p>
                  </a:txBody>
                  <a:tcPr/>
                </a:tc>
                <a:tc>
                  <a:txBody>
                    <a:bodyPr/>
                    <a:lstStyle/>
                    <a:p>
                      <a:pPr algn="ctr"/>
                      <a:r>
                        <a:rPr lang="it-IT" sz="1400" dirty="0" smtClean="0">
                          <a:latin typeface="Garamond" panose="02020404030301010803" pitchFamily="18" charset="0"/>
                        </a:rPr>
                        <a:t>Competenze</a:t>
                      </a:r>
                      <a:endParaRPr lang="it-IT" sz="1400" dirty="0">
                        <a:latin typeface="Garamond" panose="02020404030301010803" pitchFamily="18" charset="0"/>
                      </a:endParaRPr>
                    </a:p>
                  </a:txBody>
                  <a:tcPr/>
                </a:tc>
              </a:tr>
              <a:tr h="420268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it-IT" sz="1600" b="1" baseline="0" dirty="0" smtClean="0">
                          <a:latin typeface="Garamond" panose="02020404030301010803" pitchFamily="18" charset="0"/>
                        </a:rPr>
                        <a:t>  </a:t>
                      </a:r>
                      <a:r>
                        <a:rPr lang="it-IT" sz="1200" b="1" baseline="0" dirty="0" smtClean="0">
                          <a:latin typeface="Garamond" panose="02020404030301010803" pitchFamily="18" charset="0"/>
                        </a:rPr>
                        <a:t>TRE/QUATTRO  ANNI</a:t>
                      </a:r>
                    </a:p>
                  </a:txBody>
                  <a:tcPr vert="vert270">
                    <a:solidFill>
                      <a:schemeClr val="accent4"/>
                    </a:solidFill>
                  </a:tcPr>
                </a:tc>
                <a:tc gridSpan="2">
                  <a:txBody>
                    <a:bodyPr/>
                    <a:lstStyle/>
                    <a:p>
                      <a:pPr marL="171450" indent="-171450">
                        <a:lnSpc>
                          <a:spcPct val="150000"/>
                        </a:lnSpc>
                        <a:buFont typeface="Wingdings" panose="05000000000000000000" pitchFamily="2" charset="2"/>
                        <a:buChar char="v"/>
                      </a:pPr>
                      <a:r>
                        <a:rPr lang="it-IT" sz="1200" dirty="0" smtClean="0">
                          <a:latin typeface="Garamond" panose="02020404030301010803" pitchFamily="18" charset="0"/>
                        </a:rPr>
                        <a:t>I</a:t>
                      </a:r>
                      <a:r>
                        <a:rPr lang="it-IT" sz="1200" baseline="0" dirty="0" smtClean="0">
                          <a:latin typeface="Garamond" panose="02020404030301010803" pitchFamily="18" charset="0"/>
                        </a:rPr>
                        <a:t> </a:t>
                      </a:r>
                      <a:r>
                        <a:rPr lang="it-IT" sz="1200" dirty="0" smtClean="0">
                          <a:latin typeface="Garamond" panose="02020404030301010803" pitchFamily="18" charset="0"/>
                        </a:rPr>
                        <a:t>principali strumenti digitali presenti a scuola.</a:t>
                      </a:r>
                    </a:p>
                    <a:p>
                      <a:pPr marL="171450" indent="-171450">
                        <a:lnSpc>
                          <a:spcPct val="150000"/>
                        </a:lnSpc>
                        <a:buFont typeface="Wingdings" panose="05000000000000000000" pitchFamily="2" charset="2"/>
                        <a:buChar char="v"/>
                      </a:pPr>
                      <a:r>
                        <a:rPr lang="it-IT" sz="1200" dirty="0" smtClean="0">
                          <a:latin typeface="Garamond" panose="02020404030301010803" pitchFamily="18" charset="0"/>
                        </a:rPr>
                        <a:t>Le prime regole di utilizzo degli strumenti tecnologici con la guida dell’insegnante. </a:t>
                      </a:r>
                    </a:p>
                  </a:txBody>
                  <a:tcPr/>
                </a:tc>
                <a:tc hMerge="1">
                  <a:txBody>
                    <a:bodyPr/>
                    <a:lstStyle/>
                    <a:p>
                      <a:endParaRPr lang="it-IT"/>
                    </a:p>
                  </a:txBody>
                  <a:tcPr/>
                </a:tc>
                <a:tc>
                  <a:txBody>
                    <a:bodyPr/>
                    <a:lstStyle/>
                    <a:p>
                      <a:pPr marL="171450" indent="-171450">
                        <a:lnSpc>
                          <a:spcPct val="150000"/>
                        </a:lnSpc>
                        <a:buFont typeface="Wingdings" panose="05000000000000000000" pitchFamily="2" charset="2"/>
                        <a:buChar char="ü"/>
                      </a:pPr>
                      <a:r>
                        <a:rPr lang="it-IT" sz="1200" b="0" dirty="0" smtClean="0">
                          <a:latin typeface="Garamond" panose="02020404030301010803" pitchFamily="18" charset="0"/>
                        </a:rPr>
                        <a:t>Familiarizzare con gli strumenti digitali presenti a scuola.</a:t>
                      </a:r>
                    </a:p>
                    <a:p>
                      <a:pPr marL="171450" indent="-171450">
                        <a:lnSpc>
                          <a:spcPct val="150000"/>
                        </a:lnSpc>
                        <a:buFont typeface="Wingdings" panose="05000000000000000000" pitchFamily="2" charset="2"/>
                        <a:buChar char="ü"/>
                      </a:pPr>
                      <a:r>
                        <a:rPr lang="it-IT" sz="1200" b="0" dirty="0" smtClean="0">
                          <a:latin typeface="Garamond" panose="02020404030301010803" pitchFamily="18" charset="0"/>
                        </a:rPr>
                        <a:t>Comprendere semplici regole di utilizzo degli strumenti digitali.</a:t>
                      </a:r>
                    </a:p>
                    <a:p>
                      <a:pPr marL="171450" indent="-171450">
                        <a:lnSpc>
                          <a:spcPct val="150000"/>
                        </a:lnSpc>
                        <a:buFont typeface="Wingdings" panose="05000000000000000000" pitchFamily="2" charset="2"/>
                        <a:buChar char="ü"/>
                      </a:pPr>
                      <a:r>
                        <a:rPr lang="it-IT" sz="1200" b="0" dirty="0" smtClean="0">
                          <a:latin typeface="Garamond" panose="02020404030301010803" pitchFamily="18" charset="0"/>
                        </a:rPr>
                        <a:t>Utilizzare strumenti digitali con l'aiuto dell'insegnante, comprendendo semplici regole di utilizzo.</a:t>
                      </a:r>
                    </a:p>
                  </a:txBody>
                  <a:tcPr/>
                </a:tc>
                <a:tc>
                  <a:txBody>
                    <a:bodyPr/>
                    <a:lstStyle/>
                    <a:p>
                      <a:pPr marL="171450" indent="-171450">
                        <a:lnSpc>
                          <a:spcPct val="150000"/>
                        </a:lnSpc>
                        <a:buFont typeface="Arial" panose="020B0604020202020204" pitchFamily="34" charset="0"/>
                        <a:buChar char="•"/>
                      </a:pPr>
                      <a:r>
                        <a:rPr lang="it-IT" sz="1200" dirty="0" smtClean="0">
                          <a:latin typeface="Garamond" panose="02020404030301010803" pitchFamily="18" charset="0"/>
                        </a:rPr>
                        <a:t>Si avvicina agli strumenti digitali con curiosità</a:t>
                      </a:r>
                      <a:r>
                        <a:rPr lang="it-IT" sz="1200" baseline="0" dirty="0" smtClean="0">
                          <a:latin typeface="Garamond" panose="02020404030301010803" pitchFamily="18" charset="0"/>
                        </a:rPr>
                        <a:t> e inizia a utilizzarli in modo guidato, comprendendone le regole di utilizzo.</a:t>
                      </a:r>
                    </a:p>
                  </a:txBody>
                  <a:tcPr/>
                </a:tc>
              </a:tr>
              <a:tr h="633605">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it-IT" sz="1100" b="1" dirty="0" smtClean="0">
                        <a:latin typeface="Garamond" panose="02020404030301010803"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it-IT" sz="1100" b="1" dirty="0" smtClean="0">
                          <a:latin typeface="Garamond" panose="02020404030301010803" pitchFamily="18" charset="0"/>
                        </a:rPr>
                        <a:t>AMBIENTE DI</a:t>
                      </a:r>
                    </a:p>
                    <a:p>
                      <a:pPr marL="0" marR="0" lvl="0" indent="0" algn="ctr" defTabSz="914400" rtl="0" eaLnBrk="1" fontAlgn="auto" latinLnBrk="0" hangingPunct="1">
                        <a:lnSpc>
                          <a:spcPct val="100000"/>
                        </a:lnSpc>
                        <a:spcBef>
                          <a:spcPts val="0"/>
                        </a:spcBef>
                        <a:spcAft>
                          <a:spcPts val="0"/>
                        </a:spcAft>
                        <a:buClrTx/>
                        <a:buSzTx/>
                        <a:buFontTx/>
                        <a:buNone/>
                        <a:tabLst/>
                        <a:defRPr/>
                      </a:pPr>
                      <a:r>
                        <a:rPr lang="it-IT" sz="1100" b="1" dirty="0" smtClean="0">
                          <a:latin typeface="Garamond" panose="02020404030301010803" pitchFamily="18" charset="0"/>
                        </a:rPr>
                        <a:t>APPRENDIMENTO</a:t>
                      </a:r>
                      <a:endParaRPr lang="it-IT" sz="1100" b="1" dirty="0">
                        <a:latin typeface="Garamond" panose="02020404030301010803" pitchFamily="18" charset="0"/>
                      </a:endParaRPr>
                    </a:p>
                  </a:txBody>
                  <a:tcPr/>
                </a:tc>
                <a:tc hMerge="1">
                  <a:txBody>
                    <a:bodyPr/>
                    <a:lstStyle/>
                    <a:p>
                      <a:pPr marL="171450" indent="-171450">
                        <a:lnSpc>
                          <a:spcPct val="100000"/>
                        </a:lnSpc>
                        <a:buFont typeface="Wingdings" panose="05000000000000000000" pitchFamily="2" charset="2"/>
                        <a:buChar char="v"/>
                      </a:pPr>
                      <a:endParaRPr lang="it-IT" sz="1200" dirty="0">
                        <a:latin typeface="Georgia" panose="02040502050405020303" pitchFamily="18" charset="0"/>
                      </a:endParaRPr>
                    </a:p>
                  </a:txBody>
                  <a:tcPr/>
                </a:tc>
                <a:tc gridSpan="3">
                  <a:txBody>
                    <a:bodyPr/>
                    <a:lstStyle/>
                    <a:p>
                      <a:pPr algn="just"/>
                      <a:endParaRPr lang="it-IT" sz="1100" dirty="0" smtClean="0">
                        <a:latin typeface="Garamond" panose="02020404030301010803" pitchFamily="18" charset="0"/>
                      </a:endParaRPr>
                    </a:p>
                    <a:p>
                      <a:pPr algn="just"/>
                      <a:r>
                        <a:rPr lang="it-IT" sz="1100" dirty="0" smtClean="0">
                          <a:latin typeface="Garamond" panose="02020404030301010803" pitchFamily="18" charset="0"/>
                        </a:rPr>
                        <a:t>Il gruppo di insegnanti, in</a:t>
                      </a:r>
                      <a:r>
                        <a:rPr lang="it-IT" sz="1100" baseline="0" dirty="0" smtClean="0">
                          <a:latin typeface="Garamond" panose="02020404030301010803" pitchFamily="18" charset="0"/>
                        </a:rPr>
                        <a:t> </a:t>
                      </a:r>
                      <a:r>
                        <a:rPr lang="it-IT" sz="1100" dirty="0" smtClean="0">
                          <a:latin typeface="Garamond" panose="02020404030301010803" pitchFamily="18" charset="0"/>
                        </a:rPr>
                        <a:t>base al livello di</a:t>
                      </a:r>
                      <a:r>
                        <a:rPr lang="it-IT" sz="1100" baseline="0" dirty="0" smtClean="0">
                          <a:latin typeface="Garamond" panose="02020404030301010803" pitchFamily="18" charset="0"/>
                        </a:rPr>
                        <a:t> </a:t>
                      </a:r>
                      <a:r>
                        <a:rPr lang="it-IT" sz="1100" dirty="0" smtClean="0">
                          <a:latin typeface="Garamond" panose="02020404030301010803" pitchFamily="18" charset="0"/>
                        </a:rPr>
                        <a:t>maturazione dei bambini,</a:t>
                      </a:r>
                      <a:r>
                        <a:rPr lang="it-IT" sz="1100" baseline="0" dirty="0" smtClean="0">
                          <a:latin typeface="Garamond" panose="02020404030301010803" pitchFamily="18" charset="0"/>
                        </a:rPr>
                        <a:t> </a:t>
                      </a:r>
                      <a:r>
                        <a:rPr lang="it-IT" sz="1100" dirty="0" smtClean="0">
                          <a:latin typeface="Garamond" panose="02020404030301010803" pitchFamily="18" charset="0"/>
                        </a:rPr>
                        <a:t>stabilirà in itinere le attività e</a:t>
                      </a:r>
                      <a:r>
                        <a:rPr lang="it-IT" sz="1100" baseline="0" dirty="0" smtClean="0">
                          <a:latin typeface="Garamond" panose="02020404030301010803" pitchFamily="18" charset="0"/>
                        </a:rPr>
                        <a:t> </a:t>
                      </a:r>
                      <a:r>
                        <a:rPr lang="it-IT" sz="1100" dirty="0" smtClean="0">
                          <a:latin typeface="Garamond" panose="02020404030301010803" pitchFamily="18" charset="0"/>
                        </a:rPr>
                        <a:t>le modalità di approccio alle</a:t>
                      </a:r>
                      <a:r>
                        <a:rPr lang="it-IT" sz="1100" baseline="0" dirty="0" smtClean="0">
                          <a:latin typeface="Garamond" panose="02020404030301010803" pitchFamily="18" charset="0"/>
                        </a:rPr>
                        <a:t> </a:t>
                      </a:r>
                      <a:r>
                        <a:rPr lang="it-IT" sz="1100" dirty="0" smtClean="0">
                          <a:latin typeface="Garamond" panose="02020404030301010803" pitchFamily="18" charset="0"/>
                        </a:rPr>
                        <a:t>tecnologie digitali.</a:t>
                      </a:r>
                    </a:p>
                    <a:p>
                      <a:pPr algn="just"/>
                      <a:endParaRPr lang="it-IT" sz="1100" dirty="0">
                        <a:latin typeface="Garamond" panose="02020404030301010803" pitchFamily="18" charset="0"/>
                      </a:endParaRPr>
                    </a:p>
                  </a:txBody>
                  <a:tcPr/>
                </a:tc>
                <a:tc hMerge="1">
                  <a:txBody>
                    <a:bodyPr/>
                    <a:lstStyle/>
                    <a:p>
                      <a:pPr>
                        <a:lnSpc>
                          <a:spcPct val="100000"/>
                        </a:lnSpc>
                      </a:pPr>
                      <a:endParaRPr lang="it-IT" b="0" dirty="0">
                        <a:latin typeface="Georgia" panose="02040502050405020303" pitchFamily="18" charset="0"/>
                      </a:endParaRPr>
                    </a:p>
                  </a:txBody>
                  <a:tcPr/>
                </a:tc>
                <a:tc hMerge="1">
                  <a:txBody>
                    <a:bodyPr/>
                    <a:lstStyle/>
                    <a:p>
                      <a:pPr marL="171450" indent="-171450">
                        <a:lnSpc>
                          <a:spcPct val="100000"/>
                        </a:lnSpc>
                        <a:buFont typeface="Arial" panose="020B0604020202020204" pitchFamily="34" charset="0"/>
                        <a:buChar char="•"/>
                      </a:pPr>
                      <a:endParaRPr lang="it-IT" sz="1200" dirty="0" smtClean="0">
                        <a:latin typeface="Georgia" panose="02040502050405020303" pitchFamily="18" charset="0"/>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730467569"/>
      </p:ext>
    </p:extLst>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ext uri="{D42A27DB-BD31-4B8C-83A1-F6EECF244321}">
                <p14:modId xmlns:p14="http://schemas.microsoft.com/office/powerpoint/2010/main" val="3065621175"/>
              </p:ext>
            </p:extLst>
          </p:nvPr>
        </p:nvGraphicFramePr>
        <p:xfrm>
          <a:off x="108486" y="61992"/>
          <a:ext cx="8934544" cy="5754309"/>
        </p:xfrm>
        <a:graphic>
          <a:graphicData uri="http://schemas.openxmlformats.org/drawingml/2006/table">
            <a:tbl>
              <a:tblPr firstRow="1" bandRow="1">
                <a:tableStyleId>{00A15C55-8517-42AA-B614-E9B94910E393}</a:tableStyleId>
              </a:tblPr>
              <a:tblGrid>
                <a:gridCol w="395735"/>
                <a:gridCol w="1336976"/>
                <a:gridCol w="1331259"/>
                <a:gridCol w="2823882"/>
                <a:gridCol w="3046692"/>
              </a:tblGrid>
              <a:tr h="394811">
                <a:tc gridSpan="5">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APPRENDIMENO ESSENZIALI IN FORMA OPERATIVA</a:t>
                      </a:r>
                    </a:p>
                  </a:txBody>
                  <a:tcPr>
                    <a:solidFill>
                      <a:schemeClr val="bg1"/>
                    </a:solid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r>
              <a:tr h="394811">
                <a:tc>
                  <a:txBody>
                    <a:bodyPr/>
                    <a:lstStyle/>
                    <a:p>
                      <a:endParaRPr lang="it-IT" dirty="0">
                        <a:latin typeface="Garamond" panose="02020404030301010803" pitchFamily="18" charset="0"/>
                      </a:endParaRPr>
                    </a:p>
                  </a:txBody>
                  <a:tcPr>
                    <a:solidFill>
                      <a:schemeClr val="bg1"/>
                    </a:solidFill>
                  </a:tcPr>
                </a:tc>
                <a:tc gridSpan="2">
                  <a:txBody>
                    <a:bodyPr/>
                    <a:lstStyle/>
                    <a:p>
                      <a:pPr algn="ctr"/>
                      <a:r>
                        <a:rPr lang="it-IT" sz="1400" dirty="0" smtClean="0">
                          <a:latin typeface="Garamond" panose="02020404030301010803" pitchFamily="18" charset="0"/>
                        </a:rPr>
                        <a:t>Conoscenze</a:t>
                      </a:r>
                      <a:endParaRPr lang="it-IT" sz="1400" dirty="0">
                        <a:latin typeface="Garamond" panose="02020404030301010803" pitchFamily="18" charset="0"/>
                      </a:endParaRPr>
                    </a:p>
                  </a:txBody>
                  <a:tcPr/>
                </a:tc>
                <a:tc hMerge="1">
                  <a:txBody>
                    <a:bodyPr/>
                    <a:lstStyle/>
                    <a:p>
                      <a:endParaRPr lang="it-IT"/>
                    </a:p>
                  </a:txBody>
                  <a:tcPr/>
                </a:tc>
                <a:tc>
                  <a:txBody>
                    <a:bodyPr/>
                    <a:lstStyle/>
                    <a:p>
                      <a:pPr algn="ctr"/>
                      <a:r>
                        <a:rPr lang="it-IT" sz="1400" dirty="0" smtClean="0">
                          <a:latin typeface="Garamond" panose="02020404030301010803" pitchFamily="18" charset="0"/>
                        </a:rPr>
                        <a:t>Abilità</a:t>
                      </a:r>
                      <a:endParaRPr lang="it-IT" sz="1400" dirty="0">
                        <a:latin typeface="Garamond" panose="02020404030301010803" pitchFamily="18" charset="0"/>
                      </a:endParaRPr>
                    </a:p>
                  </a:txBody>
                  <a:tcPr/>
                </a:tc>
                <a:tc>
                  <a:txBody>
                    <a:bodyPr/>
                    <a:lstStyle/>
                    <a:p>
                      <a:pPr algn="ctr"/>
                      <a:r>
                        <a:rPr lang="it-IT" sz="1400" dirty="0" smtClean="0">
                          <a:latin typeface="Garamond" panose="02020404030301010803" pitchFamily="18" charset="0"/>
                        </a:rPr>
                        <a:t>Competenze</a:t>
                      </a:r>
                      <a:endParaRPr lang="it-IT" sz="1400" dirty="0">
                        <a:latin typeface="Garamond" panose="02020404030301010803" pitchFamily="18" charset="0"/>
                      </a:endParaRPr>
                    </a:p>
                  </a:txBody>
                  <a:tcPr/>
                </a:tc>
              </a:tr>
              <a:tr h="420268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it-IT" sz="1200" b="1" baseline="0" dirty="0" smtClean="0">
                          <a:latin typeface="Garamond" panose="02020404030301010803" pitchFamily="18" charset="0"/>
                        </a:rPr>
                        <a:t>CINQUE ANNI</a:t>
                      </a:r>
                    </a:p>
                  </a:txBody>
                  <a:tcPr vert="vert270">
                    <a:solidFill>
                      <a:schemeClr val="accent1">
                        <a:lumMod val="20000"/>
                        <a:lumOff val="80000"/>
                      </a:schemeClr>
                    </a:solidFill>
                  </a:tcPr>
                </a:tc>
                <a:tc gridSpan="2">
                  <a:txBody>
                    <a:bodyPr/>
                    <a:lstStyle/>
                    <a:p>
                      <a:pPr marL="171450" indent="-171450">
                        <a:lnSpc>
                          <a:spcPct val="150000"/>
                        </a:lnSpc>
                        <a:buFont typeface="Wingdings" panose="05000000000000000000" pitchFamily="2" charset="2"/>
                        <a:buChar char="v"/>
                      </a:pPr>
                      <a:r>
                        <a:rPr lang="it-IT" sz="1200" dirty="0" smtClean="0">
                          <a:latin typeface="Garamond" panose="02020404030301010803" pitchFamily="18" charset="0"/>
                        </a:rPr>
                        <a:t>Le</a:t>
                      </a:r>
                      <a:r>
                        <a:rPr lang="it-IT" sz="1200" baseline="0" dirty="0" smtClean="0">
                          <a:latin typeface="Garamond" panose="02020404030301010803" pitchFamily="18" charset="0"/>
                        </a:rPr>
                        <a:t> </a:t>
                      </a:r>
                      <a:r>
                        <a:rPr lang="it-IT" sz="1200" dirty="0" smtClean="0">
                          <a:latin typeface="Garamond" panose="02020404030301010803" pitchFamily="18" charset="0"/>
                        </a:rPr>
                        <a:t>parti principali di un</a:t>
                      </a:r>
                      <a:r>
                        <a:rPr lang="it-IT" sz="1200" baseline="0" dirty="0" smtClean="0">
                          <a:latin typeface="Garamond" panose="02020404030301010803" pitchFamily="18" charset="0"/>
                        </a:rPr>
                        <a:t> </a:t>
                      </a:r>
                      <a:r>
                        <a:rPr lang="it-IT" sz="1200" dirty="0" smtClean="0">
                          <a:latin typeface="Garamond" panose="02020404030301010803" pitchFamily="18" charset="0"/>
                        </a:rPr>
                        <a:t>computer: tastiera, mouse,</a:t>
                      </a:r>
                      <a:r>
                        <a:rPr lang="it-IT" sz="1200" baseline="0" dirty="0" smtClean="0">
                          <a:latin typeface="Garamond" panose="02020404030301010803" pitchFamily="18" charset="0"/>
                        </a:rPr>
                        <a:t> </a:t>
                      </a:r>
                      <a:r>
                        <a:rPr lang="it-IT" sz="1200" dirty="0" smtClean="0">
                          <a:latin typeface="Garamond" panose="02020404030301010803" pitchFamily="18" charset="0"/>
                        </a:rPr>
                        <a:t>monitor.</a:t>
                      </a:r>
                    </a:p>
                    <a:p>
                      <a:pPr marL="171450" indent="-171450">
                        <a:lnSpc>
                          <a:spcPct val="150000"/>
                        </a:lnSpc>
                        <a:buFont typeface="Wingdings" panose="05000000000000000000" pitchFamily="2" charset="2"/>
                        <a:buChar char="v"/>
                      </a:pPr>
                      <a:r>
                        <a:rPr lang="it-IT" sz="1200" dirty="0" smtClean="0">
                          <a:latin typeface="Garamond" panose="02020404030301010803" pitchFamily="18" charset="0"/>
                        </a:rPr>
                        <a:t>I giochi e</a:t>
                      </a:r>
                      <a:r>
                        <a:rPr lang="it-IT" sz="1200" baseline="0" dirty="0" smtClean="0">
                          <a:latin typeface="Garamond" panose="02020404030301010803" pitchFamily="18" charset="0"/>
                        </a:rPr>
                        <a:t> gli </a:t>
                      </a:r>
                      <a:r>
                        <a:rPr lang="it-IT" sz="1200" dirty="0" smtClean="0">
                          <a:latin typeface="Garamond" panose="02020404030301010803" pitchFamily="18" charset="0"/>
                        </a:rPr>
                        <a:t>esercizi</a:t>
                      </a:r>
                      <a:r>
                        <a:rPr lang="it-IT" sz="1200" baseline="0" dirty="0" smtClean="0">
                          <a:latin typeface="Garamond" panose="02020404030301010803" pitchFamily="18" charset="0"/>
                        </a:rPr>
                        <a:t> </a:t>
                      </a:r>
                      <a:r>
                        <a:rPr lang="it-IT" sz="1200" dirty="0" smtClean="0">
                          <a:latin typeface="Garamond" panose="02020404030301010803" pitchFamily="18" charset="0"/>
                        </a:rPr>
                        <a:t>interattivi di tipo linguistico,</a:t>
                      </a:r>
                      <a:r>
                        <a:rPr lang="it-IT" sz="1200" baseline="0" dirty="0" smtClean="0">
                          <a:latin typeface="Garamond" panose="02020404030301010803" pitchFamily="18" charset="0"/>
                        </a:rPr>
                        <a:t> </a:t>
                      </a:r>
                      <a:r>
                        <a:rPr lang="it-IT" sz="1200" dirty="0" smtClean="0">
                          <a:latin typeface="Garamond" panose="02020404030301010803" pitchFamily="18" charset="0"/>
                        </a:rPr>
                        <a:t>logico, matematico e grafico.</a:t>
                      </a:r>
                    </a:p>
                    <a:p>
                      <a:pPr marL="171450" indent="-171450">
                        <a:lnSpc>
                          <a:spcPct val="150000"/>
                        </a:lnSpc>
                        <a:buFont typeface="Wingdings" panose="05000000000000000000" pitchFamily="2" charset="2"/>
                        <a:buChar char="v"/>
                      </a:pPr>
                      <a:r>
                        <a:rPr lang="it-IT" sz="1200" dirty="0" smtClean="0">
                          <a:latin typeface="Garamond" panose="02020404030301010803" pitchFamily="18" charset="0"/>
                        </a:rPr>
                        <a:t>L’osservazione</a:t>
                      </a:r>
                      <a:r>
                        <a:rPr lang="it-IT" sz="1200" baseline="0" dirty="0" smtClean="0">
                          <a:latin typeface="Garamond" panose="02020404030301010803" pitchFamily="18" charset="0"/>
                        </a:rPr>
                        <a:t> di </a:t>
                      </a:r>
                      <a:r>
                        <a:rPr lang="it-IT" sz="1200" dirty="0" smtClean="0">
                          <a:latin typeface="Garamond" panose="02020404030301010803" pitchFamily="18" charset="0"/>
                        </a:rPr>
                        <a:t>immagini e video colorati, semplici e coinvolgenti che stimolano</a:t>
                      </a:r>
                      <a:r>
                        <a:rPr lang="it-IT" sz="1200" baseline="0" dirty="0" smtClean="0">
                          <a:latin typeface="Garamond" panose="02020404030301010803" pitchFamily="18" charset="0"/>
                        </a:rPr>
                        <a:t> </a:t>
                      </a:r>
                      <a:r>
                        <a:rPr lang="it-IT" sz="1200" dirty="0" smtClean="0">
                          <a:latin typeface="Garamond" panose="02020404030301010803" pitchFamily="18" charset="0"/>
                        </a:rPr>
                        <a:t>curiosità e creatività (animali, oggetti di uso quotidiano, personaggi di fiabe, temi legati alla natura,</a:t>
                      </a:r>
                      <a:r>
                        <a:rPr lang="it-IT" sz="1200" baseline="0" dirty="0" smtClean="0">
                          <a:latin typeface="Garamond" panose="02020404030301010803" pitchFamily="18" charset="0"/>
                        </a:rPr>
                        <a:t> </a:t>
                      </a:r>
                      <a:r>
                        <a:rPr lang="it-IT" sz="1200" dirty="0" smtClean="0">
                          <a:latin typeface="Garamond" panose="02020404030301010803" pitchFamily="18" charset="0"/>
                        </a:rPr>
                        <a:t>alle stagioni,</a:t>
                      </a:r>
                      <a:r>
                        <a:rPr lang="it-IT" sz="1200" baseline="0" dirty="0" smtClean="0">
                          <a:latin typeface="Garamond" panose="02020404030301010803" pitchFamily="18" charset="0"/>
                        </a:rPr>
                        <a:t> ecc.).</a:t>
                      </a:r>
                      <a:endParaRPr lang="it-IT" sz="1200" dirty="0">
                        <a:latin typeface="Garamond" panose="02020404030301010803" pitchFamily="18" charset="0"/>
                      </a:endParaRPr>
                    </a:p>
                  </a:txBody>
                  <a:tcPr/>
                </a:tc>
                <a:tc hMerge="1">
                  <a:txBody>
                    <a:bodyPr/>
                    <a:lstStyle/>
                    <a:p>
                      <a:endParaRPr lang="it-IT"/>
                    </a:p>
                  </a:txBody>
                  <a:tcPr/>
                </a:tc>
                <a:tc>
                  <a:txBody>
                    <a:bodyPr/>
                    <a:lstStyle/>
                    <a:p>
                      <a:pPr marL="171450" indent="-171450">
                        <a:lnSpc>
                          <a:spcPct val="150000"/>
                        </a:lnSpc>
                        <a:buFont typeface="Wingdings" panose="05000000000000000000" pitchFamily="2" charset="2"/>
                        <a:buChar char="ü"/>
                      </a:pPr>
                      <a:r>
                        <a:rPr lang="it-IT" sz="1200" b="0" dirty="0" smtClean="0">
                          <a:latin typeface="Garamond" panose="02020404030301010803" pitchFamily="18" charset="0"/>
                        </a:rPr>
                        <a:t>Riconoscere gli elementi</a:t>
                      </a:r>
                      <a:r>
                        <a:rPr lang="it-IT" sz="1200" b="0" baseline="0" dirty="0" smtClean="0">
                          <a:latin typeface="Garamond" panose="02020404030301010803" pitchFamily="18" charset="0"/>
                        </a:rPr>
                        <a:t> </a:t>
                      </a:r>
                      <a:r>
                        <a:rPr lang="it-IT" sz="1200" b="0" dirty="0" smtClean="0">
                          <a:latin typeface="Garamond" panose="02020404030301010803" pitchFamily="18" charset="0"/>
                        </a:rPr>
                        <a:t>basilari che compongono un</a:t>
                      </a:r>
                      <a:r>
                        <a:rPr lang="it-IT" sz="1200" b="0" baseline="0" dirty="0" smtClean="0">
                          <a:latin typeface="Garamond" panose="02020404030301010803" pitchFamily="18" charset="0"/>
                        </a:rPr>
                        <a:t> </a:t>
                      </a:r>
                      <a:r>
                        <a:rPr lang="it-IT" sz="1200" b="0" dirty="0" smtClean="0">
                          <a:latin typeface="Garamond" panose="02020404030301010803" pitchFamily="18" charset="0"/>
                        </a:rPr>
                        <a:t>computer e le relazioni</a:t>
                      </a:r>
                      <a:r>
                        <a:rPr lang="it-IT" sz="1200" b="0" baseline="0" dirty="0" smtClean="0">
                          <a:latin typeface="Garamond" panose="02020404030301010803" pitchFamily="18" charset="0"/>
                        </a:rPr>
                        <a:t> </a:t>
                      </a:r>
                      <a:r>
                        <a:rPr lang="it-IT" sz="1200" b="0" dirty="0" smtClean="0">
                          <a:latin typeface="Garamond" panose="02020404030301010803" pitchFamily="18" charset="0"/>
                        </a:rPr>
                        <a:t>essenziali fra di essi (tastiera,</a:t>
                      </a:r>
                      <a:r>
                        <a:rPr lang="it-IT" sz="1200" b="0" baseline="0" dirty="0" smtClean="0">
                          <a:latin typeface="Garamond" panose="02020404030301010803" pitchFamily="18" charset="0"/>
                        </a:rPr>
                        <a:t> </a:t>
                      </a:r>
                      <a:r>
                        <a:rPr lang="it-IT" sz="1200" b="0" dirty="0" smtClean="0">
                          <a:latin typeface="Garamond" panose="02020404030301010803" pitchFamily="18" charset="0"/>
                        </a:rPr>
                        <a:t>mouse, monitor stampante).</a:t>
                      </a:r>
                    </a:p>
                    <a:p>
                      <a:pPr marL="171450" indent="-171450">
                        <a:lnSpc>
                          <a:spcPct val="150000"/>
                        </a:lnSpc>
                        <a:buFont typeface="Wingdings" panose="05000000000000000000" pitchFamily="2" charset="2"/>
                        <a:buChar char="ü"/>
                      </a:pPr>
                      <a:r>
                        <a:rPr lang="it-IT" sz="1200" b="0" dirty="0" smtClean="0">
                          <a:latin typeface="Garamond" panose="02020404030301010803" pitchFamily="18" charset="0"/>
                        </a:rPr>
                        <a:t>Utilizzare correttamente sulla</a:t>
                      </a:r>
                      <a:r>
                        <a:rPr lang="it-IT" sz="1200" b="0" baseline="0" dirty="0" smtClean="0">
                          <a:latin typeface="Garamond" panose="02020404030301010803" pitchFamily="18" charset="0"/>
                        </a:rPr>
                        <a:t> </a:t>
                      </a:r>
                      <a:r>
                        <a:rPr lang="it-IT" sz="1200" b="0" dirty="0" smtClean="0">
                          <a:latin typeface="Garamond" panose="02020404030301010803" pitchFamily="18" charset="0"/>
                        </a:rPr>
                        <a:t>tastiera i tasti delle frecce</a:t>
                      </a:r>
                      <a:r>
                        <a:rPr lang="it-IT" sz="1200" b="0" baseline="0" dirty="0" smtClean="0">
                          <a:latin typeface="Garamond" panose="02020404030301010803" pitchFamily="18" charset="0"/>
                        </a:rPr>
                        <a:t> </a:t>
                      </a:r>
                      <a:r>
                        <a:rPr lang="it-IT" sz="1200" b="0" dirty="0" smtClean="0">
                          <a:latin typeface="Garamond" panose="02020404030301010803" pitchFamily="18" charset="0"/>
                        </a:rPr>
                        <a:t>direzionali, dello spazio,</a:t>
                      </a:r>
                      <a:r>
                        <a:rPr lang="it-IT" sz="1200" b="0" baseline="0" dirty="0" smtClean="0">
                          <a:latin typeface="Garamond" panose="02020404030301010803" pitchFamily="18" charset="0"/>
                        </a:rPr>
                        <a:t> </a:t>
                      </a:r>
                      <a:r>
                        <a:rPr lang="it-IT" sz="1200" b="0" dirty="0" smtClean="0">
                          <a:latin typeface="Garamond" panose="02020404030301010803" pitchFamily="18" charset="0"/>
                        </a:rPr>
                        <a:t>dell'invio.</a:t>
                      </a:r>
                    </a:p>
                    <a:p>
                      <a:pPr marL="171450" indent="-171450">
                        <a:lnSpc>
                          <a:spcPct val="150000"/>
                        </a:lnSpc>
                        <a:buFont typeface="Wingdings" panose="05000000000000000000" pitchFamily="2" charset="2"/>
                        <a:buChar char="ü"/>
                      </a:pPr>
                      <a:r>
                        <a:rPr lang="it-IT" sz="1200" b="0" dirty="0" smtClean="0">
                          <a:latin typeface="Garamond" panose="02020404030301010803" pitchFamily="18" charset="0"/>
                        </a:rPr>
                        <a:t>Riconoscere e utilizzare sulla</a:t>
                      </a:r>
                      <a:r>
                        <a:rPr lang="it-IT" sz="1200" b="0" baseline="0" dirty="0" smtClean="0">
                          <a:latin typeface="Garamond" panose="02020404030301010803" pitchFamily="18" charset="0"/>
                        </a:rPr>
                        <a:t> </a:t>
                      </a:r>
                      <a:r>
                        <a:rPr lang="it-IT" sz="1200" b="0" dirty="0" smtClean="0">
                          <a:latin typeface="Garamond" panose="02020404030301010803" pitchFamily="18" charset="0"/>
                        </a:rPr>
                        <a:t>tastiera le lettere per scrivere</a:t>
                      </a:r>
                      <a:r>
                        <a:rPr lang="it-IT" sz="1200" b="0" baseline="0" dirty="0" smtClean="0">
                          <a:latin typeface="Garamond" panose="02020404030301010803" pitchFamily="18" charset="0"/>
                        </a:rPr>
                        <a:t> </a:t>
                      </a:r>
                      <a:r>
                        <a:rPr lang="it-IT" sz="1200" b="0" dirty="0" smtClean="0">
                          <a:latin typeface="Garamond" panose="02020404030301010803" pitchFamily="18" charset="0"/>
                        </a:rPr>
                        <a:t>il proprio nome.</a:t>
                      </a:r>
                    </a:p>
                    <a:p>
                      <a:pPr marL="171450" indent="-171450">
                        <a:lnSpc>
                          <a:spcPct val="150000"/>
                        </a:lnSpc>
                        <a:buFont typeface="Wingdings" panose="05000000000000000000" pitchFamily="2" charset="2"/>
                        <a:buChar char="ü"/>
                      </a:pPr>
                      <a:r>
                        <a:rPr lang="it-IT" sz="1200" b="0" dirty="0" smtClean="0">
                          <a:latin typeface="Garamond" panose="02020404030301010803" pitchFamily="18" charset="0"/>
                        </a:rPr>
                        <a:t>Eseguire giochi ed esercizi di</a:t>
                      </a:r>
                      <a:r>
                        <a:rPr lang="it-IT" sz="1200" b="0" baseline="0" dirty="0" smtClean="0">
                          <a:latin typeface="Garamond" panose="02020404030301010803" pitchFamily="18" charset="0"/>
                        </a:rPr>
                        <a:t> </a:t>
                      </a:r>
                      <a:r>
                        <a:rPr lang="it-IT" sz="1200" b="0" dirty="0" smtClean="0">
                          <a:latin typeface="Garamond" panose="02020404030301010803" pitchFamily="18" charset="0"/>
                        </a:rPr>
                        <a:t>tipo logico, linguistico,</a:t>
                      </a:r>
                      <a:r>
                        <a:rPr lang="it-IT" sz="1200" b="0" baseline="0" dirty="0" smtClean="0">
                          <a:latin typeface="Garamond" panose="02020404030301010803" pitchFamily="18" charset="0"/>
                        </a:rPr>
                        <a:t> </a:t>
                      </a:r>
                      <a:r>
                        <a:rPr lang="it-IT" sz="1200" b="0" dirty="0" smtClean="0">
                          <a:latin typeface="Garamond" panose="02020404030301010803" pitchFamily="18" charset="0"/>
                        </a:rPr>
                        <a:t>matematico e topologico al</a:t>
                      </a:r>
                      <a:r>
                        <a:rPr lang="it-IT" sz="1200" b="0" baseline="0" dirty="0" smtClean="0">
                          <a:latin typeface="Garamond" panose="02020404030301010803" pitchFamily="18" charset="0"/>
                        </a:rPr>
                        <a:t> </a:t>
                      </a:r>
                      <a:r>
                        <a:rPr lang="it-IT" sz="1200" b="0" dirty="0" smtClean="0">
                          <a:latin typeface="Garamond" panose="02020404030301010803" pitchFamily="18" charset="0"/>
                        </a:rPr>
                        <a:t>computer, su tablet o alla</a:t>
                      </a:r>
                      <a:r>
                        <a:rPr lang="it-IT" sz="1200" b="0" baseline="0" dirty="0" smtClean="0">
                          <a:latin typeface="Garamond" panose="02020404030301010803" pitchFamily="18" charset="0"/>
                        </a:rPr>
                        <a:t> </a:t>
                      </a:r>
                      <a:r>
                        <a:rPr lang="it-IT" sz="1200" b="0" dirty="0" smtClean="0">
                          <a:latin typeface="Garamond" panose="02020404030301010803" pitchFamily="18" charset="0"/>
                        </a:rPr>
                        <a:t>LIM, con la guida</a:t>
                      </a:r>
                      <a:r>
                        <a:rPr lang="it-IT" sz="1200" b="0" baseline="0" dirty="0" smtClean="0">
                          <a:latin typeface="Garamond" panose="02020404030301010803" pitchFamily="18" charset="0"/>
                        </a:rPr>
                        <a:t> </a:t>
                      </a:r>
                      <a:r>
                        <a:rPr lang="it-IT" sz="1200" b="0" dirty="0" smtClean="0">
                          <a:latin typeface="Garamond" panose="02020404030301010803" pitchFamily="18" charset="0"/>
                        </a:rPr>
                        <a:t>dell'insegnante.</a:t>
                      </a:r>
                    </a:p>
                    <a:p>
                      <a:pPr marL="171450" indent="-171450">
                        <a:lnSpc>
                          <a:spcPct val="150000"/>
                        </a:lnSpc>
                        <a:buFont typeface="Wingdings" panose="05000000000000000000" pitchFamily="2" charset="2"/>
                        <a:buChar char="ü"/>
                      </a:pPr>
                      <a:r>
                        <a:rPr lang="it-IT" sz="1200" b="0" dirty="0" smtClean="0">
                          <a:latin typeface="Garamond" panose="02020404030301010803" pitchFamily="18" charset="0"/>
                        </a:rPr>
                        <a:t>Seguire immagini e video</a:t>
                      </a:r>
                      <a:r>
                        <a:rPr lang="it-IT" sz="1200" b="0" baseline="0" dirty="0" smtClean="0">
                          <a:latin typeface="Garamond" panose="02020404030301010803" pitchFamily="18" charset="0"/>
                        </a:rPr>
                        <a:t> </a:t>
                      </a:r>
                      <a:r>
                        <a:rPr lang="it-IT" sz="1200" b="0" dirty="0" smtClean="0">
                          <a:latin typeface="Garamond" panose="02020404030301010803" pitchFamily="18" charset="0"/>
                        </a:rPr>
                        <a:t>presentati dall'insegnante.</a:t>
                      </a:r>
                    </a:p>
                  </a:txBody>
                  <a:tcPr/>
                </a:tc>
                <a:tc>
                  <a:txBody>
                    <a:bodyPr/>
                    <a:lstStyle/>
                    <a:p>
                      <a:pPr marL="171450" indent="-171450">
                        <a:lnSpc>
                          <a:spcPct val="150000"/>
                        </a:lnSpc>
                        <a:buFont typeface="Arial" panose="020B0604020202020204" pitchFamily="34" charset="0"/>
                        <a:buChar char="•"/>
                      </a:pPr>
                      <a:r>
                        <a:rPr lang="it-IT" sz="1200" dirty="0" smtClean="0">
                          <a:latin typeface="Garamond" panose="02020404030301010803" pitchFamily="18" charset="0"/>
                        </a:rPr>
                        <a:t>Utilizza le nuove tecnologie, con la guida e il supporto costante dell'insegnante, per giocare, svolgere compiti</a:t>
                      </a:r>
                      <a:r>
                        <a:rPr lang="it-IT" sz="1200" baseline="0" dirty="0" smtClean="0">
                          <a:latin typeface="Garamond" panose="02020404030301010803" pitchFamily="18" charset="0"/>
                        </a:rPr>
                        <a:t> e </a:t>
                      </a:r>
                      <a:r>
                        <a:rPr lang="it-IT" sz="1200" dirty="0" smtClean="0">
                          <a:latin typeface="Garamond" panose="02020404030301010803" pitchFamily="18" charset="0"/>
                        </a:rPr>
                        <a:t>acquisire informazioni.</a:t>
                      </a:r>
                    </a:p>
                  </a:txBody>
                  <a:tcPr/>
                </a:tc>
              </a:tr>
              <a:tr h="633605">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it-IT" sz="1100" b="1" dirty="0" smtClean="0">
                        <a:latin typeface="Garamond" panose="02020404030301010803"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it-IT" sz="1100" b="1" dirty="0" smtClean="0">
                          <a:latin typeface="Garamond" panose="02020404030301010803" pitchFamily="18" charset="0"/>
                        </a:rPr>
                        <a:t>AMBIENTE DI</a:t>
                      </a:r>
                    </a:p>
                    <a:p>
                      <a:pPr marL="0" marR="0" lvl="0" indent="0" algn="ctr" defTabSz="914400" rtl="0" eaLnBrk="1" fontAlgn="auto" latinLnBrk="0" hangingPunct="1">
                        <a:lnSpc>
                          <a:spcPct val="100000"/>
                        </a:lnSpc>
                        <a:spcBef>
                          <a:spcPts val="0"/>
                        </a:spcBef>
                        <a:spcAft>
                          <a:spcPts val="0"/>
                        </a:spcAft>
                        <a:buClrTx/>
                        <a:buSzTx/>
                        <a:buFontTx/>
                        <a:buNone/>
                        <a:tabLst/>
                        <a:defRPr/>
                      </a:pPr>
                      <a:r>
                        <a:rPr lang="it-IT" sz="1100" b="1" dirty="0" smtClean="0">
                          <a:latin typeface="Garamond" panose="02020404030301010803" pitchFamily="18" charset="0"/>
                        </a:rPr>
                        <a:t>APPRENDIMENTO</a:t>
                      </a:r>
                      <a:endParaRPr lang="it-IT" sz="1100" b="1" dirty="0">
                        <a:latin typeface="Garamond" panose="02020404030301010803" pitchFamily="18" charset="0"/>
                      </a:endParaRPr>
                    </a:p>
                  </a:txBody>
                  <a:tcPr/>
                </a:tc>
                <a:tc hMerge="1">
                  <a:txBody>
                    <a:bodyPr/>
                    <a:lstStyle/>
                    <a:p>
                      <a:pPr marL="171450" indent="-171450">
                        <a:lnSpc>
                          <a:spcPct val="100000"/>
                        </a:lnSpc>
                        <a:buFont typeface="Wingdings" panose="05000000000000000000" pitchFamily="2" charset="2"/>
                        <a:buChar char="v"/>
                      </a:pPr>
                      <a:endParaRPr lang="it-IT" sz="1200" dirty="0">
                        <a:latin typeface="Georgia" panose="02040502050405020303" pitchFamily="18" charset="0"/>
                      </a:endParaRPr>
                    </a:p>
                  </a:txBody>
                  <a:tcPr/>
                </a:tc>
                <a:tc gridSpan="3">
                  <a:txBody>
                    <a:bodyPr/>
                    <a:lstStyle/>
                    <a:p>
                      <a:pPr algn="just"/>
                      <a:endParaRPr lang="it-IT" sz="1100" dirty="0" smtClean="0">
                        <a:latin typeface="Garamond" panose="02020404030301010803" pitchFamily="18" charset="0"/>
                      </a:endParaRPr>
                    </a:p>
                    <a:p>
                      <a:pPr algn="just"/>
                      <a:r>
                        <a:rPr lang="it-IT" sz="1100" dirty="0" smtClean="0">
                          <a:latin typeface="Garamond" panose="02020404030301010803" pitchFamily="18" charset="0"/>
                        </a:rPr>
                        <a:t>Il gruppo di insegnanti, in</a:t>
                      </a:r>
                      <a:r>
                        <a:rPr lang="it-IT" sz="1100" baseline="0" dirty="0" smtClean="0">
                          <a:latin typeface="Garamond" panose="02020404030301010803" pitchFamily="18" charset="0"/>
                        </a:rPr>
                        <a:t> </a:t>
                      </a:r>
                      <a:r>
                        <a:rPr lang="it-IT" sz="1100" dirty="0" smtClean="0">
                          <a:latin typeface="Garamond" panose="02020404030301010803" pitchFamily="18" charset="0"/>
                        </a:rPr>
                        <a:t>base al livello di</a:t>
                      </a:r>
                      <a:r>
                        <a:rPr lang="it-IT" sz="1100" baseline="0" dirty="0" smtClean="0">
                          <a:latin typeface="Garamond" panose="02020404030301010803" pitchFamily="18" charset="0"/>
                        </a:rPr>
                        <a:t> </a:t>
                      </a:r>
                      <a:r>
                        <a:rPr lang="it-IT" sz="1100" dirty="0" smtClean="0">
                          <a:latin typeface="Garamond" panose="02020404030301010803" pitchFamily="18" charset="0"/>
                        </a:rPr>
                        <a:t>maturazione dei bambini,</a:t>
                      </a:r>
                      <a:r>
                        <a:rPr lang="it-IT" sz="1100" baseline="0" dirty="0" smtClean="0">
                          <a:latin typeface="Garamond" panose="02020404030301010803" pitchFamily="18" charset="0"/>
                        </a:rPr>
                        <a:t> </a:t>
                      </a:r>
                      <a:r>
                        <a:rPr lang="it-IT" sz="1100" dirty="0" smtClean="0">
                          <a:latin typeface="Garamond" panose="02020404030301010803" pitchFamily="18" charset="0"/>
                        </a:rPr>
                        <a:t>stabilirà in itinere le attività e</a:t>
                      </a:r>
                      <a:r>
                        <a:rPr lang="it-IT" sz="1100" baseline="0" dirty="0" smtClean="0">
                          <a:latin typeface="Garamond" panose="02020404030301010803" pitchFamily="18" charset="0"/>
                        </a:rPr>
                        <a:t> </a:t>
                      </a:r>
                      <a:r>
                        <a:rPr lang="it-IT" sz="1100" dirty="0" smtClean="0">
                          <a:latin typeface="Garamond" panose="02020404030301010803" pitchFamily="18" charset="0"/>
                        </a:rPr>
                        <a:t>le modalità di approccio alle</a:t>
                      </a:r>
                      <a:r>
                        <a:rPr lang="it-IT" sz="1100" baseline="0" dirty="0" smtClean="0">
                          <a:latin typeface="Garamond" panose="02020404030301010803" pitchFamily="18" charset="0"/>
                        </a:rPr>
                        <a:t> </a:t>
                      </a:r>
                      <a:r>
                        <a:rPr lang="it-IT" sz="1100" dirty="0" smtClean="0">
                          <a:latin typeface="Garamond" panose="02020404030301010803" pitchFamily="18" charset="0"/>
                        </a:rPr>
                        <a:t>tecnologie digitali.</a:t>
                      </a:r>
                    </a:p>
                    <a:p>
                      <a:pPr algn="just"/>
                      <a:endParaRPr lang="it-IT" sz="1100" dirty="0">
                        <a:latin typeface="Garamond" panose="02020404030301010803" pitchFamily="18" charset="0"/>
                      </a:endParaRPr>
                    </a:p>
                  </a:txBody>
                  <a:tcPr/>
                </a:tc>
                <a:tc hMerge="1">
                  <a:txBody>
                    <a:bodyPr/>
                    <a:lstStyle/>
                    <a:p>
                      <a:pPr>
                        <a:lnSpc>
                          <a:spcPct val="100000"/>
                        </a:lnSpc>
                      </a:pPr>
                      <a:endParaRPr lang="it-IT" b="0" dirty="0">
                        <a:latin typeface="Georgia" panose="02040502050405020303" pitchFamily="18" charset="0"/>
                      </a:endParaRPr>
                    </a:p>
                  </a:txBody>
                  <a:tcPr/>
                </a:tc>
                <a:tc hMerge="1">
                  <a:txBody>
                    <a:bodyPr/>
                    <a:lstStyle/>
                    <a:p>
                      <a:pPr marL="171450" indent="-171450">
                        <a:lnSpc>
                          <a:spcPct val="100000"/>
                        </a:lnSpc>
                        <a:buFont typeface="Arial" panose="020B0604020202020204" pitchFamily="34" charset="0"/>
                        <a:buChar char="•"/>
                      </a:pPr>
                      <a:endParaRPr lang="it-IT" sz="1200" dirty="0" smtClean="0">
                        <a:latin typeface="Georgia" panose="02040502050405020303" pitchFamily="18" charset="0"/>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148567966"/>
      </p:ext>
    </p:extLst>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ext uri="{D42A27DB-BD31-4B8C-83A1-F6EECF244321}">
                <p14:modId xmlns:p14="http://schemas.microsoft.com/office/powerpoint/2010/main" val="1342331959"/>
              </p:ext>
            </p:extLst>
          </p:nvPr>
        </p:nvGraphicFramePr>
        <p:xfrm>
          <a:off x="53885" y="56249"/>
          <a:ext cx="9047910" cy="6308081"/>
        </p:xfrm>
        <a:graphic>
          <a:graphicData uri="http://schemas.openxmlformats.org/drawingml/2006/table">
            <a:tbl>
              <a:tblPr firstRow="1" bandRow="1">
                <a:tableStyleId>{00A15C55-8517-42AA-B614-E9B94910E393}</a:tableStyleId>
              </a:tblPr>
              <a:tblGrid>
                <a:gridCol w="400756"/>
                <a:gridCol w="1353940"/>
                <a:gridCol w="1348151"/>
                <a:gridCol w="2859713"/>
                <a:gridCol w="3085350"/>
              </a:tblGrid>
              <a:tr h="363140">
                <a:tc gridSpan="5">
                  <a:txBody>
                    <a:bodyPr/>
                    <a:lstStyle/>
                    <a:p>
                      <a:pPr algn="ctr"/>
                      <a:r>
                        <a:rPr lang="it-IT" sz="1400" dirty="0" smtClean="0">
                          <a:latin typeface="Garamond" panose="02020404030301010803" pitchFamily="18" charset="0"/>
                        </a:rPr>
                        <a:t>TUTTE</a:t>
                      </a:r>
                      <a:r>
                        <a:rPr lang="it-IT" sz="1400" baseline="0" dirty="0" smtClean="0">
                          <a:latin typeface="Garamond" panose="02020404030301010803" pitchFamily="18" charset="0"/>
                        </a:rPr>
                        <a:t> LE DISCIPLINE : </a:t>
                      </a:r>
                      <a:r>
                        <a:rPr lang="it-IT" sz="1400" dirty="0" smtClean="0">
                          <a:latin typeface="Garamond" panose="02020404030301010803" pitchFamily="18" charset="0"/>
                        </a:rPr>
                        <a:t>Scuola Primaria e Secondaria di Primo Grado</a:t>
                      </a:r>
                    </a:p>
                  </a:txBody>
                  <a:tcPr>
                    <a:solidFill>
                      <a:srgbClr val="FFC000"/>
                    </a:solidFill>
                  </a:tcPr>
                </a:tc>
                <a:tc hMerge="1">
                  <a:txBody>
                    <a:bodyPr/>
                    <a:lstStyle/>
                    <a:p>
                      <a:pPr algn="ctr"/>
                      <a:endParaRPr lang="it-IT" sz="1400" dirty="0">
                        <a:latin typeface="Georgia" panose="02040502050405020303" pitchFamily="18" charset="0"/>
                      </a:endParaRPr>
                    </a:p>
                  </a:txBody>
                  <a:tcPr/>
                </a:tc>
                <a:tc hMerge="1">
                  <a:txBody>
                    <a:bodyPr/>
                    <a:lstStyle/>
                    <a:p>
                      <a:endParaRPr lang="it-IT"/>
                    </a:p>
                  </a:txBody>
                  <a:tcPr/>
                </a:tc>
                <a:tc hMerge="1">
                  <a:txBody>
                    <a:bodyPr/>
                    <a:lstStyle/>
                    <a:p>
                      <a:pPr algn="ctr"/>
                      <a:endParaRPr lang="it-IT" dirty="0">
                        <a:latin typeface="Georgia" panose="02040502050405020303" pitchFamily="18" charset="0"/>
                      </a:endParaRPr>
                    </a:p>
                  </a:txBody>
                  <a:tcPr/>
                </a:tc>
                <a:tc hMerge="1">
                  <a:txBody>
                    <a:bodyPr/>
                    <a:lstStyle/>
                    <a:p>
                      <a:endParaRPr lang="it-IT"/>
                    </a:p>
                  </a:txBody>
                  <a:tcPr/>
                </a:tc>
              </a:tr>
              <a:tr h="363140">
                <a:tc gridSpan="5">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Nucleo concettuale: CITTADINANZA DIGITALE </a:t>
                      </a:r>
                    </a:p>
                  </a:txBody>
                  <a:tcPr>
                    <a:solidFill>
                      <a:srgbClr val="FFC000"/>
                    </a:solid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r>
              <a:tr h="397986">
                <a:tc gridSpan="5">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APPRENDIMENO ESSENZIALI IN FORMA OPERATIVA</a:t>
                      </a:r>
                    </a:p>
                  </a:txBody>
                  <a:tcPr>
                    <a:solidFill>
                      <a:schemeClr val="bg1"/>
                    </a:solid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r>
              <a:tr h="363140">
                <a:tc>
                  <a:txBody>
                    <a:bodyPr/>
                    <a:lstStyle/>
                    <a:p>
                      <a:endParaRPr lang="it-IT" dirty="0">
                        <a:latin typeface="Garamond" panose="02020404030301010803" pitchFamily="18" charset="0"/>
                      </a:endParaRPr>
                    </a:p>
                  </a:txBody>
                  <a:tcPr>
                    <a:solidFill>
                      <a:schemeClr val="bg1"/>
                    </a:solidFill>
                  </a:tcPr>
                </a:tc>
                <a:tc gridSpan="2">
                  <a:txBody>
                    <a:bodyPr/>
                    <a:lstStyle/>
                    <a:p>
                      <a:pPr algn="ctr"/>
                      <a:r>
                        <a:rPr lang="it-IT" sz="1400" b="1" dirty="0" smtClean="0">
                          <a:latin typeface="Garamond" panose="02020404030301010803" pitchFamily="18" charset="0"/>
                        </a:rPr>
                        <a:t>Conoscenze</a:t>
                      </a:r>
                      <a:endParaRPr lang="it-IT" sz="1400" b="1" dirty="0">
                        <a:latin typeface="Garamond" panose="02020404030301010803" pitchFamily="18" charset="0"/>
                      </a:endParaRPr>
                    </a:p>
                  </a:txBody>
                  <a:tcPr/>
                </a:tc>
                <a:tc hMerge="1">
                  <a:txBody>
                    <a:bodyPr/>
                    <a:lstStyle/>
                    <a:p>
                      <a:endParaRPr lang="it-IT"/>
                    </a:p>
                  </a:txBody>
                  <a:tcPr/>
                </a:tc>
                <a:tc>
                  <a:txBody>
                    <a:bodyPr/>
                    <a:lstStyle/>
                    <a:p>
                      <a:pPr algn="ctr"/>
                      <a:r>
                        <a:rPr lang="it-IT" sz="1400" b="1" dirty="0" smtClean="0">
                          <a:latin typeface="Garamond" panose="02020404030301010803" pitchFamily="18" charset="0"/>
                        </a:rPr>
                        <a:t>Abilità</a:t>
                      </a:r>
                      <a:endParaRPr lang="it-IT" sz="1400" b="1" dirty="0">
                        <a:latin typeface="Garamond" panose="02020404030301010803" pitchFamily="18" charset="0"/>
                      </a:endParaRPr>
                    </a:p>
                  </a:txBody>
                  <a:tcPr/>
                </a:tc>
                <a:tc>
                  <a:txBody>
                    <a:bodyPr/>
                    <a:lstStyle/>
                    <a:p>
                      <a:pPr algn="ctr"/>
                      <a:r>
                        <a:rPr lang="it-IT" sz="1400" b="1" dirty="0" smtClean="0">
                          <a:latin typeface="Garamond" panose="02020404030301010803" pitchFamily="18" charset="0"/>
                        </a:rPr>
                        <a:t>Competenze</a:t>
                      </a:r>
                      <a:endParaRPr lang="it-IT" sz="1400" b="1" dirty="0">
                        <a:latin typeface="Garamond" panose="02020404030301010803" pitchFamily="18" charset="0"/>
                      </a:endParaRPr>
                    </a:p>
                  </a:txBody>
                  <a:tcPr/>
                </a:tc>
              </a:tr>
              <a:tr h="3979855">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1^  Scuola Primaria </a:t>
                      </a:r>
                    </a:p>
                  </a:txBody>
                  <a:tcPr vert="vert270">
                    <a:solidFill>
                      <a:srgbClr val="92D050"/>
                    </a:solidFill>
                  </a:tcPr>
                </a:tc>
                <a:tc gridSpan="2">
                  <a:txBody>
                    <a:bodyPr/>
                    <a:lstStyle/>
                    <a:p>
                      <a:pPr marL="171450" indent="-171450">
                        <a:lnSpc>
                          <a:spcPct val="150000"/>
                        </a:lnSpc>
                        <a:buFont typeface="Wingdings" panose="05000000000000000000" pitchFamily="2" charset="2"/>
                        <a:buChar char="v"/>
                      </a:pPr>
                      <a:r>
                        <a:rPr lang="it-IT" sz="1200" dirty="0" smtClean="0">
                          <a:latin typeface="Garamond" panose="02020404030301010803" pitchFamily="18" charset="0"/>
                        </a:rPr>
                        <a:t>Le parti principali del</a:t>
                      </a:r>
                      <a:r>
                        <a:rPr lang="it-IT" sz="1200" baseline="0" dirty="0" smtClean="0">
                          <a:latin typeface="Garamond" panose="02020404030301010803" pitchFamily="18" charset="0"/>
                        </a:rPr>
                        <a:t> </a:t>
                      </a:r>
                      <a:r>
                        <a:rPr lang="it-IT" sz="1200" dirty="0" smtClean="0">
                          <a:latin typeface="Garamond" panose="02020404030301010803" pitchFamily="18" charset="0"/>
                        </a:rPr>
                        <a:t>computer e le sue funzioni.</a:t>
                      </a:r>
                    </a:p>
                    <a:p>
                      <a:pPr marL="171450" indent="-171450">
                        <a:lnSpc>
                          <a:spcPct val="150000"/>
                        </a:lnSpc>
                        <a:buFont typeface="Wingdings" panose="05000000000000000000" pitchFamily="2" charset="2"/>
                        <a:buChar char="v"/>
                      </a:pPr>
                      <a:r>
                        <a:rPr lang="it-IT" sz="1200" dirty="0" smtClean="0">
                          <a:latin typeface="Garamond" panose="02020404030301010803" pitchFamily="18" charset="0"/>
                        </a:rPr>
                        <a:t>La funzione di alcuni</a:t>
                      </a:r>
                      <a:r>
                        <a:rPr lang="it-IT" sz="1200" baseline="0" dirty="0" smtClean="0">
                          <a:latin typeface="Garamond" panose="02020404030301010803" pitchFamily="18" charset="0"/>
                        </a:rPr>
                        <a:t> </a:t>
                      </a:r>
                      <a:r>
                        <a:rPr lang="it-IT" sz="1200" dirty="0" smtClean="0">
                          <a:latin typeface="Garamond" panose="02020404030301010803" pitchFamily="18" charset="0"/>
                        </a:rPr>
                        <a:t>strumenti tecnologici e il loro</a:t>
                      </a:r>
                      <a:r>
                        <a:rPr lang="it-IT" sz="1200" baseline="0" dirty="0" smtClean="0">
                          <a:latin typeface="Garamond" panose="02020404030301010803" pitchFamily="18" charset="0"/>
                        </a:rPr>
                        <a:t> </a:t>
                      </a:r>
                      <a:r>
                        <a:rPr lang="it-IT" sz="1200" dirty="0" smtClean="0">
                          <a:latin typeface="Garamond" panose="02020404030301010803" pitchFamily="18" charset="0"/>
                        </a:rPr>
                        <a:t>impiego in determinate attività</a:t>
                      </a:r>
                      <a:r>
                        <a:rPr lang="it-IT" sz="1200" baseline="0" dirty="0" smtClean="0">
                          <a:latin typeface="Garamond" panose="02020404030301010803" pitchFamily="18" charset="0"/>
                        </a:rPr>
                        <a:t> </a:t>
                      </a:r>
                      <a:r>
                        <a:rPr lang="it-IT" sz="1200" dirty="0" smtClean="0">
                          <a:latin typeface="Garamond" panose="02020404030301010803" pitchFamily="18" charset="0"/>
                        </a:rPr>
                        <a:t>didattiche (LIM, videoproiettore,</a:t>
                      </a:r>
                      <a:r>
                        <a:rPr lang="it-IT" sz="1200" baseline="0" dirty="0" smtClean="0">
                          <a:latin typeface="Garamond" panose="02020404030301010803" pitchFamily="18" charset="0"/>
                        </a:rPr>
                        <a:t> </a:t>
                      </a:r>
                      <a:r>
                        <a:rPr lang="it-IT" sz="1200" dirty="0" smtClean="0">
                          <a:latin typeface="Garamond" panose="02020404030301010803" pitchFamily="18" charset="0"/>
                        </a:rPr>
                        <a:t>tablet, stampante…).</a:t>
                      </a:r>
                    </a:p>
                    <a:p>
                      <a:pPr marL="171450" indent="-171450">
                        <a:lnSpc>
                          <a:spcPct val="150000"/>
                        </a:lnSpc>
                        <a:buFont typeface="Wingdings" panose="05000000000000000000" pitchFamily="2" charset="2"/>
                        <a:buChar char="v"/>
                      </a:pPr>
                      <a:r>
                        <a:rPr lang="it-IT" sz="1200" dirty="0" smtClean="0">
                          <a:latin typeface="Garamond" panose="02020404030301010803" pitchFamily="18" charset="0"/>
                        </a:rPr>
                        <a:t>Le procedure di</a:t>
                      </a:r>
                      <a:r>
                        <a:rPr lang="it-IT" sz="1200" baseline="0" dirty="0" smtClean="0">
                          <a:latin typeface="Garamond" panose="02020404030301010803" pitchFamily="18" charset="0"/>
                        </a:rPr>
                        <a:t> </a:t>
                      </a:r>
                      <a:r>
                        <a:rPr lang="it-IT" sz="1200" dirty="0" smtClean="0">
                          <a:latin typeface="Garamond" panose="02020404030301010803" pitchFamily="18" charset="0"/>
                        </a:rPr>
                        <a:t>accensione/spegnimento del computer e altri strumenti tecnologici.</a:t>
                      </a:r>
                    </a:p>
                    <a:p>
                      <a:pPr marL="171450" indent="-171450">
                        <a:lnSpc>
                          <a:spcPct val="150000"/>
                        </a:lnSpc>
                        <a:buFont typeface="Wingdings" panose="05000000000000000000" pitchFamily="2" charset="2"/>
                        <a:buChar char="v"/>
                      </a:pPr>
                      <a:r>
                        <a:rPr lang="it-IT" sz="1200" dirty="0" smtClean="0">
                          <a:latin typeface="Garamond" panose="02020404030301010803" pitchFamily="18" charset="0"/>
                        </a:rPr>
                        <a:t>Le funzioni di base di programmi di grafica, di giochi didattici e di videoscrittura.</a:t>
                      </a:r>
                    </a:p>
                    <a:p>
                      <a:pPr marL="0" indent="0">
                        <a:lnSpc>
                          <a:spcPct val="100000"/>
                        </a:lnSpc>
                        <a:buFont typeface="Wingdings" panose="05000000000000000000" pitchFamily="2" charset="2"/>
                        <a:buNone/>
                      </a:pPr>
                      <a:endParaRPr lang="it-IT" sz="1200" dirty="0" smtClean="0">
                        <a:latin typeface="Garamond" panose="02020404030301010803" pitchFamily="18" charset="0"/>
                      </a:endParaRPr>
                    </a:p>
                  </a:txBody>
                  <a:tcPr/>
                </a:tc>
                <a:tc hMerge="1">
                  <a:txBody>
                    <a:bodyPr/>
                    <a:lstStyle/>
                    <a:p>
                      <a:endParaRPr lang="it-IT"/>
                    </a:p>
                  </a:txBody>
                  <a:tcPr/>
                </a:tc>
                <a:tc>
                  <a:txBody>
                    <a:bodyPr/>
                    <a:lstStyle/>
                    <a:p>
                      <a:pPr marL="171450" indent="-171450">
                        <a:lnSpc>
                          <a:spcPct val="150000"/>
                        </a:lnSpc>
                        <a:buFont typeface="Wingdings" panose="05000000000000000000" pitchFamily="2" charset="2"/>
                        <a:buChar char="ü"/>
                      </a:pPr>
                      <a:r>
                        <a:rPr lang="it-IT" sz="1200" b="0" dirty="0" smtClean="0">
                          <a:latin typeface="Garamond" panose="02020404030301010803" pitchFamily="18" charset="0"/>
                        </a:rPr>
                        <a:t>Riconoscere e spiegare le</a:t>
                      </a:r>
                      <a:r>
                        <a:rPr lang="it-IT" sz="1200" b="0" baseline="0" dirty="0" smtClean="0">
                          <a:latin typeface="Garamond" panose="02020404030301010803" pitchFamily="18" charset="0"/>
                        </a:rPr>
                        <a:t> </a:t>
                      </a:r>
                      <a:r>
                        <a:rPr lang="it-IT" sz="1200" b="0" dirty="0" smtClean="0">
                          <a:latin typeface="Garamond" panose="02020404030301010803" pitchFamily="18" charset="0"/>
                        </a:rPr>
                        <a:t>funzioni principali del computer e di alcuni</a:t>
                      </a:r>
                      <a:r>
                        <a:rPr lang="it-IT" sz="1200" b="0" baseline="0" dirty="0" smtClean="0">
                          <a:latin typeface="Garamond" panose="02020404030301010803" pitchFamily="18" charset="0"/>
                        </a:rPr>
                        <a:t> </a:t>
                      </a:r>
                      <a:r>
                        <a:rPr lang="it-IT" sz="1200" b="0" dirty="0" smtClean="0">
                          <a:latin typeface="Garamond" panose="02020404030301010803" pitchFamily="18" charset="0"/>
                        </a:rPr>
                        <a:t>strumenti tecnologici ad</a:t>
                      </a:r>
                      <a:r>
                        <a:rPr lang="it-IT" sz="1200" b="0" baseline="0" dirty="0" smtClean="0">
                          <a:latin typeface="Garamond" panose="02020404030301010803" pitchFamily="18" charset="0"/>
                        </a:rPr>
                        <a:t> </a:t>
                      </a:r>
                      <a:r>
                        <a:rPr lang="it-IT" sz="1200" b="0" dirty="0" smtClean="0">
                          <a:latin typeface="Garamond" panose="02020404030301010803" pitchFamily="18" charset="0"/>
                        </a:rPr>
                        <a:t>uso didattico.</a:t>
                      </a:r>
                    </a:p>
                    <a:p>
                      <a:pPr marL="171450" indent="-171450">
                        <a:lnSpc>
                          <a:spcPct val="150000"/>
                        </a:lnSpc>
                        <a:buFont typeface="Wingdings" panose="05000000000000000000" pitchFamily="2" charset="2"/>
                        <a:buChar char="ü"/>
                      </a:pPr>
                      <a:r>
                        <a:rPr lang="it-IT" sz="1200" b="0" dirty="0" smtClean="0">
                          <a:latin typeface="Garamond" panose="02020404030301010803" pitchFamily="18" charset="0"/>
                        </a:rPr>
                        <a:t>Individuare le nozioni primarie di programmi di grafica, di giochi didattici, di videoscrittura per svolgere determinate attività e acquisire informazioni.</a:t>
                      </a: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dirty="0" smtClean="0">
                          <a:latin typeface="Garamond" panose="02020404030301010803" pitchFamily="18" charset="0"/>
                        </a:rPr>
                        <a:t>Riconosce  gli elementi basilari che compongono un computer e le relazioni essenziali fra di essi. </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dirty="0" smtClean="0">
                          <a:latin typeface="Garamond" panose="02020404030301010803" pitchFamily="18" charset="0"/>
                        </a:rPr>
                        <a:t>Utilizza le più comuni tecnologie dell'informazione e della comunicazione per svolgere semplici compiti  e acquisire informazioni</a:t>
                      </a:r>
                      <a:r>
                        <a:rPr lang="it-IT" sz="1200" baseline="0" dirty="0" smtClean="0">
                          <a:latin typeface="Garamond" panose="02020404030301010803" pitchFamily="18" charset="0"/>
                        </a:rPr>
                        <a:t> con il supporto dell’insegnante. </a:t>
                      </a:r>
                      <a:endParaRPr lang="it-IT" sz="1200" dirty="0" smtClean="0">
                        <a:latin typeface="Garamond" panose="02020404030301010803" pitchFamily="18" charset="0"/>
                      </a:endParaRP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lang="it-IT" sz="1200" dirty="0" smtClean="0">
                        <a:latin typeface="Garamond" panose="02020404030301010803" pitchFamily="18" charset="0"/>
                      </a:endParaRP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lang="it-IT" sz="1200" dirty="0" smtClean="0">
                        <a:latin typeface="Garamond" panose="02020404030301010803" pitchFamily="18" charset="0"/>
                      </a:endParaRPr>
                    </a:p>
                  </a:txBody>
                  <a:tcPr/>
                </a:tc>
              </a:tr>
              <a:tr h="785575">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AMBIENTE DI</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APPRENDIMENTO</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it-IT" sz="1600" b="1" dirty="0">
                        <a:latin typeface="Garamond" panose="02020404030301010803" pitchFamily="18" charset="0"/>
                      </a:endParaRPr>
                    </a:p>
                  </a:txBody>
                  <a:tcPr/>
                </a:tc>
                <a:tc hMerge="1">
                  <a:txBody>
                    <a:bodyPr/>
                    <a:lstStyle/>
                    <a:p>
                      <a:pPr marL="171450" indent="-171450">
                        <a:lnSpc>
                          <a:spcPct val="100000"/>
                        </a:lnSpc>
                        <a:buFont typeface="Wingdings" panose="05000000000000000000" pitchFamily="2" charset="2"/>
                        <a:buChar char="v"/>
                      </a:pPr>
                      <a:endParaRPr lang="it-IT" sz="1200" dirty="0">
                        <a:latin typeface="Georgia" panose="02040502050405020303" pitchFamily="18" charset="0"/>
                      </a:endParaRPr>
                    </a:p>
                  </a:txBody>
                  <a:tcPr/>
                </a:tc>
                <a:tc gridSpan="3">
                  <a:txBody>
                    <a:bodyPr/>
                    <a:lstStyle/>
                    <a:p>
                      <a:endParaRPr lang="it-IT" sz="1100" dirty="0" smtClean="0">
                        <a:latin typeface="Garamond" panose="02020404030301010803" pitchFamily="18" charset="0"/>
                      </a:endParaRPr>
                    </a:p>
                    <a:p>
                      <a:pPr algn="just"/>
                      <a:r>
                        <a:rPr lang="it-IT" sz="1100" dirty="0" smtClean="0">
                          <a:latin typeface="Garamond" panose="02020404030301010803" pitchFamily="18" charset="0"/>
                        </a:rPr>
                        <a:t>Approccio collaborativo</a:t>
                      </a:r>
                      <a:r>
                        <a:rPr lang="it-IT" sz="1100" baseline="0" dirty="0" smtClean="0">
                          <a:latin typeface="Garamond" panose="02020404030301010803" pitchFamily="18" charset="0"/>
                        </a:rPr>
                        <a:t> </a:t>
                      </a:r>
                      <a:r>
                        <a:rPr lang="it-IT" sz="1100" dirty="0" smtClean="0">
                          <a:latin typeface="Garamond" panose="02020404030301010803" pitchFamily="18" charset="0"/>
                        </a:rPr>
                        <a:t>(cooperative learning,</a:t>
                      </a:r>
                      <a:r>
                        <a:rPr lang="it-IT" sz="1100" baseline="0" dirty="0" smtClean="0">
                          <a:latin typeface="Garamond" panose="02020404030301010803" pitchFamily="18" charset="0"/>
                        </a:rPr>
                        <a:t> </a:t>
                      </a:r>
                      <a:r>
                        <a:rPr lang="it-IT" sz="1100" dirty="0" smtClean="0">
                          <a:latin typeface="Garamond" panose="02020404030301010803" pitchFamily="18" charset="0"/>
                        </a:rPr>
                        <a:t>problem solving, peer to</a:t>
                      </a:r>
                      <a:r>
                        <a:rPr lang="it-IT" sz="1100" baseline="0" dirty="0" smtClean="0">
                          <a:latin typeface="Garamond" panose="02020404030301010803" pitchFamily="18" charset="0"/>
                        </a:rPr>
                        <a:t> </a:t>
                      </a:r>
                      <a:r>
                        <a:rPr lang="it-IT" sz="1100" dirty="0" smtClean="0">
                          <a:latin typeface="Garamond" panose="02020404030301010803" pitchFamily="18" charset="0"/>
                        </a:rPr>
                        <a:t>peer, tutoring…).</a:t>
                      </a:r>
                      <a:r>
                        <a:rPr lang="it-IT" sz="1100" baseline="0" dirty="0" smtClean="0">
                          <a:latin typeface="Garamond" panose="02020404030301010803" pitchFamily="18" charset="0"/>
                        </a:rPr>
                        <a:t> </a:t>
                      </a:r>
                      <a:r>
                        <a:rPr lang="it-IT" sz="1100" dirty="0" smtClean="0">
                          <a:latin typeface="Garamond" panose="02020404030301010803" pitchFamily="18" charset="0"/>
                        </a:rPr>
                        <a:t>Sviluppo del pensiero</a:t>
                      </a:r>
                      <a:r>
                        <a:rPr lang="it-IT" sz="1100" baseline="0" dirty="0" smtClean="0">
                          <a:latin typeface="Garamond" panose="02020404030301010803" pitchFamily="18" charset="0"/>
                        </a:rPr>
                        <a:t> </a:t>
                      </a:r>
                      <a:r>
                        <a:rPr lang="it-IT" sz="1100" dirty="0" smtClean="0">
                          <a:latin typeface="Garamond" panose="02020404030301010803" pitchFamily="18" charset="0"/>
                        </a:rPr>
                        <a:t>computazionale con</a:t>
                      </a:r>
                      <a:r>
                        <a:rPr lang="it-IT" sz="1100" baseline="0" dirty="0" smtClean="0">
                          <a:latin typeface="Garamond" panose="02020404030301010803" pitchFamily="18" charset="0"/>
                        </a:rPr>
                        <a:t> </a:t>
                      </a:r>
                      <a:r>
                        <a:rPr lang="it-IT" sz="1100" dirty="0" smtClean="0">
                          <a:latin typeface="Garamond" panose="02020404030301010803" pitchFamily="18" charset="0"/>
                        </a:rPr>
                        <a:t>giochi e programmi on line.</a:t>
                      </a:r>
                      <a:r>
                        <a:rPr lang="it-IT" sz="1100" baseline="0" dirty="0" smtClean="0">
                          <a:latin typeface="Garamond" panose="02020404030301010803" pitchFamily="18" charset="0"/>
                        </a:rPr>
                        <a:t> </a:t>
                      </a:r>
                      <a:r>
                        <a:rPr lang="it-IT" sz="1100" dirty="0" smtClean="0">
                          <a:latin typeface="Garamond" panose="02020404030301010803" pitchFamily="18" charset="0"/>
                        </a:rPr>
                        <a:t>Lezioni interattive con</a:t>
                      </a:r>
                      <a:r>
                        <a:rPr lang="it-IT" sz="1100" baseline="0" dirty="0" smtClean="0">
                          <a:latin typeface="Garamond" panose="02020404030301010803" pitchFamily="18" charset="0"/>
                        </a:rPr>
                        <a:t> </a:t>
                      </a:r>
                      <a:r>
                        <a:rPr lang="it-IT" sz="1100" dirty="0" smtClean="0">
                          <a:latin typeface="Garamond" panose="02020404030301010803" pitchFamily="18" charset="0"/>
                        </a:rPr>
                        <a:t>l'utilizzo della LIM o altri</a:t>
                      </a:r>
                      <a:r>
                        <a:rPr lang="it-IT" sz="1100" baseline="0" dirty="0" smtClean="0">
                          <a:latin typeface="Garamond" panose="02020404030301010803" pitchFamily="18" charset="0"/>
                        </a:rPr>
                        <a:t> </a:t>
                      </a:r>
                      <a:r>
                        <a:rPr lang="it-IT" sz="1100" dirty="0" smtClean="0">
                          <a:latin typeface="Garamond" panose="02020404030301010803" pitchFamily="18" charset="0"/>
                        </a:rPr>
                        <a:t>supporti multimediali.</a:t>
                      </a:r>
                      <a:r>
                        <a:rPr lang="it-IT" sz="1100" baseline="0" dirty="0" smtClean="0">
                          <a:latin typeface="Garamond" panose="02020404030301010803" pitchFamily="18" charset="0"/>
                        </a:rPr>
                        <a:t> </a:t>
                      </a:r>
                      <a:r>
                        <a:rPr lang="it-IT" sz="1100" dirty="0" smtClean="0">
                          <a:latin typeface="Garamond" panose="02020404030301010803" pitchFamily="18" charset="0"/>
                        </a:rPr>
                        <a:t>Approccio all’utilizzo di</a:t>
                      </a:r>
                      <a:r>
                        <a:rPr lang="it-IT" sz="1100" baseline="0" dirty="0" smtClean="0">
                          <a:latin typeface="Garamond" panose="02020404030301010803" pitchFamily="18" charset="0"/>
                        </a:rPr>
                        <a:t> </a:t>
                      </a:r>
                      <a:r>
                        <a:rPr lang="it-IT" sz="1100" dirty="0" smtClean="0">
                          <a:latin typeface="Garamond" panose="02020404030301010803" pitchFamily="18" charset="0"/>
                        </a:rPr>
                        <a:t>device diversi (fissi, portatili,</a:t>
                      </a:r>
                      <a:r>
                        <a:rPr lang="it-IT" sz="1100" baseline="0" dirty="0" smtClean="0">
                          <a:latin typeface="Garamond" panose="02020404030301010803" pitchFamily="18" charset="0"/>
                        </a:rPr>
                        <a:t> </a:t>
                      </a:r>
                      <a:r>
                        <a:rPr lang="it-IT" sz="1100" dirty="0" smtClean="0">
                          <a:latin typeface="Garamond" panose="02020404030301010803" pitchFamily="18" charset="0"/>
                        </a:rPr>
                        <a:t>tablet, LIM…) in aula, nei</a:t>
                      </a:r>
                      <a:r>
                        <a:rPr lang="it-IT" sz="1100" baseline="0" dirty="0" smtClean="0">
                          <a:latin typeface="Garamond" panose="02020404030301010803" pitchFamily="18" charset="0"/>
                        </a:rPr>
                        <a:t> </a:t>
                      </a:r>
                      <a:r>
                        <a:rPr lang="it-IT" sz="1100" dirty="0" smtClean="0">
                          <a:latin typeface="Garamond" panose="02020404030301010803" pitchFamily="18" charset="0"/>
                        </a:rPr>
                        <a:t>laboratori informatici e nelle</a:t>
                      </a:r>
                      <a:r>
                        <a:rPr lang="it-IT" sz="1100" baseline="0" dirty="0" smtClean="0">
                          <a:latin typeface="Garamond" panose="02020404030301010803" pitchFamily="18" charset="0"/>
                        </a:rPr>
                        <a:t> </a:t>
                      </a:r>
                      <a:r>
                        <a:rPr lang="it-IT" sz="1100" dirty="0" smtClean="0">
                          <a:latin typeface="Garamond" panose="02020404030301010803" pitchFamily="18" charset="0"/>
                        </a:rPr>
                        <a:t>aule dedicate.</a:t>
                      </a:r>
                    </a:p>
                  </a:txBody>
                  <a:tcPr/>
                </a:tc>
                <a:tc hMerge="1">
                  <a:txBody>
                    <a:bodyPr/>
                    <a:lstStyle/>
                    <a:p>
                      <a:pPr marL="171450" indent="-171450">
                        <a:lnSpc>
                          <a:spcPct val="150000"/>
                        </a:lnSpc>
                        <a:buFont typeface="Wingdings" panose="05000000000000000000" pitchFamily="2" charset="2"/>
                        <a:buChar char="ü"/>
                      </a:pPr>
                      <a:endParaRPr lang="it-IT" sz="1200" b="0" dirty="0" smtClean="0">
                        <a:latin typeface="Georgia" panose="02040502050405020303" pitchFamily="18" charset="0"/>
                      </a:endParaRPr>
                    </a:p>
                  </a:txBody>
                  <a:tcPr/>
                </a:tc>
                <a:tc hMerge="1">
                  <a:txBody>
                    <a:bodyPr/>
                    <a:lstStyle/>
                    <a:p>
                      <a:pPr marL="171450" indent="-171450">
                        <a:lnSpc>
                          <a:spcPct val="100000"/>
                        </a:lnSpc>
                        <a:buFont typeface="Arial" panose="020B0604020202020204" pitchFamily="34" charset="0"/>
                        <a:buChar char="•"/>
                      </a:pPr>
                      <a:endParaRPr lang="it-IT" sz="1200" dirty="0" smtClean="0">
                        <a:latin typeface="Georgia" panose="02040502050405020303" pitchFamily="18" charset="0"/>
                      </a:endParaRPr>
                    </a:p>
                  </a:txBody>
                  <a:tcPr/>
                </a:tc>
              </a:tr>
            </a:tbl>
          </a:graphicData>
        </a:graphic>
      </p:graphicFrame>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291035885"/>
      </p:ext>
    </p:extLst>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nvPr>
        </p:nvGraphicFramePr>
        <p:xfrm>
          <a:off x="96089" y="53220"/>
          <a:ext cx="8934544" cy="6525174"/>
        </p:xfrm>
        <a:graphic>
          <a:graphicData uri="http://schemas.openxmlformats.org/drawingml/2006/table">
            <a:tbl>
              <a:tblPr firstRow="1" bandRow="1">
                <a:tableStyleId>{00A15C55-8517-42AA-B614-E9B94910E393}</a:tableStyleId>
              </a:tblPr>
              <a:tblGrid>
                <a:gridCol w="395735"/>
                <a:gridCol w="1269741"/>
                <a:gridCol w="1398494"/>
                <a:gridCol w="2823882"/>
                <a:gridCol w="3046692"/>
              </a:tblGrid>
              <a:tr h="375453">
                <a:tc gridSpan="5">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APPRENDIMENO ESSENZIALI IN FORMA OPERATIVA</a:t>
                      </a:r>
                    </a:p>
                  </a:txBody>
                  <a:tcPr>
                    <a:solidFill>
                      <a:schemeClr val="bg1"/>
                    </a:solidFill>
                  </a:tcPr>
                </a:tc>
                <a:tc hMerge="1">
                  <a:txBody>
                    <a:bodyPr/>
                    <a:lstStyle/>
                    <a:p>
                      <a:pPr algn="ctr"/>
                      <a:endParaRPr lang="it-IT" sz="1400" dirty="0">
                        <a:latin typeface="Georgia" panose="02040502050405020303" pitchFamily="18" charset="0"/>
                      </a:endParaRPr>
                    </a:p>
                  </a:txBody>
                  <a:tcPr/>
                </a:tc>
                <a:tc hMerge="1">
                  <a:txBody>
                    <a:bodyPr/>
                    <a:lstStyle/>
                    <a:p>
                      <a:endParaRPr lang="it-IT"/>
                    </a:p>
                  </a:txBody>
                  <a:tcPr/>
                </a:tc>
                <a:tc hMerge="1">
                  <a:txBody>
                    <a:bodyPr/>
                    <a:lstStyle/>
                    <a:p>
                      <a:pPr algn="ctr"/>
                      <a:endParaRPr lang="it-IT" dirty="0">
                        <a:latin typeface="Georgia" panose="02040502050405020303" pitchFamily="18" charset="0"/>
                      </a:endParaRPr>
                    </a:p>
                  </a:txBody>
                  <a:tcPr/>
                </a:tc>
                <a:tc hMerge="1">
                  <a:txBody>
                    <a:bodyPr/>
                    <a:lstStyle/>
                    <a:p>
                      <a:endParaRPr lang="it-IT"/>
                    </a:p>
                  </a:txBody>
                  <a:tcPr/>
                </a:tc>
              </a:tr>
              <a:tr h="375453">
                <a:tc>
                  <a:txBody>
                    <a:bodyPr/>
                    <a:lstStyle/>
                    <a:p>
                      <a:endParaRPr lang="it-IT" dirty="0">
                        <a:latin typeface="Garamond" panose="02020404030301010803" pitchFamily="18" charset="0"/>
                      </a:endParaRPr>
                    </a:p>
                  </a:txBody>
                  <a:tcPr>
                    <a:solidFill>
                      <a:schemeClr val="bg1"/>
                    </a:solidFill>
                  </a:tcPr>
                </a:tc>
                <a:tc gridSpan="2">
                  <a:txBody>
                    <a:bodyPr/>
                    <a:lstStyle/>
                    <a:p>
                      <a:pPr algn="ctr"/>
                      <a:r>
                        <a:rPr lang="it-IT" sz="1400" b="1" dirty="0" smtClean="0">
                          <a:latin typeface="Garamond" panose="02020404030301010803" pitchFamily="18" charset="0"/>
                        </a:rPr>
                        <a:t>Conoscenze</a:t>
                      </a:r>
                      <a:endParaRPr lang="it-IT" sz="1400" b="1" dirty="0">
                        <a:latin typeface="Garamond" panose="02020404030301010803" pitchFamily="18" charset="0"/>
                      </a:endParaRPr>
                    </a:p>
                  </a:txBody>
                  <a:tcPr/>
                </a:tc>
                <a:tc hMerge="1">
                  <a:txBody>
                    <a:bodyPr/>
                    <a:lstStyle/>
                    <a:p>
                      <a:endParaRPr lang="it-IT"/>
                    </a:p>
                  </a:txBody>
                  <a:tcPr/>
                </a:tc>
                <a:tc>
                  <a:txBody>
                    <a:bodyPr/>
                    <a:lstStyle/>
                    <a:p>
                      <a:pPr algn="ctr"/>
                      <a:r>
                        <a:rPr lang="it-IT" sz="1400" b="1" dirty="0" smtClean="0">
                          <a:latin typeface="Garamond" panose="02020404030301010803" pitchFamily="18" charset="0"/>
                        </a:rPr>
                        <a:t>Abilità</a:t>
                      </a:r>
                      <a:endParaRPr lang="it-IT" sz="1400" b="1" dirty="0">
                        <a:latin typeface="Garamond" panose="02020404030301010803" pitchFamily="18" charset="0"/>
                      </a:endParaRPr>
                    </a:p>
                  </a:txBody>
                  <a:tcPr/>
                </a:tc>
                <a:tc>
                  <a:txBody>
                    <a:bodyPr/>
                    <a:lstStyle/>
                    <a:p>
                      <a:pPr algn="ctr"/>
                      <a:r>
                        <a:rPr lang="it-IT" sz="1400" b="1" dirty="0" smtClean="0">
                          <a:latin typeface="Garamond" panose="02020404030301010803" pitchFamily="18" charset="0"/>
                        </a:rPr>
                        <a:t>Competenze</a:t>
                      </a:r>
                      <a:endParaRPr lang="it-IT" sz="1400" b="1" dirty="0">
                        <a:latin typeface="Garamond" panose="02020404030301010803" pitchFamily="18" charset="0"/>
                      </a:endParaRPr>
                    </a:p>
                  </a:txBody>
                  <a:tcPr/>
                </a:tc>
              </a:tr>
              <a:tr h="1536729">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CLASSI  2^  Scuola Primaria </a:t>
                      </a:r>
                    </a:p>
                  </a:txBody>
                  <a:tcPr vert="vert270">
                    <a:solidFill>
                      <a:schemeClr val="accent4"/>
                    </a:solidFill>
                  </a:tcPr>
                </a:tc>
                <a:tc gridSpan="2">
                  <a:txBody>
                    <a:bodyPr/>
                    <a:lstStyle/>
                    <a:p>
                      <a:pPr marL="0" indent="0">
                        <a:lnSpc>
                          <a:spcPct val="100000"/>
                        </a:lnSpc>
                        <a:buFont typeface="Wingdings" panose="05000000000000000000" pitchFamily="2" charset="2"/>
                        <a:buNone/>
                      </a:pPr>
                      <a:endParaRPr lang="it-IT" sz="1200" dirty="0" smtClean="0">
                        <a:latin typeface="Garamond" panose="02020404030301010803" pitchFamily="18" charset="0"/>
                      </a:endParaRPr>
                    </a:p>
                    <a:p>
                      <a:pPr marL="0" indent="0">
                        <a:lnSpc>
                          <a:spcPct val="100000"/>
                        </a:lnSpc>
                        <a:buFont typeface="Wingdings" panose="05000000000000000000" pitchFamily="2" charset="2"/>
                        <a:buNone/>
                      </a:pPr>
                      <a:endParaRPr lang="it-IT" sz="1200" dirty="0" smtClean="0">
                        <a:latin typeface="Garamond" panose="02020404030301010803" pitchFamily="18" charset="0"/>
                      </a:endParaRPr>
                    </a:p>
                    <a:p>
                      <a:pPr marL="0" indent="0">
                        <a:lnSpc>
                          <a:spcPct val="100000"/>
                        </a:lnSpc>
                        <a:buFont typeface="Wingdings" panose="05000000000000000000" pitchFamily="2" charset="2"/>
                        <a:buNone/>
                      </a:pPr>
                      <a:endParaRPr lang="it-IT" sz="1200" dirty="0">
                        <a:latin typeface="Garamond" panose="02020404030301010803" pitchFamily="18" charset="0"/>
                      </a:endParaRPr>
                    </a:p>
                  </a:txBody>
                  <a:tcPr/>
                </a:tc>
                <a:tc hMerge="1">
                  <a:txBody>
                    <a:bodyPr/>
                    <a:lstStyle/>
                    <a:p>
                      <a:endParaRPr lang="it-IT"/>
                    </a:p>
                  </a:txBody>
                  <a:tcPr/>
                </a:tc>
                <a:tc>
                  <a:txBody>
                    <a:bodyPr/>
                    <a:lstStyle/>
                    <a:p>
                      <a:pPr marL="0" indent="0">
                        <a:lnSpc>
                          <a:spcPct val="100000"/>
                        </a:lnSpc>
                        <a:buFont typeface="Wingdings" panose="05000000000000000000" pitchFamily="2" charset="2"/>
                        <a:buNone/>
                      </a:pPr>
                      <a:endParaRPr lang="it-IT" sz="1200" b="0" dirty="0">
                        <a:latin typeface="Garamond" panose="02020404030301010803" pitchFamily="18" charset="0"/>
                      </a:endParaRPr>
                    </a:p>
                    <a:p>
                      <a:pPr marL="0" indent="0">
                        <a:lnSpc>
                          <a:spcPct val="100000"/>
                        </a:lnSpc>
                        <a:buFont typeface="Wingdings" panose="05000000000000000000" pitchFamily="2" charset="2"/>
                        <a:buNone/>
                      </a:pPr>
                      <a:endParaRPr lang="it-IT" sz="1200" b="0" dirty="0">
                        <a:latin typeface="Garamond" panose="02020404030301010803" pitchFamily="18" charset="0"/>
                      </a:endParaRPr>
                    </a:p>
                    <a:p>
                      <a:pPr marL="0" indent="0">
                        <a:lnSpc>
                          <a:spcPct val="100000"/>
                        </a:lnSpc>
                        <a:buFont typeface="Wingdings" panose="05000000000000000000" pitchFamily="2" charset="2"/>
                        <a:buNone/>
                      </a:pPr>
                      <a:endParaRPr lang="it-IT" sz="1200" b="0" dirty="0">
                        <a:latin typeface="Garamond" panose="02020404030301010803" pitchFamily="18" charset="0"/>
                      </a:endParaRPr>
                    </a:p>
                    <a:p>
                      <a:pPr marL="0" indent="0">
                        <a:lnSpc>
                          <a:spcPct val="100000"/>
                        </a:lnSpc>
                        <a:buFont typeface="Wingdings" panose="05000000000000000000" pitchFamily="2" charset="2"/>
                        <a:buNone/>
                      </a:pPr>
                      <a:endParaRPr lang="it-IT" sz="1200" b="0" dirty="0" smtClean="0">
                        <a:latin typeface="Garamond" panose="02020404030301010803" pitchFamily="18" charset="0"/>
                      </a:endParaRPr>
                    </a:p>
                    <a:p>
                      <a:pPr marL="0" indent="0">
                        <a:lnSpc>
                          <a:spcPct val="100000"/>
                        </a:lnSpc>
                        <a:buFont typeface="Wingdings" panose="05000000000000000000" pitchFamily="2" charset="2"/>
                        <a:buNone/>
                      </a:pPr>
                      <a:endParaRPr lang="it-IT" sz="1200" b="0" dirty="0" smtClean="0">
                        <a:latin typeface="Garamond" panose="02020404030301010803" pitchFamily="18" charset="0"/>
                      </a:endParaRPr>
                    </a:p>
                    <a:p>
                      <a:pPr marL="0" indent="0">
                        <a:lnSpc>
                          <a:spcPct val="100000"/>
                        </a:lnSpc>
                        <a:buFont typeface="Wingdings" panose="05000000000000000000" pitchFamily="2" charset="2"/>
                        <a:buNone/>
                      </a:pPr>
                      <a:endParaRPr lang="it-IT" sz="1200" b="0" dirty="0" smtClean="0">
                        <a:latin typeface="Garamond" panose="02020404030301010803" pitchFamily="18" charset="0"/>
                      </a:endParaRPr>
                    </a:p>
                    <a:p>
                      <a:pPr marL="0" indent="0">
                        <a:lnSpc>
                          <a:spcPct val="100000"/>
                        </a:lnSpc>
                        <a:buFont typeface="Wingdings" panose="05000000000000000000" pitchFamily="2" charset="2"/>
                        <a:buNone/>
                      </a:pPr>
                      <a:endParaRPr lang="it-IT" sz="1200" b="0" dirty="0" smtClean="0">
                        <a:latin typeface="Garamond" panose="02020404030301010803" pitchFamily="18" charset="0"/>
                      </a:endParaRPr>
                    </a:p>
                    <a:p>
                      <a:pPr marL="0" indent="0">
                        <a:lnSpc>
                          <a:spcPct val="100000"/>
                        </a:lnSpc>
                        <a:buFont typeface="Wingdings" panose="05000000000000000000" pitchFamily="2" charset="2"/>
                        <a:buNone/>
                      </a:pPr>
                      <a:endParaRPr lang="it-IT" sz="1200" b="0" dirty="0" smtClean="0">
                        <a:latin typeface="Garamond" panose="02020404030301010803" pitchFamily="18" charset="0"/>
                      </a:endParaRPr>
                    </a:p>
                    <a:p>
                      <a:pPr marL="0" indent="0">
                        <a:lnSpc>
                          <a:spcPct val="100000"/>
                        </a:lnSpc>
                        <a:buFont typeface="Wingdings" panose="05000000000000000000" pitchFamily="2" charset="2"/>
                        <a:buNone/>
                      </a:pPr>
                      <a:endParaRPr lang="it-IT" sz="1200" b="0" dirty="0" smtClean="0">
                        <a:latin typeface="Garamond" panose="02020404030301010803" pitchFamily="18" charset="0"/>
                      </a:endParaRPr>
                    </a:p>
                    <a:p>
                      <a:pPr marL="0" indent="0">
                        <a:lnSpc>
                          <a:spcPct val="100000"/>
                        </a:lnSpc>
                        <a:buFont typeface="Wingdings" panose="05000000000000000000" pitchFamily="2" charset="2"/>
                        <a:buNone/>
                      </a:pPr>
                      <a:endParaRPr lang="it-IT" sz="1200" b="0" dirty="0" smtClean="0">
                        <a:latin typeface="Garamond" panose="02020404030301010803" pitchFamily="18" charset="0"/>
                      </a:endParaRPr>
                    </a:p>
                    <a:p>
                      <a:pPr marL="0" indent="0">
                        <a:lnSpc>
                          <a:spcPct val="100000"/>
                        </a:lnSpc>
                        <a:buFont typeface="Wingdings" panose="05000000000000000000" pitchFamily="2" charset="2"/>
                        <a:buNone/>
                      </a:pPr>
                      <a:endParaRPr lang="it-IT" sz="1200" b="0" dirty="0" smtClean="0">
                        <a:latin typeface="Garamond" panose="02020404030301010803" pitchFamily="18" charset="0"/>
                      </a:endParaRPr>
                    </a:p>
                    <a:p>
                      <a:pPr marL="0" indent="0">
                        <a:lnSpc>
                          <a:spcPct val="100000"/>
                        </a:lnSpc>
                        <a:buFont typeface="Wingdings" panose="05000000000000000000" pitchFamily="2" charset="2"/>
                        <a:buNone/>
                      </a:pPr>
                      <a:endParaRPr lang="it-IT" sz="1200" b="0" dirty="0" smtClean="0">
                        <a:latin typeface="Garamond" panose="02020404030301010803" pitchFamily="18" charset="0"/>
                      </a:endParaRPr>
                    </a:p>
                    <a:p>
                      <a:pPr marL="0" indent="0">
                        <a:lnSpc>
                          <a:spcPct val="100000"/>
                        </a:lnSpc>
                        <a:buFont typeface="Wingdings" panose="05000000000000000000" pitchFamily="2" charset="2"/>
                        <a:buNone/>
                      </a:pPr>
                      <a:endParaRPr lang="it-IT" sz="1200" b="0" dirty="0" smtClean="0">
                        <a:latin typeface="Garamond" panose="02020404030301010803" pitchFamily="18" charset="0"/>
                      </a:endParaRPr>
                    </a:p>
                    <a:p>
                      <a:pPr marL="0" indent="0">
                        <a:lnSpc>
                          <a:spcPct val="100000"/>
                        </a:lnSpc>
                        <a:buFont typeface="Wingdings" panose="05000000000000000000" pitchFamily="2" charset="2"/>
                        <a:buNone/>
                      </a:pPr>
                      <a:endParaRPr lang="it-IT" sz="1200" b="0" dirty="0" smtClean="0">
                        <a:latin typeface="Garamond" panose="02020404030301010803" pitchFamily="18" charset="0"/>
                      </a:endParaRPr>
                    </a:p>
                    <a:p>
                      <a:pPr marL="0" indent="0">
                        <a:lnSpc>
                          <a:spcPct val="100000"/>
                        </a:lnSpc>
                        <a:buFont typeface="Wingdings" panose="05000000000000000000" pitchFamily="2" charset="2"/>
                        <a:buNone/>
                      </a:pPr>
                      <a:endParaRPr lang="it-IT" sz="1200" b="0" dirty="0" smtClean="0">
                        <a:latin typeface="Garamond" panose="02020404030301010803" pitchFamily="18" charset="0"/>
                      </a:endParaRPr>
                    </a:p>
                    <a:p>
                      <a:pPr marL="0" indent="0">
                        <a:lnSpc>
                          <a:spcPct val="100000"/>
                        </a:lnSpc>
                        <a:buFont typeface="Wingdings" panose="05000000000000000000" pitchFamily="2" charset="2"/>
                        <a:buNone/>
                      </a:pPr>
                      <a:endParaRPr lang="it-IT" sz="1200" b="0" dirty="0" smtClean="0">
                        <a:latin typeface="Garamond" panose="02020404030301010803" pitchFamily="18" charset="0"/>
                      </a:endParaRPr>
                    </a:p>
                    <a:p>
                      <a:pPr marL="0" indent="0">
                        <a:lnSpc>
                          <a:spcPct val="100000"/>
                        </a:lnSpc>
                        <a:buFont typeface="Wingdings" panose="05000000000000000000" pitchFamily="2" charset="2"/>
                        <a:buNone/>
                      </a:pPr>
                      <a:endParaRPr lang="it-IT" sz="1200" b="0" dirty="0" smtClean="0">
                        <a:latin typeface="Garamond" panose="02020404030301010803" pitchFamily="18" charset="0"/>
                      </a:endParaRPr>
                    </a:p>
                    <a:p>
                      <a:pPr marL="0" indent="0">
                        <a:lnSpc>
                          <a:spcPct val="100000"/>
                        </a:lnSpc>
                        <a:buFont typeface="Wingdings" panose="05000000000000000000" pitchFamily="2" charset="2"/>
                        <a:buNone/>
                      </a:pPr>
                      <a:endParaRPr lang="it-IT" sz="1200" b="0" dirty="0" smtClean="0">
                        <a:latin typeface="Garamond" panose="02020404030301010803" pitchFamily="18" charset="0"/>
                      </a:endParaRPr>
                    </a:p>
                    <a:p>
                      <a:pPr marL="0" indent="0">
                        <a:lnSpc>
                          <a:spcPct val="100000"/>
                        </a:lnSpc>
                        <a:buFont typeface="Wingdings" panose="05000000000000000000" pitchFamily="2" charset="2"/>
                        <a:buNone/>
                      </a:pPr>
                      <a:endParaRPr lang="it-IT" sz="1200" b="0" dirty="0" smtClean="0">
                        <a:latin typeface="Garamond" panose="02020404030301010803" pitchFamily="18" charset="0"/>
                      </a:endParaRPr>
                    </a:p>
                    <a:p>
                      <a:pPr marL="0" indent="0">
                        <a:lnSpc>
                          <a:spcPct val="100000"/>
                        </a:lnSpc>
                        <a:buFont typeface="Wingdings" panose="05000000000000000000" pitchFamily="2" charset="2"/>
                        <a:buNone/>
                      </a:pPr>
                      <a:endParaRPr lang="it-IT" sz="1200" b="0" dirty="0" smtClean="0">
                        <a:latin typeface="Garamond" panose="02020404030301010803" pitchFamily="18" charset="0"/>
                      </a:endParaRPr>
                    </a:p>
                    <a:p>
                      <a:pPr marL="0" indent="0">
                        <a:lnSpc>
                          <a:spcPct val="100000"/>
                        </a:lnSpc>
                        <a:buFont typeface="Wingdings" panose="05000000000000000000" pitchFamily="2" charset="2"/>
                        <a:buNone/>
                      </a:pPr>
                      <a:endParaRPr lang="it-IT" sz="1200" b="0" dirty="0">
                        <a:latin typeface="Garamond" panose="02020404030301010803" pitchFamily="18" charset="0"/>
                      </a:endParaRPr>
                    </a:p>
                    <a:p>
                      <a:pPr marL="0" indent="0">
                        <a:lnSpc>
                          <a:spcPct val="100000"/>
                        </a:lnSpc>
                        <a:buFont typeface="Wingdings" panose="05000000000000000000" pitchFamily="2" charset="2"/>
                        <a:buNone/>
                      </a:pPr>
                      <a:endParaRPr lang="it-IT" sz="1200" b="0" dirty="0">
                        <a:latin typeface="Garamond" panose="02020404030301010803" pitchFamily="18" charset="0"/>
                      </a:endParaRPr>
                    </a:p>
                    <a:p>
                      <a:pPr marL="0" indent="0">
                        <a:lnSpc>
                          <a:spcPct val="100000"/>
                        </a:lnSpc>
                        <a:buFont typeface="Wingdings" panose="05000000000000000000" pitchFamily="2" charset="2"/>
                        <a:buNone/>
                      </a:pPr>
                      <a:endParaRPr lang="it-IT" sz="1200" b="0" dirty="0">
                        <a:latin typeface="Garamond" panose="02020404030301010803" pitchFamily="18" charset="0"/>
                      </a:endParaRPr>
                    </a:p>
                    <a:p>
                      <a:pPr marL="0" indent="0">
                        <a:lnSpc>
                          <a:spcPct val="100000"/>
                        </a:lnSpc>
                        <a:buFont typeface="Wingdings" panose="05000000000000000000" pitchFamily="2" charset="2"/>
                        <a:buNone/>
                      </a:pPr>
                      <a:endParaRPr lang="it-IT" sz="1200" b="0" dirty="0">
                        <a:latin typeface="Garamond" panose="02020404030301010803" pitchFamily="18" charset="0"/>
                      </a:endParaRPr>
                    </a:p>
                    <a:p>
                      <a:pPr marL="0" indent="0">
                        <a:lnSpc>
                          <a:spcPct val="100000"/>
                        </a:lnSpc>
                        <a:buFont typeface="Wingdings" panose="05000000000000000000" pitchFamily="2" charset="2"/>
                        <a:buNone/>
                      </a:pPr>
                      <a:endParaRPr lang="it-IT" sz="1200" b="0" dirty="0">
                        <a:latin typeface="Garamond" panose="02020404030301010803" pitchFamily="18" charset="0"/>
                      </a:endParaRPr>
                    </a:p>
                    <a:p>
                      <a:pPr marL="0" indent="0">
                        <a:lnSpc>
                          <a:spcPct val="100000"/>
                        </a:lnSpc>
                        <a:buFont typeface="Wingdings" panose="05000000000000000000" pitchFamily="2" charset="2"/>
                        <a:buNone/>
                      </a:pPr>
                      <a:endParaRPr lang="it-IT" sz="1200" b="0" dirty="0">
                        <a:latin typeface="Garamond" panose="02020404030301010803" pitchFamily="18" charset="0"/>
                      </a:endParaRPr>
                    </a:p>
                  </a:txBody>
                  <a:tcPr/>
                </a:tc>
                <a:tc>
                  <a:txBody>
                    <a:bodyPr/>
                    <a:lstStyle/>
                    <a:p>
                      <a:pPr marL="0" indent="0">
                        <a:lnSpc>
                          <a:spcPct val="150000"/>
                        </a:lnSpc>
                        <a:buFont typeface="Arial" panose="020B0604020202020204" pitchFamily="34" charset="0"/>
                        <a:buNone/>
                      </a:pPr>
                      <a:endParaRPr lang="it-IT" sz="1200" dirty="0" smtClean="0">
                        <a:latin typeface="Garamond" panose="02020404030301010803" pitchFamily="18" charset="0"/>
                      </a:endParaRPr>
                    </a:p>
                  </a:txBody>
                  <a:tcPr/>
                </a:tc>
              </a:tr>
              <a:tr h="860622">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AMBIENTE DI</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APPRENDIMENTO</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it-IT" sz="1050" dirty="0">
                        <a:latin typeface="Garamond" panose="02020404030301010803" pitchFamily="18" charset="0"/>
                      </a:endParaRPr>
                    </a:p>
                  </a:txBody>
                  <a:tcPr/>
                </a:tc>
                <a:tc hMerge="1">
                  <a:txBody>
                    <a:bodyPr/>
                    <a:lstStyle/>
                    <a:p>
                      <a:pPr marL="171450" indent="-171450">
                        <a:lnSpc>
                          <a:spcPct val="100000"/>
                        </a:lnSpc>
                        <a:buFont typeface="Wingdings" panose="05000000000000000000" pitchFamily="2" charset="2"/>
                        <a:buChar char="v"/>
                      </a:pPr>
                      <a:endParaRPr lang="it-IT" sz="1200" dirty="0">
                        <a:latin typeface="Georgia" panose="02040502050405020303" pitchFamily="18" charset="0"/>
                      </a:endParaRPr>
                    </a:p>
                  </a:txBody>
                  <a:tcPr/>
                </a:tc>
                <a:tc gridSpan="3">
                  <a:txBody>
                    <a:bodyPr/>
                    <a:lstStyle/>
                    <a:p>
                      <a:endParaRPr lang="it-IT" sz="1200" dirty="0" smtClean="0">
                        <a:latin typeface="Garamond" panose="02020404030301010803" pitchFamily="18" charset="0"/>
                      </a:endParaRPr>
                    </a:p>
                    <a:p>
                      <a:endParaRPr lang="it-IT" sz="1200" dirty="0" smtClean="0">
                        <a:latin typeface="Garamond" panose="02020404030301010803" pitchFamily="18" charset="0"/>
                      </a:endParaRPr>
                    </a:p>
                  </a:txBody>
                  <a:tcPr/>
                </a:tc>
                <a:tc hMerge="1">
                  <a:txBody>
                    <a:bodyPr/>
                    <a:lstStyle/>
                    <a:p>
                      <a:pPr>
                        <a:lnSpc>
                          <a:spcPct val="100000"/>
                        </a:lnSpc>
                      </a:pPr>
                      <a:endParaRPr lang="it-IT" sz="1200" b="0" dirty="0">
                        <a:latin typeface="Georgia" panose="02040502050405020303" pitchFamily="18" charset="0"/>
                      </a:endParaRPr>
                    </a:p>
                  </a:txBody>
                  <a:tcPr/>
                </a:tc>
                <a:tc hMerge="1">
                  <a:txBody>
                    <a:bodyPr/>
                    <a:lstStyle/>
                    <a:p>
                      <a:pPr marL="171450" indent="-171450">
                        <a:lnSpc>
                          <a:spcPct val="100000"/>
                        </a:lnSpc>
                        <a:buFont typeface="Arial" panose="020B0604020202020204" pitchFamily="34" charset="0"/>
                        <a:buChar char="•"/>
                      </a:pPr>
                      <a:endParaRPr lang="it-IT" sz="1200" dirty="0" smtClean="0">
                        <a:latin typeface="Georgia" panose="020405020504050203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70457" y="2271697"/>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54110278"/>
      </p:ext>
    </p:extLst>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ext uri="{D42A27DB-BD31-4B8C-83A1-F6EECF244321}">
                <p14:modId xmlns:p14="http://schemas.microsoft.com/office/powerpoint/2010/main" val="3854996659"/>
              </p:ext>
            </p:extLst>
          </p:nvPr>
        </p:nvGraphicFramePr>
        <p:xfrm>
          <a:off x="53885" y="56249"/>
          <a:ext cx="9047910" cy="6099631"/>
        </p:xfrm>
        <a:graphic>
          <a:graphicData uri="http://schemas.openxmlformats.org/drawingml/2006/table">
            <a:tbl>
              <a:tblPr firstRow="1" bandRow="1">
                <a:tableStyleId>{00A15C55-8517-42AA-B614-E9B94910E393}</a:tableStyleId>
              </a:tblPr>
              <a:tblGrid>
                <a:gridCol w="400756"/>
                <a:gridCol w="2702091"/>
                <a:gridCol w="2859713"/>
                <a:gridCol w="3085350"/>
              </a:tblGrid>
              <a:tr h="384455">
                <a:tc gridSpan="4">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APPRENDIMENO ESSENZIALI IN FORMA OPERATIVA</a:t>
                      </a:r>
                    </a:p>
                  </a:txBody>
                  <a:tcPr>
                    <a:solidFill>
                      <a:schemeClr val="bg1"/>
                    </a:solidFill>
                  </a:tcPr>
                </a:tc>
                <a:tc hMerge="1">
                  <a:txBody>
                    <a:bodyPr/>
                    <a:lstStyle/>
                    <a:p>
                      <a:endParaRPr lang="it-IT"/>
                    </a:p>
                  </a:txBody>
                  <a:tcPr/>
                </a:tc>
                <a:tc hMerge="1">
                  <a:txBody>
                    <a:bodyPr/>
                    <a:lstStyle/>
                    <a:p>
                      <a:endParaRPr lang="it-IT"/>
                    </a:p>
                  </a:txBody>
                  <a:tcPr/>
                </a:tc>
                <a:tc hMerge="1">
                  <a:txBody>
                    <a:bodyPr/>
                    <a:lstStyle/>
                    <a:p>
                      <a:endParaRPr lang="it-IT"/>
                    </a:p>
                  </a:txBody>
                  <a:tcPr/>
                </a:tc>
              </a:tr>
              <a:tr h="341738">
                <a:tc>
                  <a:txBody>
                    <a:bodyPr/>
                    <a:lstStyle/>
                    <a:p>
                      <a:endParaRPr lang="it-IT" dirty="0">
                        <a:latin typeface="Garamond" panose="02020404030301010803" pitchFamily="18" charset="0"/>
                      </a:endParaRPr>
                    </a:p>
                  </a:txBody>
                  <a:tcPr>
                    <a:solidFill>
                      <a:schemeClr val="bg1"/>
                    </a:solidFill>
                  </a:tcPr>
                </a:tc>
                <a:tc>
                  <a:txBody>
                    <a:bodyPr/>
                    <a:lstStyle/>
                    <a:p>
                      <a:pPr algn="ctr"/>
                      <a:r>
                        <a:rPr lang="it-IT" sz="1400" b="1" dirty="0" smtClean="0">
                          <a:latin typeface="Garamond" panose="02020404030301010803" pitchFamily="18" charset="0"/>
                        </a:rPr>
                        <a:t>Conoscenze</a:t>
                      </a:r>
                      <a:endParaRPr lang="it-IT" sz="1400" b="1" dirty="0">
                        <a:latin typeface="Garamond" panose="02020404030301010803" pitchFamily="18" charset="0"/>
                      </a:endParaRPr>
                    </a:p>
                  </a:txBody>
                  <a:tcPr/>
                </a:tc>
                <a:tc>
                  <a:txBody>
                    <a:bodyPr/>
                    <a:lstStyle/>
                    <a:p>
                      <a:pPr algn="ctr"/>
                      <a:r>
                        <a:rPr lang="it-IT" sz="1400" b="1" dirty="0" smtClean="0">
                          <a:latin typeface="Garamond" panose="02020404030301010803" pitchFamily="18" charset="0"/>
                        </a:rPr>
                        <a:t>Abilità</a:t>
                      </a:r>
                      <a:endParaRPr lang="it-IT" sz="1400" b="1" dirty="0">
                        <a:latin typeface="Garamond" panose="02020404030301010803" pitchFamily="18" charset="0"/>
                      </a:endParaRPr>
                    </a:p>
                  </a:txBody>
                  <a:tcPr/>
                </a:tc>
                <a:tc>
                  <a:txBody>
                    <a:bodyPr/>
                    <a:lstStyle/>
                    <a:p>
                      <a:pPr algn="ctr"/>
                      <a:r>
                        <a:rPr lang="it-IT" sz="1400" b="1" dirty="0" smtClean="0">
                          <a:latin typeface="Garamond" panose="02020404030301010803" pitchFamily="18" charset="0"/>
                        </a:rPr>
                        <a:t>Competenze</a:t>
                      </a:r>
                      <a:endParaRPr lang="it-IT" sz="1400" b="1" dirty="0">
                        <a:latin typeface="Garamond" panose="02020404030301010803" pitchFamily="18" charset="0"/>
                      </a:endParaRPr>
                    </a:p>
                  </a:txBody>
                  <a:tcPr/>
                </a:tc>
              </a:tr>
              <a:tr h="2674708">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1^ Scuola Secondaria</a:t>
                      </a:r>
                    </a:p>
                  </a:txBody>
                  <a:tcPr vert="vert270">
                    <a:solidFill>
                      <a:srgbClr val="92D050"/>
                    </a:solidFill>
                  </a:tcPr>
                </a:tc>
                <a:tc gridSpan="3">
                  <a:txBody>
                    <a:bodyPr/>
                    <a:lstStyle/>
                    <a:p>
                      <a:pPr marL="0" marR="0" lvl="0" indent="0" algn="just"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Conoscenze, abilità e competenze specifiche sono integrate direttamente all'interno delle singole discipline e della pratica didattica quotidiana.</a:t>
                      </a:r>
                    </a:p>
                  </a:txBody>
                  <a:tcPr/>
                </a:tc>
                <a:tc hMerge="1">
                  <a:txBody>
                    <a:bodyPr/>
                    <a:lstStyle/>
                    <a:p>
                      <a:pPr marL="171450" indent="-171450">
                        <a:lnSpc>
                          <a:spcPct val="150000"/>
                        </a:lnSpc>
                        <a:buFont typeface="Wingdings" panose="05000000000000000000" pitchFamily="2" charset="2"/>
                        <a:buChar char="ü"/>
                      </a:pPr>
                      <a:endParaRPr lang="it-IT" sz="1200" b="0" dirty="0" smtClean="0">
                        <a:latin typeface="Garamond" panose="02020404030301010803" pitchFamily="18" charset="0"/>
                      </a:endParaRPr>
                    </a:p>
                  </a:txBody>
                  <a:tcPr/>
                </a:tc>
                <a:tc hMerge="1">
                  <a:txBody>
                    <a:bodyPr/>
                    <a:lstStyle/>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lang="it-IT" sz="1200" dirty="0" smtClean="0">
                        <a:latin typeface="Garamond" panose="02020404030301010803" pitchFamily="18" charset="0"/>
                      </a:endParaRPr>
                    </a:p>
                  </a:txBody>
                  <a:tcPr/>
                </a:tc>
              </a:tr>
              <a:tr h="2674708">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Secondaria</a:t>
                      </a:r>
                    </a:p>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vert="vert270">
                    <a:solidFill>
                      <a:schemeClr val="accent1">
                        <a:lumMod val="40000"/>
                        <a:lumOff val="60000"/>
                      </a:schemeClr>
                    </a:solidFill>
                  </a:tcPr>
                </a:tc>
                <a:tc gridSpan="3">
                  <a:txBody>
                    <a:bodyPr/>
                    <a:lstStyle/>
                    <a:p>
                      <a:pPr marL="0" marR="0" lvl="0" indent="0" algn="just"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hMerge="1">
                  <a:txBody>
                    <a:bodyPr/>
                    <a:lstStyle/>
                    <a:p>
                      <a:endParaRPr lang="it-IT"/>
                    </a:p>
                  </a:txBody>
                  <a:tcPr/>
                </a:tc>
                <a:tc hMerge="1">
                  <a:txBody>
                    <a:bodyPr/>
                    <a:lstStyle/>
                    <a:p>
                      <a:endParaRPr lang="it-IT"/>
                    </a:p>
                  </a:txBody>
                  <a:tcPr/>
                </a:tc>
              </a:tr>
            </a:tbl>
          </a:graphicData>
        </a:graphic>
      </p:graphicFrame>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solidFill>
                <a:prstClr val="white"/>
              </a:solidFill>
            </a:endParaRPr>
          </a:p>
        </p:txBody>
      </p:sp>
      <p:pic>
        <p:nvPicPr>
          <p:cNvPr id="5" name="Immagin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41683" y="4194626"/>
            <a:ext cx="4269902" cy="1543473"/>
          </a:xfrm>
          <a:prstGeom prst="rect">
            <a:avLst/>
          </a:prstGeom>
        </p:spPr>
      </p:pic>
    </p:spTree>
    <p:extLst>
      <p:ext uri="{BB962C8B-B14F-4D97-AF65-F5344CB8AC3E}">
        <p14:creationId xmlns:p14="http://schemas.microsoft.com/office/powerpoint/2010/main" val="1256870026"/>
      </p:ext>
    </p:extLst>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ext uri="{D42A27DB-BD31-4B8C-83A1-F6EECF244321}">
                <p14:modId xmlns:p14="http://schemas.microsoft.com/office/powerpoint/2010/main" val="1907754566"/>
              </p:ext>
            </p:extLst>
          </p:nvPr>
        </p:nvGraphicFramePr>
        <p:xfrm>
          <a:off x="40343" y="38847"/>
          <a:ext cx="9076760" cy="6768054"/>
        </p:xfrm>
        <a:graphic>
          <a:graphicData uri="http://schemas.openxmlformats.org/drawingml/2006/table">
            <a:tbl>
              <a:tblPr firstRow="1" bandRow="1">
                <a:tableStyleId>{93296810-A885-4BE3-A3E7-6D5BEEA58F35}</a:tableStyleId>
              </a:tblPr>
              <a:tblGrid>
                <a:gridCol w="1716268"/>
                <a:gridCol w="1167063"/>
                <a:gridCol w="1227221"/>
                <a:gridCol w="1167063"/>
                <a:gridCol w="1205785"/>
                <a:gridCol w="1296680"/>
                <a:gridCol w="1296680"/>
              </a:tblGrid>
              <a:tr h="605331">
                <a:tc gridSpan="7">
                  <a:txBody>
                    <a:bodyPr/>
                    <a:lstStyle/>
                    <a:p>
                      <a:pPr algn="ctr"/>
                      <a:r>
                        <a:rPr lang="it-IT" sz="1200" dirty="0" smtClean="0">
                          <a:latin typeface="Garamond" panose="02020404030301010803" pitchFamily="18" charset="0"/>
                        </a:rPr>
                        <a:t>RUBRICA</a:t>
                      </a:r>
                      <a:r>
                        <a:rPr lang="it-IT" sz="1200" baseline="0" dirty="0" smtClean="0">
                          <a:latin typeface="Garamond" panose="02020404030301010803" pitchFamily="18" charset="0"/>
                        </a:rPr>
                        <a:t> VALUTATIVA SCUOLA PRIMARIA </a:t>
                      </a:r>
                    </a:p>
                    <a:p>
                      <a:pPr algn="ctr"/>
                      <a:r>
                        <a:rPr lang="it-IT" sz="1200" dirty="0" smtClean="0">
                          <a:latin typeface="Garamond" panose="02020404030301010803" pitchFamily="18" charset="0"/>
                        </a:rPr>
                        <a:t>(Da adattare alle specifiche attività proposte in classe)</a:t>
                      </a:r>
                    </a:p>
                    <a:p>
                      <a:pPr algn="ctr"/>
                      <a:endParaRPr lang="it-IT" sz="1200" dirty="0" smtClean="0">
                        <a:latin typeface="Garamond" panose="02020404030301010803" pitchFamily="18" charset="0"/>
                      </a:endParaRPr>
                    </a:p>
                    <a:p>
                      <a:pPr algn="ctr"/>
                      <a:r>
                        <a:rPr lang="it-IT" sz="1200" dirty="0" smtClean="0">
                          <a:latin typeface="Garamond" panose="02020404030301010803" pitchFamily="18" charset="0"/>
                        </a:rPr>
                        <a:t>COMPETENZA DIGITALE </a:t>
                      </a:r>
                    </a:p>
                  </a:txBody>
                  <a:tcPr>
                    <a:solidFill>
                      <a:srgbClr val="92D050"/>
                    </a:solidFill>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r>
              <a:tr h="233568">
                <a:tc gridSpan="7">
                  <a:txBody>
                    <a:bodyPr/>
                    <a:lstStyle/>
                    <a:p>
                      <a:pPr algn="ctr"/>
                      <a:r>
                        <a:rPr lang="it-IT" sz="1200" b="1" dirty="0" smtClean="0">
                          <a:latin typeface="Garamond" panose="02020404030301010803" pitchFamily="18" charset="0"/>
                        </a:rPr>
                        <a:t>CLASSE</a:t>
                      </a:r>
                      <a:r>
                        <a:rPr lang="it-IT" sz="1200" b="1" baseline="0" dirty="0" smtClean="0">
                          <a:latin typeface="Garamond" panose="02020404030301010803" pitchFamily="18" charset="0"/>
                        </a:rPr>
                        <a:t> </a:t>
                      </a:r>
                      <a:r>
                        <a:rPr lang="it-IT" sz="1200" b="1" dirty="0" smtClean="0">
                          <a:latin typeface="Garamond" panose="02020404030301010803" pitchFamily="18" charset="0"/>
                        </a:rPr>
                        <a:t>PRIMA </a:t>
                      </a:r>
                    </a:p>
                  </a:txBody>
                  <a:tcPr>
                    <a:solidFill>
                      <a:srgbClr val="92D050"/>
                    </a:solidFill>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r>
              <a:tr h="235473">
                <a:tc rowSpan="2">
                  <a:txBody>
                    <a:bodyPr/>
                    <a:lstStyle/>
                    <a:p>
                      <a:pPr algn="ct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gn="ct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COMPETENZE  OGGETTO DI VALUTAZIONE </a:t>
                      </a:r>
                      <a:endParaRPr lang="it-IT" sz="1200" dirty="0">
                        <a:latin typeface="Garamond" panose="02020404030301010803" pitchFamily="18" charset="0"/>
                      </a:endParaRPr>
                    </a:p>
                  </a:txBody>
                  <a:tcPr>
                    <a:solidFill>
                      <a:schemeClr val="bg1"/>
                    </a:solidFill>
                  </a:tcPr>
                </a:tc>
                <a:tc gridSpan="6">
                  <a:txBody>
                    <a:bodyPr/>
                    <a:lstStyle/>
                    <a:p>
                      <a:pPr algn="ctr"/>
                      <a:r>
                        <a:rPr lang="it-IT" sz="1200" dirty="0" smtClean="0">
                          <a:latin typeface="Garamond" panose="02020404030301010803" pitchFamily="18" charset="0"/>
                        </a:rPr>
                        <a:t>GIUDIZIO SINTETICO E SUA DESCRIZIONE</a:t>
                      </a:r>
                    </a:p>
                  </a:txBody>
                  <a:tcPr>
                    <a:solidFill>
                      <a:schemeClr val="bg1"/>
                    </a:solidFill>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smtClean="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r>
              <a:tr h="351678">
                <a:tc vMerge="1">
                  <a:txBody>
                    <a:bodyPr/>
                    <a:lstStyle/>
                    <a:p>
                      <a:endParaRPr lang="it-IT"/>
                    </a:p>
                  </a:txBody>
                  <a:tcPr/>
                </a:tc>
                <a:tc>
                  <a:txBody>
                    <a:bodyPr/>
                    <a:lstStyle/>
                    <a:p>
                      <a:pPr algn="ctr"/>
                      <a:r>
                        <a:rPr lang="it-IT" sz="1200" dirty="0" smtClean="0">
                          <a:latin typeface="Garamond" panose="02020404030301010803" pitchFamily="18" charset="0"/>
                        </a:rPr>
                        <a:t>NON SUFFICIENTE</a:t>
                      </a:r>
                    </a:p>
                  </a:txBody>
                  <a:tcPr/>
                </a:tc>
                <a:tc>
                  <a:txBody>
                    <a:bodyPr/>
                    <a:lstStyle/>
                    <a:p>
                      <a:pPr algn="ct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SUFFICIENTE</a:t>
                      </a: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DISCRETO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BUONO </a:t>
                      </a:r>
                    </a:p>
                    <a:p>
                      <a:pPr algn="ctr"/>
                      <a:endParaRPr lang="it-IT" sz="1200" dirty="0" smtClean="0">
                        <a:latin typeface="Garamond" panose="02020404030301010803" pitchFamily="18"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DISTINTO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OTTIMO </a:t>
                      </a:r>
                    </a:p>
                  </a:txBody>
                  <a:tcPr/>
                </a:tc>
              </a:tr>
              <a:tr h="64157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Accende e spegne il computer.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rowSpan="5">
                  <a:txBody>
                    <a:bodyPr/>
                    <a:lstStyle/>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r>
                        <a:rPr lang="it-IT" sz="1200" dirty="0" smtClean="0">
                          <a:latin typeface="Garamond" panose="02020404030301010803" pitchFamily="18" charset="0"/>
                        </a:rPr>
                        <a:t>Inizia</a:t>
                      </a:r>
                      <a:r>
                        <a:rPr lang="it-IT" sz="1200" baseline="0" dirty="0" smtClean="0">
                          <a:latin typeface="Garamond" panose="02020404030301010803" pitchFamily="18" charset="0"/>
                        </a:rPr>
                        <a:t> </a:t>
                      </a:r>
                      <a:r>
                        <a:rPr lang="it-IT" sz="1200" dirty="0" smtClean="0">
                          <a:latin typeface="Garamond" panose="02020404030301010803" pitchFamily="18" charset="0"/>
                        </a:rPr>
                        <a:t> a sviluppare la competenza, ma con il supporto costante dell’insegnante.</a:t>
                      </a:r>
                      <a:endParaRPr lang="it-IT" sz="1200" dirty="0">
                        <a:latin typeface="Garamond" panose="02020404030301010803" pitchFamily="18" charset="0"/>
                      </a:endParaRPr>
                    </a:p>
                  </a:txBody>
                  <a:tcPr/>
                </a:tc>
                <a:tc rowSpan="5">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it-IT" sz="1200" baseline="0" dirty="0" smtClean="0">
                        <a:latin typeface="Garamond" panose="02020404030301010803"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it-IT" sz="1200" baseline="0" dirty="0" smtClean="0">
                        <a:latin typeface="Garamond" panose="02020404030301010803"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it-IT" sz="1200" baseline="0" dirty="0" smtClean="0">
                        <a:latin typeface="Garamond" panose="02020404030301010803"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it-IT" sz="1200" baseline="0" dirty="0" smtClean="0">
                        <a:latin typeface="Garamond" panose="02020404030301010803"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it-IT" sz="1200" baseline="0" dirty="0" smtClean="0">
                          <a:latin typeface="Garamond" panose="02020404030301010803" pitchFamily="18" charset="0"/>
                        </a:rPr>
                        <a:t> </a:t>
                      </a:r>
                      <a:r>
                        <a:rPr lang="it-IT" sz="1200" dirty="0" smtClean="0">
                          <a:latin typeface="Garamond" panose="02020404030301010803" pitchFamily="18" charset="0"/>
                        </a:rPr>
                        <a:t>Mostra progressi nella competenza, ma ha ancora bisogno di supporto.</a:t>
                      </a:r>
                      <a:endParaRPr lang="it-IT" sz="1200" dirty="0">
                        <a:latin typeface="Garamond" panose="02020404030301010803" pitchFamily="18" charset="0"/>
                      </a:endParaRPr>
                    </a:p>
                  </a:txBody>
                  <a:tcPr/>
                </a:tc>
                <a:tc rowSpan="5">
                  <a:txBody>
                    <a:bodyPr/>
                    <a:lstStyle/>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r>
                        <a:rPr lang="it-IT" sz="1200" dirty="0" smtClean="0">
                          <a:latin typeface="Garamond" panose="02020404030301010803" pitchFamily="18" charset="0"/>
                        </a:rPr>
                        <a:t>È in grado di utilizzare la competenza in modo quasi indipendente ma con insicurezza.</a:t>
                      </a:r>
                      <a:endParaRPr lang="it-IT" sz="1200" dirty="0">
                        <a:latin typeface="Garamond" panose="02020404030301010803" pitchFamily="18" charset="0"/>
                      </a:endParaRPr>
                    </a:p>
                  </a:txBody>
                  <a:tcPr/>
                </a:tc>
                <a:tc rowSpan="5">
                  <a:txBody>
                    <a:bodyPr/>
                    <a:lstStyle/>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r>
                        <a:rPr lang="it-IT" sz="1200" dirty="0" smtClean="0">
                          <a:latin typeface="Garamond" panose="02020404030301010803" pitchFamily="18" charset="0"/>
                        </a:rPr>
                        <a:t>È in grado di utilizzare la competenza in modo quasi indipendente e con maggiore sicurezza.</a:t>
                      </a:r>
                      <a:endParaRPr lang="it-IT" sz="1200" dirty="0">
                        <a:latin typeface="Garamond" panose="02020404030301010803" pitchFamily="18" charset="0"/>
                      </a:endParaRPr>
                    </a:p>
                  </a:txBody>
                  <a:tcPr/>
                </a:tc>
                <a:tc rowSpan="5">
                  <a:txBody>
                    <a:bodyPr/>
                    <a:lstStyle/>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r>
                        <a:rPr lang="it-IT" sz="1200" dirty="0" smtClean="0">
                          <a:latin typeface="Garamond" panose="02020404030301010803" pitchFamily="18" charset="0"/>
                        </a:rPr>
                        <a:t>È in grado di utilizzare la competenza in modo indipendente e con sicurezza.</a:t>
                      </a:r>
                      <a:endParaRPr lang="it-IT" sz="1200" dirty="0">
                        <a:latin typeface="Garamond" panose="02020404030301010803" pitchFamily="18" charset="0"/>
                      </a:endParaRPr>
                    </a:p>
                  </a:txBody>
                  <a:tcPr/>
                </a:tc>
                <a:tc rowSpan="5">
                  <a:txBody>
                    <a:bodyPr/>
                    <a:lstStyle/>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r>
                        <a:rPr lang="it-IT" sz="1200" dirty="0" smtClean="0">
                          <a:latin typeface="Garamond" panose="02020404030301010803" pitchFamily="18" charset="0"/>
                        </a:rPr>
                        <a:t>Funge da modello per gli altri, dimostrando</a:t>
                      </a:r>
                      <a:r>
                        <a:rPr lang="it-IT" sz="1200" baseline="0" dirty="0" smtClean="0">
                          <a:latin typeface="Garamond" panose="02020404030301010803" pitchFamily="18" charset="0"/>
                        </a:rPr>
                        <a:t> </a:t>
                      </a:r>
                      <a:r>
                        <a:rPr lang="it-IT" sz="1200" dirty="0" smtClean="0">
                          <a:latin typeface="Garamond" panose="02020404030301010803" pitchFamily="18" charset="0"/>
                        </a:rPr>
                        <a:t> un'elevata padronanza della competenza.</a:t>
                      </a:r>
                      <a:endParaRPr lang="it-IT" sz="1200" dirty="0">
                        <a:latin typeface="Garamond" panose="02020404030301010803" pitchFamily="18" charset="0"/>
                      </a:endParaRPr>
                    </a:p>
                  </a:txBody>
                  <a:tcPr/>
                </a:tc>
              </a:tr>
              <a:tr h="64157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Nomina le le principali parti del computer.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vMerge="1">
                  <a:txBody>
                    <a:bodyPr/>
                    <a:lstStyle/>
                    <a:p>
                      <a:endParaRPr lang="it-IT"/>
                    </a:p>
                  </a:txBody>
                  <a:tcPr/>
                </a:tc>
                <a:tc vMerge="1">
                  <a:txBody>
                    <a:bodyPr/>
                    <a:lstStyle/>
                    <a:p>
                      <a:endParaRPr lang="it-IT"/>
                    </a:p>
                  </a:txBody>
                  <a:tcPr/>
                </a:tc>
                <a:tc vMerge="1">
                  <a:txBody>
                    <a:bodyPr/>
                    <a:lstStyle/>
                    <a:p>
                      <a:endParaRPr lang="it-IT"/>
                    </a:p>
                  </a:txBody>
                  <a:tcPr/>
                </a:tc>
                <a:tc vMerge="1">
                  <a:txBody>
                    <a:bodyPr/>
                    <a:lstStyle/>
                    <a:p>
                      <a:endParaRPr lang="it-IT"/>
                    </a:p>
                  </a:txBody>
                  <a:tcPr/>
                </a:tc>
                <a:tc vMerge="1">
                  <a:txBody>
                    <a:bodyPr/>
                    <a:lstStyle/>
                    <a:p>
                      <a:endParaRPr lang="it-IT"/>
                    </a:p>
                  </a:txBody>
                  <a:tcPr/>
                </a:tc>
                <a:tc vMerge="1">
                  <a:txBody>
                    <a:bodyPr/>
                    <a:lstStyle/>
                    <a:p>
                      <a:endParaRPr lang="it-IT"/>
                    </a:p>
                  </a:txBody>
                  <a:tcPr/>
                </a:tc>
              </a:tr>
              <a:tr h="64157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Accede, su indicazione del docente, a semplici programmi di disegno e a giochi didattici digitali.</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vMerge="1">
                  <a:txBody>
                    <a:bodyPr/>
                    <a:lstStyle/>
                    <a:p>
                      <a:endParaRPr lang="it-IT"/>
                    </a:p>
                  </a:txBody>
                  <a:tcPr/>
                </a:tc>
                <a:tc vMerge="1">
                  <a:txBody>
                    <a:bodyPr/>
                    <a:lstStyle/>
                    <a:p>
                      <a:endParaRPr lang="it-IT"/>
                    </a:p>
                  </a:txBody>
                  <a:tcPr/>
                </a:tc>
                <a:tc vMerge="1">
                  <a:txBody>
                    <a:bodyPr/>
                    <a:lstStyle/>
                    <a:p>
                      <a:endParaRPr lang="it-IT"/>
                    </a:p>
                  </a:txBody>
                  <a:tcPr/>
                </a:tc>
                <a:tc vMerge="1">
                  <a:txBody>
                    <a:bodyPr/>
                    <a:lstStyle/>
                    <a:p>
                      <a:endParaRPr lang="it-IT"/>
                    </a:p>
                  </a:txBody>
                  <a:tcPr/>
                </a:tc>
                <a:tc vMerge="1">
                  <a:txBody>
                    <a:bodyPr/>
                    <a:lstStyle/>
                    <a:p>
                      <a:endParaRPr lang="it-IT"/>
                    </a:p>
                  </a:txBody>
                  <a:tcPr/>
                </a:tc>
                <a:tc vMerge="1">
                  <a:txBody>
                    <a:bodyPr/>
                    <a:lstStyle/>
                    <a:p>
                      <a:endParaRPr lang="it-IT"/>
                    </a:p>
                  </a:txBody>
                  <a:tcPr/>
                </a:tc>
              </a:tr>
              <a:tr h="47393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Scrive parole con programma di videoscrittura.</a:t>
                      </a:r>
                    </a:p>
                  </a:txBody>
                  <a:tcPr/>
                </a:tc>
                <a:tc vMerge="1">
                  <a:txBody>
                    <a:bodyPr/>
                    <a:lstStyle/>
                    <a:p>
                      <a:endParaRPr lang="it-IT" sz="1000" dirty="0">
                        <a:latin typeface="Garamond" panose="02020404030301010803" pitchFamily="18" charset="0"/>
                      </a:endParaRPr>
                    </a:p>
                  </a:txBody>
                  <a:tcPr/>
                </a:tc>
                <a:tc vMerge="1">
                  <a:txBody>
                    <a:bodyPr/>
                    <a:lstStyle/>
                    <a:p>
                      <a:endParaRPr lang="it-IT" sz="1000" dirty="0">
                        <a:latin typeface="Garamond" panose="02020404030301010803" pitchFamily="18" charset="0"/>
                      </a:endParaRPr>
                    </a:p>
                  </a:txBody>
                  <a:tcPr/>
                </a:tc>
                <a:tc vMerge="1">
                  <a:txBody>
                    <a:bodyPr/>
                    <a:lstStyle/>
                    <a:p>
                      <a:endParaRPr lang="it-IT" sz="1000" dirty="0">
                        <a:latin typeface="Garamond" panose="02020404030301010803" pitchFamily="18" charset="0"/>
                      </a:endParaRPr>
                    </a:p>
                  </a:txBody>
                  <a:tcPr/>
                </a:tc>
                <a:tc vMerge="1">
                  <a:txBody>
                    <a:bodyPr/>
                    <a:lstStyle/>
                    <a:p>
                      <a:endParaRPr lang="it-IT" sz="1000" dirty="0">
                        <a:latin typeface="Garamond" panose="02020404030301010803" pitchFamily="18" charset="0"/>
                      </a:endParaRPr>
                    </a:p>
                  </a:txBody>
                  <a:tcPr/>
                </a:tc>
                <a:tc vMerge="1">
                  <a:txBody>
                    <a:bodyPr/>
                    <a:lstStyle/>
                    <a:p>
                      <a:endParaRPr lang="it-IT" sz="1000" dirty="0">
                        <a:latin typeface="Garamond" panose="02020404030301010803" pitchFamily="18" charset="0"/>
                      </a:endParaRPr>
                    </a:p>
                  </a:txBody>
                  <a:tcPr/>
                </a:tc>
                <a:tc vMerge="1">
                  <a:txBody>
                    <a:bodyPr/>
                    <a:lstStyle/>
                    <a:p>
                      <a:endParaRPr lang="it-IT" sz="1000" dirty="0">
                        <a:latin typeface="Garamond" panose="02020404030301010803" pitchFamily="18" charset="0"/>
                      </a:endParaRPr>
                    </a:p>
                  </a:txBody>
                  <a:tcPr/>
                </a:tc>
              </a:tr>
              <a:tr h="104013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 il mouse e la tastiera.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vMerge="1">
                  <a:txBody>
                    <a:bodyPr/>
                    <a:lstStyle/>
                    <a:p>
                      <a:endParaRPr lang="it-IT" sz="1000" dirty="0">
                        <a:latin typeface="Garamond" panose="02020404030301010803" pitchFamily="18" charset="0"/>
                      </a:endParaRPr>
                    </a:p>
                  </a:txBody>
                  <a:tcPr/>
                </a:tc>
                <a:tc vMerge="1">
                  <a:txBody>
                    <a:bodyPr/>
                    <a:lstStyle/>
                    <a:p>
                      <a:endParaRPr lang="it-IT" sz="1000" dirty="0">
                        <a:latin typeface="Garamond" panose="02020404030301010803" pitchFamily="18" charset="0"/>
                      </a:endParaRPr>
                    </a:p>
                  </a:txBody>
                  <a:tcPr/>
                </a:tc>
                <a:tc vMerge="1">
                  <a:txBody>
                    <a:bodyPr/>
                    <a:lstStyle/>
                    <a:p>
                      <a:endParaRPr lang="it-IT" sz="1000" dirty="0">
                        <a:latin typeface="Garamond" panose="02020404030301010803" pitchFamily="18" charset="0"/>
                      </a:endParaRPr>
                    </a:p>
                  </a:txBody>
                  <a:tcPr/>
                </a:tc>
                <a:tc vMerge="1">
                  <a:txBody>
                    <a:bodyPr/>
                    <a:lstStyle/>
                    <a:p>
                      <a:endParaRPr lang="it-IT" sz="1000" dirty="0">
                        <a:latin typeface="Garamond" panose="02020404030301010803" pitchFamily="18" charset="0"/>
                      </a:endParaRPr>
                    </a:p>
                  </a:txBody>
                  <a:tcPr/>
                </a:tc>
                <a:tc vMerge="1">
                  <a:txBody>
                    <a:bodyPr/>
                    <a:lstStyle/>
                    <a:p>
                      <a:endParaRPr lang="it-IT" sz="1000" dirty="0">
                        <a:latin typeface="Garamond" panose="02020404030301010803" pitchFamily="18" charset="0"/>
                      </a:endParaRPr>
                    </a:p>
                  </a:txBody>
                  <a:tcPr/>
                </a:tc>
                <a:tc vMerge="1">
                  <a:txBody>
                    <a:bodyPr/>
                    <a:lstStyle/>
                    <a:p>
                      <a:endParaRPr lang="it-IT" sz="1000" dirty="0">
                        <a:latin typeface="Garamond" panose="02020404030301010803" pitchFamily="18" charset="0"/>
                      </a:endParaRPr>
                    </a:p>
                  </a:txBody>
                  <a:tcPr/>
                </a:tc>
              </a:tr>
            </a:tbl>
          </a:graphicData>
        </a:graphic>
      </p:graphicFrame>
      <p:pic>
        <p:nvPicPr>
          <p:cNvPr id="3" name="Immagine 2">
            <a:hlinkClick r:id="rId2" action="ppaction://hlinksldjump"/>
          </p:cNvPr>
          <p:cNvPicPr>
            <a:picLocks noChangeAspect="1"/>
          </p:cNvPicPr>
          <p:nvPr/>
        </p:nvPicPr>
        <p:blipFill>
          <a:blip r:embed="rId3"/>
          <a:stretch>
            <a:fillRect/>
          </a:stretch>
        </p:blipFill>
        <p:spPr>
          <a:xfrm>
            <a:off x="7667606" y="352622"/>
            <a:ext cx="615782" cy="369469"/>
          </a:xfrm>
          <a:prstGeom prst="rect">
            <a:avLst/>
          </a:prstGeom>
        </p:spPr>
      </p:pic>
    </p:spTree>
    <p:extLst>
      <p:ext uri="{BB962C8B-B14F-4D97-AF65-F5344CB8AC3E}">
        <p14:creationId xmlns:p14="http://schemas.microsoft.com/office/powerpoint/2010/main" val="2991578626"/>
      </p:ext>
    </p:extLst>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1620590951"/>
              </p:ext>
            </p:extLst>
          </p:nvPr>
        </p:nvGraphicFramePr>
        <p:xfrm>
          <a:off x="26090" y="41709"/>
          <a:ext cx="9095876" cy="6644699"/>
        </p:xfrm>
        <a:graphic>
          <a:graphicData uri="http://schemas.openxmlformats.org/drawingml/2006/table">
            <a:tbl>
              <a:tblPr firstRow="1" bandRow="1">
                <a:tableStyleId>{00A15C55-8517-42AA-B614-E9B94910E393}</a:tableStyleId>
              </a:tblPr>
              <a:tblGrid>
                <a:gridCol w="9095876"/>
              </a:tblGrid>
              <a:tr h="97190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6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COMPETENZA CHIAVE: Competenza personale, sociale e capacità di imparare a imparare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Dalla Raccomandazione del Parlamento Europeo e del Consiglio del 22 maggio 2018</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La competenza personale, sociale e la capacità di imparare a imparare consiste nella capacità di riflettere su sé stessi, di gestire efficacemente il tempo e le informazioni, di lavorare con gli altri in maniera costruttiva, di mantenersi resilienti e di gestire il proprio apprendimento e la propria carriera. Comprende la capacità di far fronte all’incertezza e alla com­plessità, di imparare a imparare, di favorire il proprio benessere fisico ed emotivo, di mantenere la salute fisica e mentale, nonché di essere in grado di condurre una vita attenta alla salute e orientata al futuro, di empatizzare e di gestire il conflitto in un contesto favorevole e inclusivo.</a:t>
                      </a:r>
                    </a:p>
                  </a:txBody>
                  <a:tcPr/>
                </a:tc>
              </a:tr>
              <a:tr h="1223211">
                <a:tc>
                  <a: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APPROCCIO INTEGRATO STEM </a:t>
                      </a: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(allegato Linee guida STEM – DM 184/2023)</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COMPETENZE POTENZIATE </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Critical thinking (pensiero critico): la capacità di analizzare informazioni, risolvere problemi e prendere decisioni basate su evidenze.</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Communication (Comunicazione) : l’abilità di esprimere idee, condividere informazioni e interagire efficacemente con gli altri.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Collaboration (Collaborazione): la capacità di lavorare in gruppo, condividere responsabilità e raggiungere obiettivi comuni.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Creativity (Creatività): la capacità di generare nuove idee, trovare soluzioni originali e affrontare le sfide in modo innovativo.</a:t>
                      </a: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r h="3306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solidFill>
                      <a:srgbClr val="FF9900"/>
                    </a:solidFill>
                  </a:tcPr>
                </a:tc>
              </a:tr>
              <a:tr h="122321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PROFILO DELLO STUDENTE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COMPETENZE AL TERMINE DEL PRIMO CICLO DI ISTRUZIONE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Avere cura e rispetto di sé, degli altri e dell’ambiente come presupposto di uno stile di vita sano e corretto.</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Organizzare nuove conoscenze pianificando il modo in cui apprenderle con atteggiamento funzionale all’obiettivo di interesse.</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Portare a compimento il lavoro iniziato, da soli o insieme ad altri.</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518110490"/>
      </p:ext>
    </p:extLst>
  </p:cSld>
  <p:clrMapOvr>
    <a:masterClrMapping/>
  </p:clrMapOvr>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1104597251"/>
              </p:ext>
            </p:extLst>
          </p:nvPr>
        </p:nvGraphicFramePr>
        <p:xfrm>
          <a:off x="48124" y="29009"/>
          <a:ext cx="9059662" cy="6745034"/>
        </p:xfrm>
        <a:graphic>
          <a:graphicData uri="http://schemas.openxmlformats.org/drawingml/2006/table">
            <a:tbl>
              <a:tblPr firstRow="1" bandRow="1">
                <a:tableStyleId>{00A15C55-8517-42AA-B614-E9B94910E393}</a:tableStyleId>
              </a:tblPr>
              <a:tblGrid>
                <a:gridCol w="4547938"/>
                <a:gridCol w="4511724"/>
              </a:tblGrid>
              <a:tr h="208986">
                <a:tc gridSpan="2">
                  <a:txBody>
                    <a:bodyPr/>
                    <a:lstStyle/>
                    <a:p>
                      <a:pPr algn="ctr"/>
                      <a:r>
                        <a:rPr lang="it-IT" sz="1100" b="1" baseline="0" dirty="0" smtClean="0">
                          <a:solidFill>
                            <a:schemeClr val="tx1"/>
                          </a:solidFill>
                          <a:latin typeface="Garamond" panose="02020404030301010803" pitchFamily="18" charset="0"/>
                        </a:rPr>
                        <a:t>OBIETTIVI GENERALI DEL PROCESSO FORMATIVO</a:t>
                      </a:r>
                    </a:p>
                  </a:txBody>
                  <a:tcPr/>
                </a:tc>
                <a:tc hMerge="1">
                  <a:txBody>
                    <a:bodyPr/>
                    <a:lstStyle/>
                    <a:p>
                      <a:endParaRPr lang="it-IT"/>
                    </a:p>
                  </a:txBody>
                  <a:tcPr/>
                </a:tc>
              </a:tr>
              <a:tr h="1223211">
                <a:tc>
                  <a:txBody>
                    <a:bodyPr/>
                    <a:lstStyle/>
                    <a:p>
                      <a:pPr marL="0" marR="0" lvl="0" indent="0" algn="ctr"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 TERMINE DELLA SCUOLA PRIMARIA</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l’importanza di uno stile di vita sano</a:t>
                      </a: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imparare a conoscere le proprie e altrui emozioni, a costruire un positivo rapporto con la propria corporeità e ad acquisire sane abitudini alimentari.</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Pianificare e organizzare il proprio lavoro</a:t>
                      </a: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organizzare semplici attività di studio personale, imparando a gestire il tempo in relazione a scadenze e ad obiettivi elementari.</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Riflettere sul proprio modo di apprendere</a:t>
                      </a: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riflettere sulle proprie strategie di apprendimento, riconoscendo che cosa aiuta a imparare meglio e quali difficoltà si incontrano.</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Portare a termine un compito</a:t>
                      </a: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impegnarsi e persistere nel completamento di un compito, anche di fronte a piccole difficoltà, imparando a gestire la frustrazione.</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Adottare comportamenti rispettosi verso l'ambiente</a:t>
                      </a: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comprendere l'importanza del rispetto per la natura e mettere in pratica comportamenti proattivi per la sua tutela nel proprio contesto quotidiano.</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Collaborare positivamente con gli altri</a:t>
                      </a: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lavorare insieme in modo costruttivo, rispettando i diversi ruoli, esprimendo le proprie idee e ascoltando quelle degli altri per raggiungere un obiettivo comune.</a:t>
                      </a:r>
                    </a:p>
                  </a:txBody>
                  <a:tcPr/>
                </a:tc>
                <a:tc>
                  <a:txBody>
                    <a:bodyPr/>
                    <a:lstStyle/>
                    <a:p>
                      <a:pPr marL="0" marR="0" lvl="0" indent="0" algn="ctr"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 TERMINE DELLA SCUOLA SECONDARIA DI PRIMO GRADO</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Adottare uno stile di vita sano</a:t>
                      </a: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imparare a gestire le proprie emozioni nella relazionalità con gli altri, vivere un positivo rapporto con la propria corporeità anche attraverso la scelta di sane abitudini alimentari.</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Elaborare giudizi basati su valori ed esperienze personali</a:t>
                      </a: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esprimere giudizi motivati, collegando le proprie esperienze personali a valori etici e sociali, sviluppando un pensiero critico e una coscienza civile.</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Esprimere creatività e pensiero originale</a:t>
                      </a: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elaborare idee in modo personale e originale e comunicarle in forma orale e scritta, anche attraverso modalità originali e non convenzionali. Imparare a riconoscere ed apprezzare l’ironia e apprenderne l’uso nelle comunicazioni con gli altri.</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e valorizzare l'ambiente e il territorio</a:t>
                      </a: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riconoscere il valore dell’ambiente e le risorse del territorio in cui si vive, sviluppando un senso di appartenenza e la volontà di contribuire alla loro tutela e valorizzazione.</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Autovalutare le proprie prestazioni in modo specifico e costruttivo</a:t>
                      </a: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esprimere autovalutazioni dettagliate e motivate sulle proprie prestazioni in diversi ambiti, identificando punti di forza e aree di miglioramento e proponendo strategie per progredire.</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Pianificare e gestire progetti personali e di gruppo</a:t>
                      </a: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pianificare, organizzare e portare a termine progetti individuali e di gruppo, definendo obiettivi, gestendo il tempo, collaborando efficacemente e valutando il processo e i risultati.</a:t>
                      </a:r>
                    </a:p>
                  </a:txBody>
                  <a:tcPr/>
                </a:tc>
              </a:tr>
              <a:tr h="783679">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Scuola Primaria</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Dall’all. A modello di certificazione sc. Primaria – DM 14/2024</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Avere cura e rispetto di sé, degli altri e dell’ambiente.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Affrontare positivamente i conflitti, collaborare con altri, empatizzare.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Esprimere le proprie personali opinioni e sensibilità nel rispetto di sé e degli altri.</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conoscenze e nozioni di base per ricercare nuove informazioni.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Accedere a nuovi apprendimenti anche in modo autonomo.</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Portare a compimento il lavoro iniziato, da solo o insieme agli altri.</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Scuola Secondaria di Primo Grado</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Dall’all. B modello di certificazione sc. Secondaria – DM 14/2024</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Avere cura e rispetto di sé, degli altri e dell’ambiente come presupposto di uno stile di vita sano e corretto.</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conoscenze e nozioni di base in modo organico per ricercare e organizzare nuove informazioni.</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Accedere a nuovi apprendimenti in modo autonomo.</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Portare a compimento il lavoro iniziato, da solo o insieme ad altri.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069886897"/>
      </p:ext>
    </p:extLst>
  </p:cSld>
  <p:clrMapOvr>
    <a:masterClrMapping/>
  </p:clrMapOvr>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nvPr>
        </p:nvGraphicFramePr>
        <p:xfrm>
          <a:off x="37236" y="61992"/>
          <a:ext cx="9035514" cy="6678390"/>
        </p:xfrm>
        <a:graphic>
          <a:graphicData uri="http://schemas.openxmlformats.org/drawingml/2006/table">
            <a:tbl>
              <a:tblPr firstRow="1" bandRow="1">
                <a:tableStyleId>{00A15C55-8517-42AA-B614-E9B94910E393}</a:tableStyleId>
              </a:tblPr>
              <a:tblGrid>
                <a:gridCol w="2934655"/>
                <a:gridCol w="2934655"/>
                <a:gridCol w="3166204"/>
              </a:tblGrid>
              <a:tr h="394811">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FORMATIVI TRASEVRSALI</a:t>
                      </a:r>
                    </a:p>
                  </a:txBody>
                  <a:tcPr>
                    <a:solidFill>
                      <a:schemeClr val="bg1"/>
                    </a:solidFill>
                  </a:tcPr>
                </a:tc>
                <a:tc hMerge="1">
                  <a:txBody>
                    <a:bodyPr/>
                    <a:lstStyle/>
                    <a:p>
                      <a:pPr algn="ctr"/>
                      <a:endParaRPr lang="it-IT" dirty="0">
                        <a:latin typeface="Georgia" panose="02040502050405020303" pitchFamily="18" charset="0"/>
                      </a:endParaRPr>
                    </a:p>
                  </a:txBody>
                  <a:tcPr/>
                </a:tc>
                <a:tc hMerge="1">
                  <a:txBody>
                    <a:bodyPr/>
                    <a:lstStyle/>
                    <a:p>
                      <a:endParaRPr lang="it-IT"/>
                    </a:p>
                  </a:txBody>
                  <a:tcPr/>
                </a:tc>
              </a:tr>
              <a:tr h="394811">
                <a:tc>
                  <a:txBody>
                    <a:bodyPr/>
                    <a:lstStyle/>
                    <a:p>
                      <a:pPr algn="ctr"/>
                      <a:r>
                        <a:rPr lang="it-IT" sz="1200" b="1" i="0" dirty="0" smtClean="0">
                          <a:latin typeface="Garamond" panose="02020404030301010803" pitchFamily="18" charset="0"/>
                        </a:rPr>
                        <a:t>Scuola dell'Infanzia</a:t>
                      </a:r>
                    </a:p>
                    <a:p>
                      <a:pPr algn="ctr"/>
                      <a:r>
                        <a:rPr lang="it-IT" sz="1200" b="1" i="0" dirty="0" smtClean="0">
                          <a:latin typeface="Garamond" panose="02020404030301010803" pitchFamily="18" charset="0"/>
                        </a:rPr>
                        <a:t>TUTTI I CAMPI DI ESPERIENZA</a:t>
                      </a:r>
                      <a:endParaRPr lang="it-IT" sz="1200" b="1" i="0" dirty="0">
                        <a:latin typeface="Garamond" panose="02020404030301010803" pitchFamily="18" charset="0"/>
                      </a:endParaRPr>
                    </a:p>
                  </a:txBody>
                  <a:tcPr/>
                </a:tc>
                <a:tc>
                  <a:txBody>
                    <a:bodyPr/>
                    <a:lstStyle/>
                    <a:p>
                      <a:pPr algn="ctr"/>
                      <a:r>
                        <a:rPr lang="it-IT" sz="1200" b="1" dirty="0" smtClean="0">
                          <a:latin typeface="Garamond" panose="02020404030301010803" pitchFamily="18" charset="0"/>
                        </a:rPr>
                        <a:t>Scuola Primaria</a:t>
                      </a:r>
                      <a:r>
                        <a:rPr lang="it-IT" sz="1200" b="1" baseline="0" dirty="0" smtClean="0">
                          <a:latin typeface="Garamond" panose="02020404030301010803" pitchFamily="18" charset="0"/>
                        </a:rPr>
                        <a:t> </a:t>
                      </a:r>
                      <a:endParaRPr lang="it-IT" sz="1200" b="1" dirty="0" smtClean="0">
                        <a:latin typeface="Garamond" panose="02020404030301010803" pitchFamily="18" charset="0"/>
                      </a:endParaRPr>
                    </a:p>
                    <a:p>
                      <a:pPr algn="ctr"/>
                      <a:r>
                        <a:rPr lang="it-IT" sz="1200" b="1" dirty="0" smtClean="0">
                          <a:latin typeface="Garamond" panose="02020404030301010803" pitchFamily="18" charset="0"/>
                        </a:rPr>
                        <a:t>TUTTE</a:t>
                      </a:r>
                      <a:r>
                        <a:rPr lang="it-IT" sz="1200" b="1" baseline="0" dirty="0" smtClean="0">
                          <a:latin typeface="Garamond" panose="02020404030301010803" pitchFamily="18" charset="0"/>
                        </a:rPr>
                        <a:t> LE DISCIPLINE </a:t>
                      </a:r>
                      <a:endParaRPr lang="it-IT" sz="1200" b="1" dirty="0" smtClean="0">
                        <a:latin typeface="Garamond" panose="02020404030301010803" pitchFamily="18" charset="0"/>
                      </a:endParaRPr>
                    </a:p>
                  </a:txBody>
                  <a:tcPr/>
                </a:tc>
                <a:tc>
                  <a:txBody>
                    <a:bodyPr/>
                    <a:lstStyle/>
                    <a:p>
                      <a:pPr algn="ctr"/>
                      <a:r>
                        <a:rPr lang="it-IT" sz="1200" b="1" dirty="0" smtClean="0">
                          <a:latin typeface="Garamond" panose="02020404030301010803" pitchFamily="18" charset="0"/>
                        </a:rPr>
                        <a:t>Scuola Secondaria</a:t>
                      </a:r>
                      <a:r>
                        <a:rPr lang="it-IT" sz="1200" b="1" baseline="0" dirty="0" smtClean="0">
                          <a:latin typeface="Garamond" panose="02020404030301010803" pitchFamily="18" charset="0"/>
                        </a:rPr>
                        <a:t> </a:t>
                      </a:r>
                      <a:r>
                        <a:rPr lang="it-IT" sz="1200" b="1" dirty="0" smtClean="0">
                          <a:latin typeface="Garamond" panose="02020404030301010803" pitchFamily="18" charset="0"/>
                        </a:rPr>
                        <a:t> </a:t>
                      </a:r>
                    </a:p>
                    <a:p>
                      <a:pPr algn="ctr"/>
                      <a:r>
                        <a:rPr lang="it-IT" sz="1200" b="1" dirty="0" smtClean="0">
                          <a:latin typeface="Garamond" panose="02020404030301010803" pitchFamily="18" charset="0"/>
                        </a:rPr>
                        <a:t>TUTTE LE DISCIPLINE </a:t>
                      </a:r>
                    </a:p>
                  </a:txBody>
                  <a:tcPr/>
                </a:tc>
              </a:tr>
              <a:tr h="4438359">
                <a:tc>
                  <a:txBody>
                    <a:bodyPr/>
                    <a:lstStyle/>
                    <a:p>
                      <a:pPr marL="171450" indent="-171450">
                        <a:lnSpc>
                          <a:spcPct val="150000"/>
                        </a:lnSpc>
                        <a:buFont typeface="Arial" panose="020B0604020202020204" pitchFamily="34" charset="0"/>
                        <a:buChar char="•"/>
                      </a:pPr>
                      <a:r>
                        <a:rPr lang="it-IT" sz="1200" b="0" i="0" dirty="0" smtClean="0">
                          <a:latin typeface="Garamond" panose="02020404030301010803" pitchFamily="18" charset="0"/>
                        </a:rPr>
                        <a:t>Riconoscere le proprie emozioni, bisogni e desideri, e iniziare a esprimerli in modo adeguato. </a:t>
                      </a:r>
                    </a:p>
                    <a:p>
                      <a:pPr marL="171450" indent="-171450">
                        <a:lnSpc>
                          <a:spcPct val="150000"/>
                        </a:lnSpc>
                        <a:buFont typeface="Arial" panose="020B0604020202020204" pitchFamily="34" charset="0"/>
                        <a:buChar char="•"/>
                      </a:pPr>
                      <a:r>
                        <a:rPr lang="it-IT" sz="1200" b="0" i="0" dirty="0" smtClean="0">
                          <a:latin typeface="Garamond" panose="02020404030301010803" pitchFamily="18" charset="0"/>
                        </a:rPr>
                        <a:t>Cogliere le emozioni degli altri, attraverso il supporto degli adulti e il confronto con i pari. </a:t>
                      </a:r>
                    </a:p>
                    <a:p>
                      <a:pPr marL="171450" indent="-171450">
                        <a:lnSpc>
                          <a:spcPct val="150000"/>
                        </a:lnSpc>
                        <a:buFont typeface="Arial" panose="020B0604020202020204" pitchFamily="34" charset="0"/>
                        <a:buChar char="•"/>
                      </a:pPr>
                      <a:r>
                        <a:rPr lang="it-IT" sz="1200" b="0" i="0" dirty="0" smtClean="0">
                          <a:latin typeface="Garamond" panose="02020404030301010803" pitchFamily="18" charset="0"/>
                        </a:rPr>
                        <a:t>Iniziare a sviluppare la capacità di mettersi nei panni degli altri e a rispondere ai loro bisogni e sentimenti. </a:t>
                      </a:r>
                    </a:p>
                    <a:p>
                      <a:pPr marL="0" indent="0">
                        <a:lnSpc>
                          <a:spcPct val="150000"/>
                        </a:lnSpc>
                        <a:buFont typeface="Arial" panose="020B0604020202020204" pitchFamily="34" charset="0"/>
                        <a:buNone/>
                      </a:pPr>
                      <a:endParaRPr lang="it-IT" sz="1200" b="0" i="0" dirty="0" smtClean="0">
                        <a:latin typeface="Garamond" panose="02020404030301010803" pitchFamily="18" charset="0"/>
                      </a:endParaRPr>
                    </a:p>
                    <a:p>
                      <a:pPr marL="171450" indent="-171450">
                        <a:lnSpc>
                          <a:spcPct val="150000"/>
                        </a:lnSpc>
                        <a:buFont typeface="Arial" panose="020B0604020202020204" pitchFamily="34" charset="0"/>
                        <a:buChar char="•"/>
                      </a:pPr>
                      <a:r>
                        <a:rPr lang="it-IT" sz="1200" b="0" i="0" dirty="0" smtClean="0">
                          <a:latin typeface="Garamond" panose="02020404030301010803" pitchFamily="18" charset="0"/>
                        </a:rPr>
                        <a:t>Iniziare ad assumere piccoli incarichi, a rispettare le regole e a comprendere l'importanza della collaborazione all'interno del gruppo. </a:t>
                      </a:r>
                    </a:p>
                    <a:p>
                      <a:pPr marL="171450" indent="-171450">
                        <a:lnSpc>
                          <a:spcPct val="150000"/>
                        </a:lnSpc>
                        <a:buFont typeface="Arial" panose="020B0604020202020204" pitchFamily="34" charset="0"/>
                        <a:buChar char="•"/>
                      </a:pPr>
                      <a:r>
                        <a:rPr lang="it-IT" sz="1200" b="0" i="0" dirty="0" smtClean="0">
                          <a:latin typeface="Garamond" panose="02020404030301010803" pitchFamily="18" charset="0"/>
                        </a:rPr>
                        <a:t>Saper comunicare, collaborare, condividere, negoziare, risolvere conflitti e rispettare le regole del gruppo. </a:t>
                      </a:r>
                    </a:p>
                    <a:p>
                      <a:pPr marL="0" indent="0">
                        <a:lnSpc>
                          <a:spcPct val="150000"/>
                        </a:lnSpc>
                        <a:buFont typeface="Arial" panose="020B0604020202020204" pitchFamily="34" charset="0"/>
                        <a:buNone/>
                      </a:pPr>
                      <a:endParaRPr lang="it-IT" sz="1200" b="0" i="0" dirty="0" smtClean="0">
                        <a:latin typeface="Garamond" panose="02020404030301010803" pitchFamily="18" charset="0"/>
                      </a:endParaRPr>
                    </a:p>
                    <a:p>
                      <a:pPr marL="0" indent="0">
                        <a:lnSpc>
                          <a:spcPct val="150000"/>
                        </a:lnSpc>
                        <a:buFont typeface="Arial" panose="020B0604020202020204" pitchFamily="34" charset="0"/>
                        <a:buNone/>
                      </a:pPr>
                      <a:endParaRPr lang="it-IT" sz="1200" b="0" i="0" dirty="0" smtClean="0">
                        <a:latin typeface="Garamond" panose="02020404030301010803" pitchFamily="18" charset="0"/>
                      </a:endParaRPr>
                    </a:p>
                    <a:p>
                      <a:pPr marL="0" indent="0">
                        <a:lnSpc>
                          <a:spcPct val="150000"/>
                        </a:lnSpc>
                        <a:buFont typeface="Arial" panose="020B0604020202020204" pitchFamily="34" charset="0"/>
                        <a:buNone/>
                      </a:pPr>
                      <a:endParaRPr lang="it-IT" sz="1200" b="0" i="0" dirty="0" smtClean="0">
                        <a:latin typeface="Garamond" panose="02020404030301010803" pitchFamily="18" charset="0"/>
                      </a:endParaRPr>
                    </a:p>
                    <a:p>
                      <a:pPr marL="171450" indent="-171450">
                        <a:lnSpc>
                          <a:spcPct val="150000"/>
                        </a:lnSpc>
                        <a:buFont typeface="Arial" panose="020B0604020202020204" pitchFamily="34" charset="0"/>
                        <a:buChar char="•"/>
                      </a:pPr>
                      <a:endParaRPr lang="it-IT" sz="1200" b="0" i="0" dirty="0" smtClean="0">
                        <a:latin typeface="Garamond" panose="02020404030301010803" pitchFamily="18" charset="0"/>
                      </a:endParaRPr>
                    </a:p>
                  </a:txBody>
                  <a:tcPr/>
                </a:tc>
                <a:tc>
                  <a:txBody>
                    <a:bodyPr/>
                    <a:lstStyle/>
                    <a:p>
                      <a:pPr marL="171450" indent="-171450">
                        <a:lnSpc>
                          <a:spcPct val="150000"/>
                        </a:lnSpc>
                        <a:buFont typeface="Arial" panose="020B0604020202020204" pitchFamily="34" charset="0"/>
                        <a:buChar char="•"/>
                      </a:pPr>
                      <a:r>
                        <a:rPr lang="it-IT" sz="1200" b="0" i="0" dirty="0" smtClean="0">
                          <a:latin typeface="Garamond" panose="02020404030301010803" pitchFamily="18" charset="0"/>
                        </a:rPr>
                        <a:t>Identificare e nominare le proprie emozioni</a:t>
                      </a:r>
                      <a:r>
                        <a:rPr lang="it-IT" sz="1200" b="0" i="0" baseline="0" dirty="0" smtClean="0">
                          <a:latin typeface="Garamond" panose="02020404030301010803" pitchFamily="18" charset="0"/>
                        </a:rPr>
                        <a:t> e </a:t>
                      </a:r>
                      <a:r>
                        <a:rPr lang="it-IT" sz="1200" b="0" i="0" dirty="0" smtClean="0">
                          <a:latin typeface="Garamond" panose="02020404030301010803" pitchFamily="18" charset="0"/>
                        </a:rPr>
                        <a:t>comprendere quelle degli altri. </a:t>
                      </a:r>
                    </a:p>
                    <a:p>
                      <a:pPr marL="171450" indent="-171450">
                        <a:lnSpc>
                          <a:spcPct val="150000"/>
                        </a:lnSpc>
                        <a:buFont typeface="Arial" panose="020B0604020202020204" pitchFamily="34" charset="0"/>
                        <a:buChar char="•"/>
                      </a:pPr>
                      <a:r>
                        <a:rPr lang="it-IT" sz="1200" b="0" i="0" dirty="0" smtClean="0">
                          <a:latin typeface="Garamond" panose="02020404030301010803" pitchFamily="18" charset="0"/>
                        </a:rPr>
                        <a:t>Gestire le proprie emozioni, sia positive che negative, in modo appropriato e costruttivo. </a:t>
                      </a:r>
                    </a:p>
                    <a:p>
                      <a:pPr marL="0" indent="0">
                        <a:lnSpc>
                          <a:spcPct val="150000"/>
                        </a:lnSpc>
                        <a:buFont typeface="Arial" panose="020B0604020202020204" pitchFamily="34" charset="0"/>
                        <a:buNone/>
                      </a:pPr>
                      <a:endParaRPr lang="it-IT" sz="1200" b="0" i="0" dirty="0" smtClean="0">
                        <a:latin typeface="Garamond" panose="02020404030301010803" pitchFamily="18" charset="0"/>
                      </a:endParaRPr>
                    </a:p>
                    <a:p>
                      <a:pPr marL="171450" indent="-171450">
                        <a:lnSpc>
                          <a:spcPct val="150000"/>
                        </a:lnSpc>
                        <a:buFont typeface="Arial" panose="020B0604020202020204" pitchFamily="34" charset="0"/>
                        <a:buChar char="•"/>
                      </a:pPr>
                      <a:r>
                        <a:rPr lang="it-IT" sz="1200" b="0" i="0" dirty="0" smtClean="0">
                          <a:latin typeface="Garamond" panose="02020404030301010803" pitchFamily="18" charset="0"/>
                        </a:rPr>
                        <a:t>Sviluppare  la capacità di comprendere e condividere le emozioni degli altri, riconoscendo il senso di solidarietà e</a:t>
                      </a:r>
                      <a:r>
                        <a:rPr lang="it-IT" sz="1200" b="0" i="0" baseline="0" dirty="0" smtClean="0">
                          <a:latin typeface="Garamond" panose="02020404030301010803" pitchFamily="18" charset="0"/>
                        </a:rPr>
                        <a:t> </a:t>
                      </a:r>
                      <a:r>
                        <a:rPr lang="it-IT" sz="1200" b="0" i="0" dirty="0" smtClean="0">
                          <a:latin typeface="Garamond" panose="02020404030301010803" pitchFamily="18" charset="0"/>
                        </a:rPr>
                        <a:t>supporto reciproco. </a:t>
                      </a:r>
                    </a:p>
                    <a:p>
                      <a:pPr marL="171450" indent="-171450">
                        <a:lnSpc>
                          <a:spcPct val="150000"/>
                        </a:lnSpc>
                        <a:buFont typeface="Arial" panose="020B0604020202020204" pitchFamily="34" charset="0"/>
                        <a:buChar char="•"/>
                      </a:pPr>
                      <a:r>
                        <a:rPr lang="it-IT" sz="1200" b="0" i="0" dirty="0" smtClean="0">
                          <a:latin typeface="Garamond" panose="02020404030301010803" pitchFamily="18" charset="0"/>
                        </a:rPr>
                        <a:t>Svolgere compiti in modo autonomo, e</a:t>
                      </a:r>
                      <a:r>
                        <a:rPr lang="it-IT" sz="1200" b="0" i="0" baseline="0" dirty="0" smtClean="0">
                          <a:latin typeface="Garamond" panose="02020404030301010803" pitchFamily="18" charset="0"/>
                        </a:rPr>
                        <a:t> </a:t>
                      </a:r>
                      <a:r>
                        <a:rPr lang="it-IT" sz="1200" b="0" i="0" dirty="0" smtClean="0">
                          <a:latin typeface="Garamond" panose="02020404030301010803" pitchFamily="18" charset="0"/>
                        </a:rPr>
                        <a:t>prendere decisioni responsabili avendo cura di se</a:t>
                      </a:r>
                      <a:r>
                        <a:rPr lang="it-IT" sz="1200" b="0" i="0" baseline="0" dirty="0" smtClean="0">
                          <a:latin typeface="Garamond" panose="02020404030301010803" pitchFamily="18" charset="0"/>
                        </a:rPr>
                        <a:t> </a:t>
                      </a:r>
                      <a:r>
                        <a:rPr lang="it-IT" sz="1200" b="0" i="0" dirty="0" smtClean="0">
                          <a:latin typeface="Garamond" panose="02020404030301010803" pitchFamily="18" charset="0"/>
                        </a:rPr>
                        <a:t>stessi,</a:t>
                      </a:r>
                      <a:r>
                        <a:rPr lang="it-IT" sz="1200" b="0" i="0" baseline="0" dirty="0" smtClean="0">
                          <a:latin typeface="Garamond" panose="02020404030301010803" pitchFamily="18" charset="0"/>
                        </a:rPr>
                        <a:t> </a:t>
                      </a:r>
                      <a:r>
                        <a:rPr lang="it-IT" sz="1200" b="0" i="0" dirty="0" smtClean="0">
                          <a:latin typeface="Garamond" panose="02020404030301010803" pitchFamily="18" charset="0"/>
                        </a:rPr>
                        <a:t>degli altri</a:t>
                      </a:r>
                      <a:r>
                        <a:rPr lang="it-IT" sz="1200" b="0" i="0" baseline="0" dirty="0" smtClean="0">
                          <a:latin typeface="Garamond" panose="02020404030301010803" pitchFamily="18" charset="0"/>
                        </a:rPr>
                        <a:t> e dell’ambiente, nel rispetto di regole chiare e condivise.</a:t>
                      </a:r>
                    </a:p>
                    <a:p>
                      <a:pPr marL="171450" indent="-171450">
                        <a:lnSpc>
                          <a:spcPct val="150000"/>
                        </a:lnSpc>
                        <a:buFont typeface="Arial" panose="020B0604020202020204" pitchFamily="34" charset="0"/>
                        <a:buChar char="•"/>
                      </a:pPr>
                      <a:r>
                        <a:rPr lang="it-IT" sz="1200" b="0" i="0" dirty="0" smtClean="0">
                          <a:latin typeface="Garamond" panose="02020404030301010803" pitchFamily="18" charset="0"/>
                        </a:rPr>
                        <a:t>Esprimere le proprie idee e i propri bisogni in modo chiaro e rispettoso, ascoltando attivamente gli altri e rispondendo in modo appropriato. </a:t>
                      </a:r>
                    </a:p>
                    <a:p>
                      <a:pPr marL="171450" indent="-171450">
                        <a:lnSpc>
                          <a:spcPct val="150000"/>
                        </a:lnSpc>
                        <a:buFont typeface="Arial" panose="020B0604020202020204" pitchFamily="34" charset="0"/>
                        <a:buChar char="•"/>
                      </a:pPr>
                      <a:r>
                        <a:rPr lang="it-IT" sz="1200" b="0" i="0" dirty="0" smtClean="0">
                          <a:latin typeface="Garamond" panose="02020404030301010803" pitchFamily="18" charset="0"/>
                        </a:rPr>
                        <a:t>Sviluppare strategie per risolvere i conflitti in modo costruttivo, attraverso il dialogo, la negoziazione e il compromesso.</a:t>
                      </a:r>
                    </a:p>
                  </a:txBody>
                  <a:tcPr/>
                </a:tc>
                <a:tc>
                  <a:txBody>
                    <a:bodyPr/>
                    <a:lstStyle/>
                    <a:p>
                      <a:pPr marL="171450" lvl="0" indent="-171450">
                        <a:lnSpc>
                          <a:spcPct val="107000"/>
                        </a:lnSpc>
                        <a:spcAft>
                          <a:spcPts val="800"/>
                        </a:spcAft>
                        <a:buSzPts val="1000"/>
                        <a:buFont typeface="Arial" panose="020B0604020202020204" pitchFamily="34" charset="0"/>
                        <a:buChar char="•"/>
                        <a:tabLst>
                          <a:tab pos="457200" algn="l"/>
                        </a:tabLst>
                      </a:pPr>
                      <a:r>
                        <a:rPr lang="it-IT" sz="1200" dirty="0" smtClean="0">
                          <a:effectLst/>
                          <a:latin typeface="Garamond" panose="02020404030301010803" pitchFamily="18" charset="0"/>
                          <a:ea typeface="Times New Roman" panose="02020603050405020304" pitchFamily="18" charset="0"/>
                          <a:cs typeface="Times New Roman" panose="02020603050405020304" pitchFamily="18" charset="0"/>
                        </a:rPr>
                        <a:t>Riconoscere ed esprimere chiaramente le proprie emozioni, bisogni e desideri. </a:t>
                      </a:r>
                    </a:p>
                    <a:p>
                      <a:pPr marL="171450" lvl="0" indent="-171450">
                        <a:lnSpc>
                          <a:spcPct val="107000"/>
                        </a:lnSpc>
                        <a:spcAft>
                          <a:spcPts val="800"/>
                        </a:spcAft>
                        <a:buSzPts val="1000"/>
                        <a:buFont typeface="Arial" panose="020B0604020202020204" pitchFamily="34" charset="0"/>
                        <a:buChar char="•"/>
                        <a:tabLst>
                          <a:tab pos="457200" algn="l"/>
                        </a:tabLst>
                      </a:pPr>
                      <a:r>
                        <a:rPr lang="it-IT" sz="1200" dirty="0" smtClean="0">
                          <a:effectLst/>
                          <a:latin typeface="Garamond" panose="02020404030301010803" pitchFamily="18" charset="0"/>
                          <a:ea typeface="Times New Roman" panose="02020603050405020304" pitchFamily="18" charset="0"/>
                          <a:cs typeface="Times New Roman" panose="02020603050405020304" pitchFamily="18" charset="0"/>
                        </a:rPr>
                        <a:t>Riconoscere e gestire le proprie emozioni e quelle altrui</a:t>
                      </a:r>
                      <a:r>
                        <a:rPr lang="it-IT" sz="1200" baseline="0" dirty="0" smtClean="0">
                          <a:effectLst/>
                          <a:latin typeface="Garamond" panose="02020404030301010803" pitchFamily="18" charset="0"/>
                          <a:ea typeface="Times New Roman" panose="02020603050405020304" pitchFamily="18" charset="0"/>
                          <a:cs typeface="Times New Roman" panose="02020603050405020304" pitchFamily="18" charset="0"/>
                        </a:rPr>
                        <a:t> in modo costruttivo.</a:t>
                      </a:r>
                    </a:p>
                    <a:p>
                      <a:pPr marL="171450" lvl="0" indent="-171450">
                        <a:lnSpc>
                          <a:spcPct val="107000"/>
                        </a:lnSpc>
                        <a:spcAft>
                          <a:spcPts val="800"/>
                        </a:spcAft>
                        <a:buSzPts val="1000"/>
                        <a:buFont typeface="Arial" panose="020B0604020202020204" pitchFamily="34" charset="0"/>
                        <a:buChar char="•"/>
                        <a:tabLst>
                          <a:tab pos="457200" algn="l"/>
                        </a:tabLst>
                      </a:pPr>
                      <a:endParaRPr lang="it-IT" sz="1200" baseline="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lvl="0" indent="0">
                        <a:lnSpc>
                          <a:spcPct val="107000"/>
                        </a:lnSpc>
                        <a:spcAft>
                          <a:spcPts val="800"/>
                        </a:spcAft>
                        <a:buSzPts val="1000"/>
                        <a:buFont typeface="Arial" panose="020B0604020202020204" pitchFamily="34" charset="0"/>
                        <a:buNone/>
                        <a:tabLst>
                          <a:tab pos="457200" algn="l"/>
                        </a:tabLst>
                      </a:pPr>
                      <a:endParaRPr lang="it-IT" sz="1200" baseline="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171450" lvl="0" indent="-171450">
                        <a:lnSpc>
                          <a:spcPct val="107000"/>
                        </a:lnSpc>
                        <a:spcAft>
                          <a:spcPts val="800"/>
                        </a:spcAft>
                        <a:buSzPts val="1000"/>
                        <a:buFont typeface="Arial" panose="020B0604020202020204" pitchFamily="34" charset="0"/>
                        <a:buChar char="•"/>
                        <a:tabLst>
                          <a:tab pos="457200" algn="l"/>
                        </a:tabLst>
                      </a:pPr>
                      <a:r>
                        <a:rPr lang="it-IT" sz="1200" dirty="0" smtClean="0">
                          <a:effectLst/>
                          <a:latin typeface="Garamond" panose="02020404030301010803" pitchFamily="18" charset="0"/>
                          <a:ea typeface="Times New Roman" panose="02020603050405020304" pitchFamily="18" charset="0"/>
                          <a:cs typeface="Times New Roman" panose="02020603050405020304" pitchFamily="18" charset="0"/>
                        </a:rPr>
                        <a:t>Sviluppare empatia, capacità di ascolto e di collaborazione. </a:t>
                      </a:r>
                    </a:p>
                    <a:p>
                      <a:pPr marL="0" lvl="0" indent="0">
                        <a:lnSpc>
                          <a:spcPct val="107000"/>
                        </a:lnSpc>
                        <a:spcAft>
                          <a:spcPts val="800"/>
                        </a:spcAft>
                        <a:buSzPts val="1000"/>
                        <a:buFont typeface="Arial" panose="020B0604020202020204" pitchFamily="34" charset="0"/>
                        <a:buNone/>
                        <a:tabLst>
                          <a:tab pos="457200" algn="l"/>
                        </a:tabLst>
                      </a:pPr>
                      <a:endParaRPr lang="it-IT" sz="120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lvl="0" indent="0">
                        <a:lnSpc>
                          <a:spcPct val="107000"/>
                        </a:lnSpc>
                        <a:spcAft>
                          <a:spcPts val="800"/>
                        </a:spcAft>
                        <a:buSzPts val="1000"/>
                        <a:buFont typeface="Arial" panose="020B0604020202020204" pitchFamily="34" charset="0"/>
                        <a:buNone/>
                        <a:tabLst>
                          <a:tab pos="457200" algn="l"/>
                        </a:tabLst>
                      </a:pPr>
                      <a:endParaRPr lang="it-IT" sz="120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lvl="0" indent="0">
                        <a:lnSpc>
                          <a:spcPct val="107000"/>
                        </a:lnSpc>
                        <a:spcAft>
                          <a:spcPts val="800"/>
                        </a:spcAft>
                        <a:buSzPts val="1000"/>
                        <a:buFont typeface="Arial" panose="020B0604020202020204" pitchFamily="34" charset="0"/>
                        <a:buNone/>
                        <a:tabLst>
                          <a:tab pos="457200" algn="l"/>
                        </a:tabLst>
                      </a:pPr>
                      <a:endParaRPr lang="it-IT" sz="120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171450" lvl="0" indent="-171450">
                        <a:lnSpc>
                          <a:spcPct val="107000"/>
                        </a:lnSpc>
                        <a:spcAft>
                          <a:spcPts val="800"/>
                        </a:spcAft>
                        <a:buSzPts val="1000"/>
                        <a:buFont typeface="Arial" panose="020B0604020202020204" pitchFamily="34" charset="0"/>
                        <a:buChar char="•"/>
                        <a:tabLst>
                          <a:tab pos="457200" algn="l"/>
                        </a:tabLst>
                      </a:pPr>
                      <a:r>
                        <a:rPr lang="it-IT" sz="1200" dirty="0" smtClean="0">
                          <a:effectLst/>
                          <a:latin typeface="Garamond" panose="02020404030301010803" pitchFamily="18" charset="0"/>
                          <a:ea typeface="Times New Roman" panose="02020603050405020304" pitchFamily="18" charset="0"/>
                          <a:cs typeface="Times New Roman" panose="02020603050405020304" pitchFamily="18" charset="0"/>
                        </a:rPr>
                        <a:t>Assumersi le proprie responsabilità e agire in modo sano e civile</a:t>
                      </a:r>
                      <a:r>
                        <a:rPr lang="it-IT" sz="1200" baseline="0" dirty="0" smtClean="0">
                          <a:effectLst/>
                          <a:latin typeface="Garamond" panose="02020404030301010803" pitchFamily="18" charset="0"/>
                          <a:ea typeface="Times New Roman" panose="02020603050405020304" pitchFamily="18" charset="0"/>
                          <a:cs typeface="Times New Roman" panose="02020603050405020304" pitchFamily="18" charset="0"/>
                        </a:rPr>
                        <a:t> nei confronti degli altri e dell’ambiente.</a:t>
                      </a:r>
                    </a:p>
                    <a:p>
                      <a:pPr marL="171450" lvl="0" indent="-171450">
                        <a:lnSpc>
                          <a:spcPct val="107000"/>
                        </a:lnSpc>
                        <a:spcAft>
                          <a:spcPts val="800"/>
                        </a:spcAft>
                        <a:buSzPts val="1000"/>
                        <a:buFont typeface="Arial" panose="020B0604020202020204" pitchFamily="34" charset="0"/>
                        <a:buChar char="•"/>
                        <a:tabLst>
                          <a:tab pos="457200" algn="l"/>
                        </a:tabLst>
                      </a:pPr>
                      <a:r>
                        <a:rPr lang="it-IT" sz="1200" dirty="0" smtClean="0">
                          <a:effectLst/>
                          <a:latin typeface="Garamond" panose="02020404030301010803" pitchFamily="18" charset="0"/>
                          <a:ea typeface="Times New Roman" panose="02020603050405020304" pitchFamily="18" charset="0"/>
                          <a:cs typeface="Times New Roman" panose="02020603050405020304" pitchFamily="18" charset="0"/>
                        </a:rPr>
                        <a:t>Esprimere idee e sentimenti, ascoltare attivamente e interagire efficacemente con gli altri</a:t>
                      </a:r>
                      <a:r>
                        <a:rPr lang="it-IT" sz="1200"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200" dirty="0" smtClean="0">
                          <a:effectLst/>
                          <a:latin typeface="Garamond" panose="02020404030301010803" pitchFamily="18" charset="0"/>
                          <a:ea typeface="Times New Roman" panose="02020603050405020304" pitchFamily="18" charset="0"/>
                          <a:cs typeface="Times New Roman" panose="02020603050405020304" pitchFamily="18" charset="0"/>
                        </a:rPr>
                        <a:t>condividendo idee e risorse, e risolvendo</a:t>
                      </a:r>
                      <a:r>
                        <a:rPr lang="it-IT" sz="1200"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200" dirty="0" smtClean="0">
                          <a:effectLst/>
                          <a:latin typeface="Garamond" panose="02020404030301010803" pitchFamily="18" charset="0"/>
                          <a:ea typeface="Times New Roman" panose="02020603050405020304" pitchFamily="18" charset="0"/>
                          <a:cs typeface="Times New Roman" panose="02020603050405020304" pitchFamily="18" charset="0"/>
                        </a:rPr>
                        <a:t>conflitti in modo costruttivo. </a:t>
                      </a:r>
                    </a:p>
                    <a:p>
                      <a:pPr marL="171450" lvl="0" indent="-171450">
                        <a:lnSpc>
                          <a:spcPct val="107000"/>
                        </a:lnSpc>
                        <a:spcAft>
                          <a:spcPts val="800"/>
                        </a:spcAft>
                        <a:buSzPts val="1000"/>
                        <a:buFont typeface="Arial" panose="020B0604020202020204" pitchFamily="34" charset="0"/>
                        <a:buChar char="•"/>
                        <a:tabLst>
                          <a:tab pos="457200" algn="l"/>
                        </a:tabLst>
                      </a:pPr>
                      <a:endParaRPr lang="it-IT" sz="120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lvl="0" indent="0">
                        <a:lnSpc>
                          <a:spcPct val="107000"/>
                        </a:lnSpc>
                        <a:spcAft>
                          <a:spcPts val="800"/>
                        </a:spcAft>
                        <a:buSzPts val="1000"/>
                        <a:buFont typeface="Arial" panose="020B0604020202020204" pitchFamily="34" charset="0"/>
                        <a:buNone/>
                        <a:tabLst>
                          <a:tab pos="457200" algn="l"/>
                        </a:tabLst>
                      </a:pPr>
                      <a:endParaRPr lang="it-IT" sz="1200" dirty="0" smtClean="0">
                        <a:effectLst/>
                        <a:latin typeface="Garamond" panose="02020404030301010803" pitchFamily="18" charset="0"/>
                        <a:ea typeface="Times New Roman" panose="02020603050405020304" pitchFamily="18" charset="0"/>
                        <a:cs typeface="Times New Roman" panose="02020603050405020304" pitchFamily="18" charset="0"/>
                      </a:endParaRPr>
                    </a:p>
                  </a:txBody>
                  <a:tcPr/>
                </a:tc>
              </a:tr>
            </a:tbl>
          </a:graphicData>
        </a:graphic>
      </p:graphicFrame>
      <p:sp>
        <p:nvSpPr>
          <p:cNvPr id="3" name="Avanti o successivo 2">
            <a:hlinkClick r:id="" action="ppaction://hlinkshowjump?jump=nextslide" highlightClick="1"/>
          </p:cNvPr>
          <p:cNvSpPr/>
          <p:nvPr/>
        </p:nvSpPr>
        <p:spPr>
          <a:xfrm rot="5400000">
            <a:off x="6438823" y="6441115"/>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716048574"/>
      </p:ext>
    </p:extLst>
  </p:cSld>
  <p:clrMapOvr>
    <a:masterClrMapping/>
  </p:clrMapOvr>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ext uri="{D42A27DB-BD31-4B8C-83A1-F6EECF244321}">
                <p14:modId xmlns:p14="http://schemas.microsoft.com/office/powerpoint/2010/main" val="1280905270"/>
              </p:ext>
            </p:extLst>
          </p:nvPr>
        </p:nvGraphicFramePr>
        <p:xfrm>
          <a:off x="37236" y="61992"/>
          <a:ext cx="9035514" cy="6469729"/>
        </p:xfrm>
        <a:graphic>
          <a:graphicData uri="http://schemas.openxmlformats.org/drawingml/2006/table">
            <a:tbl>
              <a:tblPr firstRow="1" bandRow="1">
                <a:tableStyleId>{00A15C55-8517-42AA-B614-E9B94910E393}</a:tableStyleId>
              </a:tblPr>
              <a:tblGrid>
                <a:gridCol w="2934655"/>
                <a:gridCol w="2934655"/>
                <a:gridCol w="3166204"/>
              </a:tblGrid>
              <a:tr h="394811">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FORMATIVI TRASEVRSALI</a:t>
                      </a:r>
                    </a:p>
                  </a:txBody>
                  <a:tcPr>
                    <a:solidFill>
                      <a:schemeClr val="bg1"/>
                    </a:solidFill>
                  </a:tcPr>
                </a:tc>
                <a:tc hMerge="1">
                  <a:txBody>
                    <a:bodyPr/>
                    <a:lstStyle/>
                    <a:p>
                      <a:pPr algn="ctr"/>
                      <a:endParaRPr lang="it-IT" dirty="0">
                        <a:latin typeface="Georgia" panose="02040502050405020303" pitchFamily="18" charset="0"/>
                      </a:endParaRPr>
                    </a:p>
                  </a:txBody>
                  <a:tcPr/>
                </a:tc>
                <a:tc hMerge="1">
                  <a:txBody>
                    <a:bodyPr/>
                    <a:lstStyle/>
                    <a:p>
                      <a:endParaRPr lang="it-IT"/>
                    </a:p>
                  </a:txBody>
                  <a:tcPr/>
                </a:tc>
              </a:tr>
              <a:tr h="394811">
                <a:tc>
                  <a:txBody>
                    <a:bodyPr/>
                    <a:lstStyle/>
                    <a:p>
                      <a:pPr algn="ctr"/>
                      <a:r>
                        <a:rPr lang="it-IT" sz="1200" b="1" i="0" dirty="0" smtClean="0">
                          <a:latin typeface="Garamond" panose="02020404030301010803" pitchFamily="18" charset="0"/>
                        </a:rPr>
                        <a:t>Scuola dell'Infanzia</a:t>
                      </a:r>
                    </a:p>
                    <a:p>
                      <a:pPr algn="ctr"/>
                      <a:r>
                        <a:rPr lang="it-IT" sz="1200" b="1" i="0" dirty="0" smtClean="0">
                          <a:latin typeface="Garamond" panose="02020404030301010803" pitchFamily="18" charset="0"/>
                        </a:rPr>
                        <a:t>TUTTI I CAMPI DI ESPERIENZA</a:t>
                      </a:r>
                      <a:endParaRPr lang="it-IT" sz="1200" b="1" i="0" dirty="0">
                        <a:latin typeface="Garamond" panose="02020404030301010803" pitchFamily="18" charset="0"/>
                      </a:endParaRPr>
                    </a:p>
                  </a:txBody>
                  <a:tcPr/>
                </a:tc>
                <a:tc>
                  <a:txBody>
                    <a:bodyPr/>
                    <a:lstStyle/>
                    <a:p>
                      <a:pPr algn="ctr"/>
                      <a:r>
                        <a:rPr lang="it-IT" sz="1200" b="1" dirty="0" smtClean="0">
                          <a:latin typeface="Garamond" panose="02020404030301010803" pitchFamily="18" charset="0"/>
                        </a:rPr>
                        <a:t>Scuola Primaria</a:t>
                      </a:r>
                      <a:r>
                        <a:rPr lang="it-IT" sz="1200" b="1" baseline="0" dirty="0" smtClean="0">
                          <a:latin typeface="Garamond" panose="02020404030301010803" pitchFamily="18" charset="0"/>
                        </a:rPr>
                        <a:t> </a:t>
                      </a:r>
                      <a:endParaRPr lang="it-IT" sz="1200" b="1" dirty="0" smtClean="0">
                        <a:latin typeface="Garamond" panose="02020404030301010803" pitchFamily="18" charset="0"/>
                      </a:endParaRPr>
                    </a:p>
                    <a:p>
                      <a:pPr algn="ctr"/>
                      <a:r>
                        <a:rPr lang="it-IT" sz="1200" b="1" dirty="0" smtClean="0">
                          <a:latin typeface="Garamond" panose="02020404030301010803" pitchFamily="18" charset="0"/>
                        </a:rPr>
                        <a:t>TUTTE</a:t>
                      </a:r>
                      <a:r>
                        <a:rPr lang="it-IT" sz="1200" b="1" baseline="0" dirty="0" smtClean="0">
                          <a:latin typeface="Garamond" panose="02020404030301010803" pitchFamily="18" charset="0"/>
                        </a:rPr>
                        <a:t> LE DISCIPLINE </a:t>
                      </a:r>
                      <a:endParaRPr lang="it-IT" sz="1200" b="1" dirty="0" smtClean="0">
                        <a:latin typeface="Garamond" panose="02020404030301010803" pitchFamily="18" charset="0"/>
                      </a:endParaRPr>
                    </a:p>
                  </a:txBody>
                  <a:tcPr/>
                </a:tc>
                <a:tc>
                  <a:txBody>
                    <a:bodyPr/>
                    <a:lstStyle/>
                    <a:p>
                      <a:pPr algn="ctr"/>
                      <a:r>
                        <a:rPr lang="it-IT" sz="1200" b="1" dirty="0" smtClean="0">
                          <a:latin typeface="Garamond" panose="02020404030301010803" pitchFamily="18" charset="0"/>
                        </a:rPr>
                        <a:t>Scuola Secondaria</a:t>
                      </a:r>
                      <a:r>
                        <a:rPr lang="it-IT" sz="1200" b="1" baseline="0" dirty="0" smtClean="0">
                          <a:latin typeface="Garamond" panose="02020404030301010803" pitchFamily="18" charset="0"/>
                        </a:rPr>
                        <a:t> </a:t>
                      </a:r>
                      <a:r>
                        <a:rPr lang="it-IT" sz="1200" b="1" dirty="0" smtClean="0">
                          <a:latin typeface="Garamond" panose="02020404030301010803" pitchFamily="18" charset="0"/>
                        </a:rPr>
                        <a:t> </a:t>
                      </a:r>
                    </a:p>
                    <a:p>
                      <a:pPr algn="ctr"/>
                      <a:r>
                        <a:rPr lang="it-IT" sz="1200" b="1" dirty="0" smtClean="0">
                          <a:latin typeface="Garamond" panose="02020404030301010803" pitchFamily="18" charset="0"/>
                        </a:rPr>
                        <a:t>TUTTE LE DISCIPLINE </a:t>
                      </a:r>
                    </a:p>
                  </a:txBody>
                  <a:tcPr/>
                </a:tc>
              </a:tr>
              <a:tr h="2276458">
                <a:tc>
                  <a:txBody>
                    <a:bodyPr/>
                    <a:lstStyle/>
                    <a:p>
                      <a:pPr marL="171450" indent="-171450">
                        <a:lnSpc>
                          <a:spcPct val="150000"/>
                        </a:lnSpc>
                        <a:buFont typeface="Arial" panose="020B0604020202020204" pitchFamily="34" charset="0"/>
                        <a:buChar char="•"/>
                      </a:pPr>
                      <a:r>
                        <a:rPr lang="it-IT" sz="1200" b="0" i="0" dirty="0" smtClean="0">
                          <a:latin typeface="Garamond" panose="02020404030301010803" pitchFamily="18" charset="0"/>
                        </a:rPr>
                        <a:t>Imparare a porre domande, a esplorare e a interagire con il mondo che ci circonda. </a:t>
                      </a:r>
                    </a:p>
                    <a:p>
                      <a:pPr marL="171450" indent="-171450">
                        <a:lnSpc>
                          <a:spcPct val="150000"/>
                        </a:lnSpc>
                        <a:buFont typeface="Arial" panose="020B0604020202020204" pitchFamily="34" charset="0"/>
                        <a:buChar char="•"/>
                      </a:pPr>
                      <a:r>
                        <a:rPr lang="it-IT" sz="1200" b="0" i="0" dirty="0" smtClean="0">
                          <a:latin typeface="Garamond" panose="02020404030301010803" pitchFamily="18" charset="0"/>
                        </a:rPr>
                        <a:t>Iniziare a riflettere su ciò che si è appreso</a:t>
                      </a:r>
                      <a:r>
                        <a:rPr lang="it-IT" sz="1200" b="0" i="0" baseline="0" dirty="0" smtClean="0">
                          <a:latin typeface="Garamond" panose="02020404030301010803" pitchFamily="18" charset="0"/>
                        </a:rPr>
                        <a:t> e </a:t>
                      </a:r>
                      <a:r>
                        <a:rPr lang="it-IT" sz="1200" b="0" i="0" dirty="0" smtClean="0">
                          <a:latin typeface="Garamond" panose="02020404030301010803" pitchFamily="18" charset="0"/>
                        </a:rPr>
                        <a:t>a utilizzare gli errori come occasione di apprendimento.</a:t>
                      </a:r>
                    </a:p>
                    <a:p>
                      <a:pPr marL="171450" indent="-171450">
                        <a:lnSpc>
                          <a:spcPct val="150000"/>
                        </a:lnSpc>
                        <a:buFont typeface="Arial" panose="020B0604020202020204" pitchFamily="34" charset="0"/>
                        <a:buChar char="•"/>
                      </a:pPr>
                      <a:endParaRPr lang="it-IT" sz="1200" b="0" i="0" dirty="0" smtClean="0">
                        <a:latin typeface="Garamond" panose="02020404030301010803" pitchFamily="18" charset="0"/>
                      </a:endParaRPr>
                    </a:p>
                    <a:p>
                      <a:pPr marL="0" indent="0">
                        <a:lnSpc>
                          <a:spcPct val="150000"/>
                        </a:lnSpc>
                        <a:buFont typeface="Arial" panose="020B0604020202020204" pitchFamily="34" charset="0"/>
                        <a:buNone/>
                      </a:pPr>
                      <a:endParaRPr lang="it-IT" sz="1200" b="0" i="0" dirty="0" smtClean="0">
                        <a:latin typeface="Garamond" panose="02020404030301010803" pitchFamily="18" charset="0"/>
                      </a:endParaRPr>
                    </a:p>
                    <a:p>
                      <a:pPr marL="0" indent="0">
                        <a:lnSpc>
                          <a:spcPct val="150000"/>
                        </a:lnSpc>
                        <a:buFont typeface="Arial" panose="020B0604020202020204" pitchFamily="34" charset="0"/>
                        <a:buNone/>
                      </a:pPr>
                      <a:endParaRPr lang="it-IT" sz="1200" b="0" i="0" dirty="0" smtClean="0">
                        <a:latin typeface="Garamond" panose="02020404030301010803" pitchFamily="18" charset="0"/>
                      </a:endParaRPr>
                    </a:p>
                    <a:p>
                      <a:pPr marL="0" indent="0">
                        <a:lnSpc>
                          <a:spcPct val="150000"/>
                        </a:lnSpc>
                        <a:buFont typeface="Arial" panose="020B0604020202020204" pitchFamily="34" charset="0"/>
                        <a:buNone/>
                      </a:pPr>
                      <a:endParaRPr lang="it-IT" sz="1200" b="0" i="0" dirty="0" smtClean="0">
                        <a:latin typeface="Garamond" panose="02020404030301010803" pitchFamily="18" charset="0"/>
                      </a:endParaRPr>
                    </a:p>
                    <a:p>
                      <a:pPr marL="0" indent="0">
                        <a:lnSpc>
                          <a:spcPct val="150000"/>
                        </a:lnSpc>
                        <a:buFont typeface="Arial" panose="020B0604020202020204" pitchFamily="34" charset="0"/>
                        <a:buNone/>
                      </a:pPr>
                      <a:endParaRPr lang="it-IT" sz="1200" b="0" i="0" dirty="0" smtClean="0">
                        <a:latin typeface="Garamond" panose="02020404030301010803" pitchFamily="18" charset="0"/>
                      </a:endParaRPr>
                    </a:p>
                    <a:p>
                      <a:pPr marL="0" indent="0">
                        <a:lnSpc>
                          <a:spcPct val="150000"/>
                        </a:lnSpc>
                        <a:buFont typeface="Arial" panose="020B0604020202020204" pitchFamily="34" charset="0"/>
                        <a:buNone/>
                      </a:pPr>
                      <a:endParaRPr lang="it-IT" sz="1200" b="0" i="0" dirty="0" smtClean="0">
                        <a:latin typeface="Garamond" panose="02020404030301010803" pitchFamily="18" charset="0"/>
                      </a:endParaRPr>
                    </a:p>
                    <a:p>
                      <a:pPr marL="0" indent="0">
                        <a:lnSpc>
                          <a:spcPct val="150000"/>
                        </a:lnSpc>
                        <a:buFont typeface="Arial" panose="020B0604020202020204" pitchFamily="34" charset="0"/>
                        <a:buNone/>
                      </a:pPr>
                      <a:endParaRPr lang="it-IT" sz="1200" b="0" i="0" dirty="0" smtClean="0">
                        <a:latin typeface="Garamond" panose="02020404030301010803" pitchFamily="18" charset="0"/>
                      </a:endParaRPr>
                    </a:p>
                    <a:p>
                      <a:pPr marL="0" indent="0">
                        <a:lnSpc>
                          <a:spcPct val="150000"/>
                        </a:lnSpc>
                        <a:buFont typeface="Arial" panose="020B0604020202020204" pitchFamily="34" charset="0"/>
                        <a:buNone/>
                      </a:pPr>
                      <a:endParaRPr lang="it-IT" sz="1200" b="0" i="0" dirty="0" smtClean="0">
                        <a:latin typeface="Garamond" panose="02020404030301010803" pitchFamily="18" charset="0"/>
                      </a:endParaRPr>
                    </a:p>
                    <a:p>
                      <a:pPr marL="0" indent="0">
                        <a:lnSpc>
                          <a:spcPct val="150000"/>
                        </a:lnSpc>
                        <a:buFont typeface="Arial" panose="020B0604020202020204" pitchFamily="34" charset="0"/>
                        <a:buNone/>
                      </a:pPr>
                      <a:endParaRPr lang="it-IT" sz="1200" b="0" i="0" dirty="0" smtClean="0">
                        <a:latin typeface="Garamond" panose="02020404030301010803" pitchFamily="18" charset="0"/>
                      </a:endParaRPr>
                    </a:p>
                    <a:p>
                      <a:pPr marL="0" indent="0">
                        <a:lnSpc>
                          <a:spcPct val="150000"/>
                        </a:lnSpc>
                        <a:buFont typeface="Arial" panose="020B0604020202020204" pitchFamily="34" charset="0"/>
                        <a:buNone/>
                      </a:pPr>
                      <a:endParaRPr lang="it-IT" sz="1200" b="0" i="0" dirty="0" smtClean="0">
                        <a:latin typeface="Garamond" panose="02020404030301010803" pitchFamily="18" charset="0"/>
                      </a:endParaRPr>
                    </a:p>
                    <a:p>
                      <a:pPr marL="0" indent="0">
                        <a:lnSpc>
                          <a:spcPct val="150000"/>
                        </a:lnSpc>
                        <a:buFont typeface="Arial" panose="020B0604020202020204" pitchFamily="34" charset="0"/>
                        <a:buNone/>
                      </a:pPr>
                      <a:endParaRPr lang="it-IT" sz="1200" b="0" i="0" dirty="0" smtClean="0">
                        <a:latin typeface="Garamond" panose="02020404030301010803" pitchFamily="18" charset="0"/>
                      </a:endParaRPr>
                    </a:p>
                  </a:txBody>
                  <a:tcPr/>
                </a:tc>
                <a:tc>
                  <a:txBody>
                    <a:bodyPr/>
                    <a:lstStyle/>
                    <a:p>
                      <a:pPr marL="171450" indent="-171450">
                        <a:lnSpc>
                          <a:spcPct val="150000"/>
                        </a:lnSpc>
                        <a:buFont typeface="Arial" panose="020B0604020202020204" pitchFamily="34" charset="0"/>
                        <a:buChar char="•"/>
                      </a:pPr>
                      <a:r>
                        <a:rPr lang="it-IT" sz="1200" b="0" i="0" dirty="0" smtClean="0">
                          <a:latin typeface="Garamond" panose="02020404030301010803" pitchFamily="18" charset="0"/>
                        </a:rPr>
                        <a:t>Organizzare il proprio lavoro, pianificare le attività, selezionare le informazioni rilevanti e utilizzarle in modo efficace. </a:t>
                      </a:r>
                    </a:p>
                    <a:p>
                      <a:pPr marL="171450" indent="-171450">
                        <a:lnSpc>
                          <a:spcPct val="150000"/>
                        </a:lnSpc>
                        <a:buFont typeface="Arial" panose="020B0604020202020204" pitchFamily="34" charset="0"/>
                        <a:buChar char="•"/>
                      </a:pPr>
                      <a:r>
                        <a:rPr lang="it-IT" sz="1200" b="0" i="0" dirty="0" smtClean="0">
                          <a:latin typeface="Garamond" panose="02020404030301010803" pitchFamily="18" charset="0"/>
                        </a:rPr>
                        <a:t>Affrontare le difficoltà, superare gli ostacoli, imparare dagli errori e mantenere un atteggiamento positivo verso</a:t>
                      </a:r>
                      <a:r>
                        <a:rPr lang="it-IT" sz="1200" b="0" i="0" baseline="0" dirty="0" smtClean="0">
                          <a:latin typeface="Garamond" panose="02020404030301010803" pitchFamily="18" charset="0"/>
                        </a:rPr>
                        <a:t> </a:t>
                      </a:r>
                      <a:r>
                        <a:rPr lang="it-IT" sz="1200" b="0" i="0" dirty="0" smtClean="0">
                          <a:latin typeface="Garamond" panose="02020404030301010803" pitchFamily="18" charset="0"/>
                        </a:rPr>
                        <a:t>l'apprendimento. </a:t>
                      </a:r>
                    </a:p>
                  </a:txBody>
                  <a:tcPr/>
                </a:tc>
                <a:tc>
                  <a:txBody>
                    <a:bodyPr/>
                    <a:lstStyle/>
                    <a:p>
                      <a:pPr marL="171450" lvl="0" indent="-171450">
                        <a:lnSpc>
                          <a:spcPct val="107000"/>
                        </a:lnSpc>
                        <a:spcAft>
                          <a:spcPts val="800"/>
                        </a:spcAft>
                        <a:buSzPts val="1000"/>
                        <a:buFont typeface="Arial" panose="020B0604020202020204" pitchFamily="34" charset="0"/>
                        <a:buChar char="•"/>
                        <a:tabLst>
                          <a:tab pos="457200" algn="l"/>
                        </a:tabLst>
                      </a:pPr>
                      <a:r>
                        <a:rPr lang="it-IT" sz="1200" dirty="0" smtClean="0">
                          <a:effectLst/>
                          <a:latin typeface="Garamond" panose="02020404030301010803" pitchFamily="18" charset="0"/>
                          <a:ea typeface="Times New Roman" panose="02020603050405020304" pitchFamily="18" charset="0"/>
                          <a:cs typeface="Times New Roman" panose="02020603050405020304" pitchFamily="18" charset="0"/>
                        </a:rPr>
                        <a:t>Saper prendere decisioni e gestire il proprio tempo e le proprie risorse. </a:t>
                      </a:r>
                    </a:p>
                    <a:p>
                      <a:pPr marL="171450" lvl="0" indent="-171450">
                        <a:lnSpc>
                          <a:spcPct val="107000"/>
                        </a:lnSpc>
                        <a:spcAft>
                          <a:spcPts val="800"/>
                        </a:spcAft>
                        <a:buSzPts val="1000"/>
                        <a:buFont typeface="Arial" panose="020B0604020202020204" pitchFamily="34" charset="0"/>
                        <a:buChar char="•"/>
                        <a:tabLst>
                          <a:tab pos="457200" algn="l"/>
                        </a:tabLst>
                      </a:pPr>
                      <a:r>
                        <a:rPr lang="it-IT" sz="1200" dirty="0" smtClean="0">
                          <a:effectLst/>
                          <a:latin typeface="Garamond" panose="02020404030301010803" pitchFamily="18" charset="0"/>
                          <a:ea typeface="Times New Roman" panose="02020603050405020304" pitchFamily="18" charset="0"/>
                          <a:cs typeface="Times New Roman" panose="02020603050405020304" pitchFamily="18" charset="0"/>
                        </a:rPr>
                        <a:t>Utilizzare diverse fonti e strumenti di apprendimento: </a:t>
                      </a:r>
                    </a:p>
                    <a:p>
                      <a:pPr marL="171450" lvl="0" indent="-171450">
                        <a:lnSpc>
                          <a:spcPct val="107000"/>
                        </a:lnSpc>
                        <a:spcAft>
                          <a:spcPts val="800"/>
                        </a:spcAft>
                        <a:buSzPts val="1000"/>
                        <a:buFont typeface="Arial" panose="020B0604020202020204" pitchFamily="34" charset="0"/>
                        <a:buChar char="•"/>
                        <a:tabLst>
                          <a:tab pos="457200" algn="l"/>
                        </a:tabLst>
                      </a:pPr>
                      <a:r>
                        <a:rPr lang="it-IT" sz="1200" dirty="0" smtClean="0">
                          <a:effectLst/>
                          <a:latin typeface="Garamond" panose="02020404030301010803" pitchFamily="18" charset="0"/>
                          <a:ea typeface="Times New Roman" panose="02020603050405020304" pitchFamily="18" charset="0"/>
                          <a:cs typeface="Times New Roman" panose="02020603050405020304" pitchFamily="18" charset="0"/>
                        </a:rPr>
                        <a:t>Riconoscere i propri punti di forza e di debolezza, individuare gli errori e imparare da essi. </a:t>
                      </a:r>
                    </a:p>
                    <a:p>
                      <a:pPr marL="171450" lvl="0" indent="-171450">
                        <a:lnSpc>
                          <a:spcPct val="107000"/>
                        </a:lnSpc>
                        <a:spcAft>
                          <a:spcPts val="800"/>
                        </a:spcAft>
                        <a:buSzPts val="1000"/>
                        <a:buFont typeface="Arial" panose="020B0604020202020204" pitchFamily="34" charset="0"/>
                        <a:buChar char="•"/>
                        <a:tabLst>
                          <a:tab pos="457200" algn="l"/>
                        </a:tabLst>
                      </a:pPr>
                      <a:r>
                        <a:rPr lang="it-IT" sz="1200" dirty="0" smtClean="0">
                          <a:effectLst/>
                          <a:latin typeface="Garamond" panose="02020404030301010803" pitchFamily="18" charset="0"/>
                          <a:ea typeface="Times New Roman" panose="02020603050405020304" pitchFamily="18" charset="0"/>
                          <a:cs typeface="Times New Roman" panose="02020603050405020304" pitchFamily="18" charset="0"/>
                        </a:rPr>
                        <a:t>Affrontare le difficoltà e gli ostacoli con determinazione e fiducia nelle proprie capacità. </a:t>
                      </a:r>
                    </a:p>
                  </a:txBody>
                  <a:tcPr/>
                </a:tc>
              </a:tr>
              <a:tr h="668845">
                <a:tc gridSpan="3">
                  <a:txBody>
                    <a:bodyPr/>
                    <a:lstStyle/>
                    <a:p>
                      <a:pPr marL="0" indent="0" algn="just">
                        <a:lnSpc>
                          <a:spcPct val="150000"/>
                        </a:lnSpc>
                        <a:buFont typeface="Arial" panose="020B0604020202020204" pitchFamily="34" charset="0"/>
                        <a:buNone/>
                      </a:pPr>
                      <a:r>
                        <a:rPr lang="it-IT" sz="1200" b="0" i="0" dirty="0" smtClean="0">
                          <a:latin typeface="Garamond" panose="02020404030301010803" pitchFamily="18" charset="0"/>
                        </a:rPr>
                        <a:t>Gli obiettivi formativi saranno sviluppati in modalità trasversale durante l'orario di docenza di tutte le discipline:</a:t>
                      </a:r>
                      <a:r>
                        <a:rPr lang="it-IT" sz="1200" b="0" i="0" baseline="0" dirty="0" smtClean="0">
                          <a:latin typeface="Garamond" panose="02020404030301010803" pitchFamily="18" charset="0"/>
                        </a:rPr>
                        <a:t>  </a:t>
                      </a:r>
                      <a:r>
                        <a:rPr lang="it-IT" sz="1200" b="0" i="0" dirty="0" smtClean="0">
                          <a:latin typeface="Garamond" panose="02020404030301010803" pitchFamily="18" charset="0"/>
                        </a:rPr>
                        <a:t>le competenze e i contenuti degli</a:t>
                      </a:r>
                      <a:r>
                        <a:rPr lang="it-IT" sz="1200" b="0" i="0" baseline="0" dirty="0" smtClean="0">
                          <a:latin typeface="Garamond" panose="02020404030301010803" pitchFamily="18" charset="0"/>
                        </a:rPr>
                        <a:t> </a:t>
                      </a:r>
                      <a:r>
                        <a:rPr lang="it-IT" sz="1200" b="0" i="0" dirty="0" smtClean="0">
                          <a:latin typeface="Garamond" panose="02020404030301010803" pitchFamily="18" charset="0"/>
                        </a:rPr>
                        <a:t>obiettivi formativi non saranno trattati separatamente, ma integrati e affrontati in diverse discipline e attività didattiche.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Per la scuola primaria, le </a:t>
                      </a: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competenze oggetto di valutazione </a:t>
                      </a: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sono  state inserite nell’apposita «RUBRICA VALUTATIVA».    </a:t>
                      </a:r>
                    </a:p>
                    <a:p>
                      <a:pPr marL="0" indent="0">
                        <a:lnSpc>
                          <a:spcPct val="150000"/>
                        </a:lnSpc>
                        <a:buFont typeface="Arial" panose="020B0604020202020204" pitchFamily="34" charset="0"/>
                        <a:buNone/>
                      </a:pPr>
                      <a:endParaRPr lang="it-IT" sz="1200" b="0" i="0" dirty="0" smtClean="0">
                        <a:latin typeface="Garamond" panose="02020404030301010803" pitchFamily="18" charset="0"/>
                      </a:endParaRPr>
                    </a:p>
                  </a:txBody>
                  <a:tcPr/>
                </a:tc>
                <a:tc hMerge="1">
                  <a:txBody>
                    <a:bodyPr/>
                    <a:lstStyle/>
                    <a:p>
                      <a:pPr marL="171450" indent="-171450">
                        <a:lnSpc>
                          <a:spcPct val="150000"/>
                        </a:lnSpc>
                        <a:buFont typeface="Arial" panose="020B0604020202020204" pitchFamily="34" charset="0"/>
                        <a:buChar char="•"/>
                      </a:pPr>
                      <a:endParaRPr lang="it-IT" sz="1200" b="0" i="0" dirty="0" smtClean="0">
                        <a:latin typeface="Garamond" panose="02020404030301010803" pitchFamily="18" charset="0"/>
                      </a:endParaRPr>
                    </a:p>
                  </a:txBody>
                  <a:tcPr/>
                </a:tc>
                <a:tc hMerge="1">
                  <a:txBody>
                    <a:bodyPr/>
                    <a:lstStyle/>
                    <a:p>
                      <a:pPr marL="171450" lvl="0" indent="-171450">
                        <a:lnSpc>
                          <a:spcPct val="107000"/>
                        </a:lnSpc>
                        <a:spcAft>
                          <a:spcPts val="800"/>
                        </a:spcAft>
                        <a:buSzPts val="1000"/>
                        <a:buFont typeface="Arial" panose="020B0604020202020204" pitchFamily="34" charset="0"/>
                        <a:buChar char="•"/>
                        <a:tabLst>
                          <a:tab pos="457200" algn="l"/>
                        </a:tabLst>
                      </a:pPr>
                      <a:endParaRPr lang="it-IT" sz="1200" dirty="0" smtClean="0">
                        <a:effectLst/>
                        <a:latin typeface="Garamond" panose="02020404030301010803" pitchFamily="18" charset="0"/>
                        <a:ea typeface="Times New Roman" panose="02020603050405020304" pitchFamily="18" charset="0"/>
                        <a:cs typeface="Times New Roman" panose="02020603050405020304" pitchFamily="18" charset="0"/>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627821179"/>
      </p:ext>
    </p:extLst>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nvPr>
        </p:nvGraphicFramePr>
        <p:xfrm>
          <a:off x="40343" y="38847"/>
          <a:ext cx="9076760" cy="6766560"/>
        </p:xfrm>
        <a:graphic>
          <a:graphicData uri="http://schemas.openxmlformats.org/drawingml/2006/table">
            <a:tbl>
              <a:tblPr firstRow="1" bandRow="1">
                <a:tableStyleId>{93296810-A885-4BE3-A3E7-6D5BEEA58F35}</a:tableStyleId>
              </a:tblPr>
              <a:tblGrid>
                <a:gridCol w="1716268"/>
                <a:gridCol w="1167063"/>
                <a:gridCol w="1227221"/>
                <a:gridCol w="1167063"/>
                <a:gridCol w="1205785"/>
                <a:gridCol w="1296680"/>
                <a:gridCol w="1296680"/>
              </a:tblGrid>
              <a:tr h="605331">
                <a:tc gridSpan="7">
                  <a:txBody>
                    <a:bodyPr/>
                    <a:lstStyle/>
                    <a:p>
                      <a:pPr algn="ctr"/>
                      <a:r>
                        <a:rPr lang="it-IT" sz="1200" dirty="0" smtClean="0">
                          <a:latin typeface="Garamond" panose="02020404030301010803" pitchFamily="18" charset="0"/>
                        </a:rPr>
                        <a:t>RUBRICA</a:t>
                      </a:r>
                      <a:r>
                        <a:rPr lang="it-IT" sz="1200" baseline="0" dirty="0" smtClean="0">
                          <a:latin typeface="Garamond" panose="02020404030301010803" pitchFamily="18" charset="0"/>
                        </a:rPr>
                        <a:t> VALUTATIVA SCUOLA PRIMARIA </a:t>
                      </a:r>
                    </a:p>
                    <a:p>
                      <a:pPr algn="ctr"/>
                      <a:r>
                        <a:rPr lang="it-IT" sz="1200" dirty="0" smtClean="0">
                          <a:latin typeface="Garamond" panose="02020404030301010803" pitchFamily="18" charset="0"/>
                        </a:rPr>
                        <a:t>(Da adattare alle specifiche attività proposte in classe)</a:t>
                      </a:r>
                    </a:p>
                    <a:p>
                      <a:pPr algn="ctr"/>
                      <a:endParaRPr lang="it-IT" sz="1200" dirty="0" smtClean="0">
                        <a:latin typeface="Garamond" panose="02020404030301010803" pitchFamily="18" charset="0"/>
                      </a:endParaRPr>
                    </a:p>
                    <a:p>
                      <a:pPr algn="ctr"/>
                      <a:r>
                        <a:rPr lang="it-IT" sz="1200" dirty="0" smtClean="0">
                          <a:latin typeface="Garamond" panose="02020404030301010803" pitchFamily="18" charset="0"/>
                        </a:rPr>
                        <a:t>COMPETENZA PERSONALE, SOCIALE E CAPACITÀ DI IMPARARE A IMPARARE</a:t>
                      </a:r>
                    </a:p>
                  </a:txBody>
                  <a:tcPr>
                    <a:solidFill>
                      <a:srgbClr val="92D050"/>
                    </a:solidFill>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r>
              <a:tr h="233568">
                <a:tc gridSpan="7">
                  <a:txBody>
                    <a:bodyPr/>
                    <a:lstStyle/>
                    <a:p>
                      <a:pPr algn="ctr"/>
                      <a:r>
                        <a:rPr lang="it-IT" sz="1200" b="1" dirty="0" smtClean="0">
                          <a:latin typeface="Garamond" panose="02020404030301010803" pitchFamily="18" charset="0"/>
                        </a:rPr>
                        <a:t>CLASSE</a:t>
                      </a:r>
                      <a:r>
                        <a:rPr lang="it-IT" sz="1200" b="1" baseline="0" dirty="0" smtClean="0">
                          <a:latin typeface="Garamond" panose="02020404030301010803" pitchFamily="18" charset="0"/>
                        </a:rPr>
                        <a:t> </a:t>
                      </a:r>
                      <a:r>
                        <a:rPr lang="it-IT" sz="1200" b="1" dirty="0" smtClean="0">
                          <a:latin typeface="Garamond" panose="02020404030301010803" pitchFamily="18" charset="0"/>
                        </a:rPr>
                        <a:t>PRIMA </a:t>
                      </a:r>
                    </a:p>
                  </a:txBody>
                  <a:tcPr>
                    <a:solidFill>
                      <a:srgbClr val="92D050"/>
                    </a:solidFill>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r>
              <a:tr h="235473">
                <a:tc rowSpan="2">
                  <a:txBody>
                    <a:bodyPr/>
                    <a:lstStyle/>
                    <a:p>
                      <a:pPr algn="ct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gn="ct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COMPETENZE  OGGETTO DI VALUTAZIONE </a:t>
                      </a:r>
                      <a:endParaRPr lang="it-IT" sz="1200" dirty="0">
                        <a:latin typeface="Garamond" panose="02020404030301010803" pitchFamily="18" charset="0"/>
                      </a:endParaRPr>
                    </a:p>
                  </a:txBody>
                  <a:tcPr>
                    <a:solidFill>
                      <a:schemeClr val="bg1"/>
                    </a:solidFill>
                  </a:tcPr>
                </a:tc>
                <a:tc gridSpan="6">
                  <a:txBody>
                    <a:bodyPr/>
                    <a:lstStyle/>
                    <a:p>
                      <a:pPr algn="ctr"/>
                      <a:r>
                        <a:rPr lang="it-IT" sz="1200" dirty="0" smtClean="0">
                          <a:latin typeface="Garamond" panose="02020404030301010803" pitchFamily="18" charset="0"/>
                        </a:rPr>
                        <a:t>GIUDIZIO SINTETICO E SUA DESCRIZIONE</a:t>
                      </a:r>
                    </a:p>
                  </a:txBody>
                  <a:tcPr>
                    <a:solidFill>
                      <a:schemeClr val="bg1"/>
                    </a:solidFill>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smtClean="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r>
              <a:tr h="351678">
                <a:tc vMerge="1">
                  <a:txBody>
                    <a:bodyPr/>
                    <a:lstStyle/>
                    <a:p>
                      <a:endParaRPr lang="it-IT"/>
                    </a:p>
                  </a:txBody>
                  <a:tcPr/>
                </a:tc>
                <a:tc>
                  <a:txBody>
                    <a:bodyPr/>
                    <a:lstStyle/>
                    <a:p>
                      <a:pPr algn="ctr"/>
                      <a:r>
                        <a:rPr lang="it-IT" sz="1200" dirty="0" smtClean="0">
                          <a:latin typeface="Garamond" panose="02020404030301010803" pitchFamily="18" charset="0"/>
                        </a:rPr>
                        <a:t>NON SUFFICIENTE</a:t>
                      </a:r>
                    </a:p>
                  </a:txBody>
                  <a:tcPr/>
                </a:tc>
                <a:tc>
                  <a:txBody>
                    <a:bodyPr/>
                    <a:lstStyle/>
                    <a:p>
                      <a:pPr algn="ct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SUFFICIENTE</a:t>
                      </a: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DISCRETO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BUONO </a:t>
                      </a:r>
                    </a:p>
                    <a:p>
                      <a:pPr algn="ctr"/>
                      <a:endParaRPr lang="it-IT" sz="1200" dirty="0" smtClean="0">
                        <a:latin typeface="Garamond" panose="02020404030301010803" pitchFamily="18"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DISTINTO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OTTIMO </a:t>
                      </a:r>
                    </a:p>
                  </a:txBody>
                  <a:tcPr/>
                </a:tc>
              </a:tr>
              <a:tr h="64157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 le proprie emozioni e bisogni, cerca aiuto quando necessario. </a:t>
                      </a:r>
                    </a:p>
                  </a:txBody>
                  <a:tcPr/>
                </a:tc>
                <a:tc rowSpan="4">
                  <a:txBody>
                    <a:bodyPr/>
                    <a:lstStyle/>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r>
                        <a:rPr lang="it-IT" sz="1200" dirty="0" smtClean="0">
                          <a:latin typeface="Garamond" panose="02020404030301010803" pitchFamily="18" charset="0"/>
                        </a:rPr>
                        <a:t>Inizia</a:t>
                      </a:r>
                      <a:r>
                        <a:rPr lang="it-IT" sz="1200" baseline="0" dirty="0" smtClean="0">
                          <a:latin typeface="Garamond" panose="02020404030301010803" pitchFamily="18" charset="0"/>
                        </a:rPr>
                        <a:t> </a:t>
                      </a:r>
                      <a:r>
                        <a:rPr lang="it-IT" sz="1200" dirty="0" smtClean="0">
                          <a:latin typeface="Garamond" panose="02020404030301010803" pitchFamily="18" charset="0"/>
                        </a:rPr>
                        <a:t> a sviluppare la competenza, ma con il supporto costante dell’insegnante.</a:t>
                      </a:r>
                      <a:endParaRPr lang="it-IT" sz="1200" dirty="0">
                        <a:latin typeface="Garamond" panose="02020404030301010803" pitchFamily="18" charset="0"/>
                      </a:endParaRPr>
                    </a:p>
                  </a:txBody>
                  <a:tcPr/>
                </a:tc>
                <a:tc rowSpan="4">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it-IT" sz="1200" baseline="0" dirty="0" smtClean="0">
                        <a:latin typeface="Garamond" panose="02020404030301010803"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it-IT" sz="1200" baseline="0" dirty="0" smtClean="0">
                        <a:latin typeface="Garamond" panose="02020404030301010803"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it-IT" sz="1200" baseline="0" dirty="0" smtClean="0">
                        <a:latin typeface="Garamond" panose="02020404030301010803"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it-IT" sz="1200" baseline="0" dirty="0" smtClean="0">
                        <a:latin typeface="Garamond" panose="02020404030301010803"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it-IT" sz="1200" baseline="0" dirty="0" smtClean="0">
                        <a:latin typeface="Garamond" panose="02020404030301010803"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it-IT" sz="1200" baseline="0" dirty="0" smtClean="0">
                        <a:latin typeface="Garamond" panose="02020404030301010803"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it-IT" sz="1200" baseline="0" dirty="0" smtClean="0">
                        <a:latin typeface="Garamond" panose="02020404030301010803"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it-IT" sz="1200" baseline="0" dirty="0" smtClean="0">
                          <a:latin typeface="Garamond" panose="02020404030301010803" pitchFamily="18" charset="0"/>
                        </a:rPr>
                        <a:t> </a:t>
                      </a:r>
                      <a:r>
                        <a:rPr lang="it-IT" sz="1200" dirty="0" smtClean="0">
                          <a:latin typeface="Garamond" panose="02020404030301010803" pitchFamily="18" charset="0"/>
                        </a:rPr>
                        <a:t>Mostra progressi nella competenza, ma ha ancora bisogno di supporto.</a:t>
                      </a:r>
                      <a:endParaRPr lang="it-IT" sz="1200" dirty="0">
                        <a:latin typeface="Garamond" panose="02020404030301010803" pitchFamily="18" charset="0"/>
                      </a:endParaRPr>
                    </a:p>
                  </a:txBody>
                  <a:tcPr/>
                </a:tc>
                <a:tc rowSpan="4">
                  <a:txBody>
                    <a:bodyPr/>
                    <a:lstStyle/>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r>
                        <a:rPr lang="it-IT" sz="1200" dirty="0" smtClean="0">
                          <a:latin typeface="Garamond" panose="02020404030301010803" pitchFamily="18" charset="0"/>
                        </a:rPr>
                        <a:t>È in grado di utilizzare la competenza in modo quasi indipendente ma con insicurezza.</a:t>
                      </a:r>
                      <a:endParaRPr lang="it-IT" sz="1200" dirty="0">
                        <a:latin typeface="Garamond" panose="02020404030301010803" pitchFamily="18" charset="0"/>
                      </a:endParaRPr>
                    </a:p>
                  </a:txBody>
                  <a:tcPr/>
                </a:tc>
                <a:tc rowSpan="4">
                  <a:txBody>
                    <a:bodyPr/>
                    <a:lstStyle/>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r>
                        <a:rPr lang="it-IT" sz="1200" dirty="0" smtClean="0">
                          <a:latin typeface="Garamond" panose="02020404030301010803" pitchFamily="18" charset="0"/>
                        </a:rPr>
                        <a:t>È in grado di utilizzare la competenza in modo quasi indipendente e con maggiore sicurezza.</a:t>
                      </a:r>
                      <a:endParaRPr lang="it-IT" sz="1200" dirty="0">
                        <a:latin typeface="Garamond" panose="02020404030301010803" pitchFamily="18" charset="0"/>
                      </a:endParaRPr>
                    </a:p>
                  </a:txBody>
                  <a:tcPr/>
                </a:tc>
                <a:tc rowSpan="4">
                  <a:txBody>
                    <a:bodyPr/>
                    <a:lstStyle/>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r>
                        <a:rPr lang="it-IT" sz="1200" dirty="0" smtClean="0">
                          <a:latin typeface="Garamond" panose="02020404030301010803" pitchFamily="18" charset="0"/>
                        </a:rPr>
                        <a:t>È in grado di utilizzare la competenza in modo indipendente e con sicurezza.</a:t>
                      </a: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a:latin typeface="Garamond" panose="02020404030301010803" pitchFamily="18" charset="0"/>
                      </a:endParaRPr>
                    </a:p>
                  </a:txBody>
                  <a:tcPr/>
                </a:tc>
                <a:tc rowSpan="4">
                  <a:txBody>
                    <a:bodyPr/>
                    <a:lstStyle/>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endParaRPr lang="it-IT" sz="1200" dirty="0" smtClean="0">
                        <a:latin typeface="Garamond" panose="02020404030301010803" pitchFamily="18" charset="0"/>
                      </a:endParaRPr>
                    </a:p>
                    <a:p>
                      <a:pPr algn="ctr"/>
                      <a:r>
                        <a:rPr lang="it-IT" sz="1200" dirty="0" smtClean="0">
                          <a:latin typeface="Garamond" panose="02020404030301010803" pitchFamily="18" charset="0"/>
                        </a:rPr>
                        <a:t>Funge da modello per gli altri, dimostrando</a:t>
                      </a:r>
                      <a:r>
                        <a:rPr lang="it-IT" sz="1200" baseline="0" dirty="0" smtClean="0">
                          <a:latin typeface="Garamond" panose="02020404030301010803" pitchFamily="18" charset="0"/>
                        </a:rPr>
                        <a:t> </a:t>
                      </a:r>
                      <a:r>
                        <a:rPr lang="it-IT" sz="1200" dirty="0" smtClean="0">
                          <a:latin typeface="Garamond" panose="02020404030301010803" pitchFamily="18" charset="0"/>
                        </a:rPr>
                        <a:t> un'elevata padronanza della competenza.</a:t>
                      </a:r>
                      <a:endParaRPr lang="it-IT" sz="1200" dirty="0">
                        <a:latin typeface="Garamond" panose="02020404030301010803" pitchFamily="18" charset="0"/>
                      </a:endParaRPr>
                    </a:p>
                  </a:txBody>
                  <a:tcPr/>
                </a:tc>
              </a:tr>
              <a:tr h="47393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Riesce a mantenere la calma in situazioni di difficoltà, prova a risolvere i conflitti in modo pacifico. </a:t>
                      </a:r>
                    </a:p>
                  </a:txBody>
                  <a:tcPr/>
                </a:tc>
                <a:tc vMerge="1">
                  <a:txBody>
                    <a:bodyPr/>
                    <a:lstStyle/>
                    <a:p>
                      <a:endParaRPr lang="it-IT" sz="1000" dirty="0">
                        <a:latin typeface="Garamond" panose="02020404030301010803" pitchFamily="18" charset="0"/>
                      </a:endParaRPr>
                    </a:p>
                  </a:txBody>
                  <a:tcPr/>
                </a:tc>
                <a:tc vMerge="1">
                  <a:txBody>
                    <a:bodyPr/>
                    <a:lstStyle/>
                    <a:p>
                      <a:endParaRPr lang="it-IT" sz="1000" dirty="0">
                        <a:latin typeface="Garamond" panose="02020404030301010803" pitchFamily="18" charset="0"/>
                      </a:endParaRPr>
                    </a:p>
                  </a:txBody>
                  <a:tcPr/>
                </a:tc>
                <a:tc vMerge="1">
                  <a:txBody>
                    <a:bodyPr/>
                    <a:lstStyle/>
                    <a:p>
                      <a:endParaRPr lang="it-IT" sz="1000" dirty="0">
                        <a:latin typeface="Garamond" panose="02020404030301010803" pitchFamily="18" charset="0"/>
                      </a:endParaRPr>
                    </a:p>
                  </a:txBody>
                  <a:tcPr/>
                </a:tc>
                <a:tc vMerge="1">
                  <a:txBody>
                    <a:bodyPr/>
                    <a:lstStyle/>
                    <a:p>
                      <a:endParaRPr lang="it-IT" sz="1000" dirty="0">
                        <a:latin typeface="Garamond" panose="02020404030301010803" pitchFamily="18" charset="0"/>
                      </a:endParaRPr>
                    </a:p>
                  </a:txBody>
                  <a:tcPr/>
                </a:tc>
                <a:tc vMerge="1">
                  <a:txBody>
                    <a:bodyPr/>
                    <a:lstStyle/>
                    <a:p>
                      <a:endParaRPr lang="it-IT" sz="1000" dirty="0">
                        <a:latin typeface="Garamond" panose="02020404030301010803" pitchFamily="18" charset="0"/>
                      </a:endParaRPr>
                    </a:p>
                  </a:txBody>
                  <a:tcPr/>
                </a:tc>
                <a:tc vMerge="1">
                  <a:txBody>
                    <a:bodyPr/>
                    <a:lstStyle/>
                    <a:p>
                      <a:endParaRPr lang="it-IT" sz="1000" dirty="0">
                        <a:latin typeface="Garamond" panose="02020404030301010803" pitchFamily="18" charset="0"/>
                      </a:endParaRPr>
                    </a:p>
                  </a:txBody>
                  <a:tcPr/>
                </a:tc>
              </a:tr>
              <a:tr h="5334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Partecipa alle attività di gruppo, rispetta le regole della classe e condivide materiali e spazi. </a:t>
                      </a:r>
                    </a:p>
                  </a:txBody>
                  <a:tcPr/>
                </a:tc>
                <a:tc vMerge="1">
                  <a:txBody>
                    <a:bodyPr/>
                    <a:lstStyle/>
                    <a:p>
                      <a:endParaRPr lang="it-IT" sz="1000" dirty="0">
                        <a:latin typeface="Garamond" panose="02020404030301010803" pitchFamily="18" charset="0"/>
                      </a:endParaRPr>
                    </a:p>
                  </a:txBody>
                  <a:tcPr/>
                </a:tc>
                <a:tc vMerge="1">
                  <a:txBody>
                    <a:bodyPr/>
                    <a:lstStyle/>
                    <a:p>
                      <a:endParaRPr lang="it-IT" sz="1000" dirty="0">
                        <a:latin typeface="Garamond" panose="02020404030301010803" pitchFamily="18" charset="0"/>
                      </a:endParaRPr>
                    </a:p>
                  </a:txBody>
                  <a:tcPr/>
                </a:tc>
                <a:tc vMerge="1">
                  <a:txBody>
                    <a:bodyPr/>
                    <a:lstStyle/>
                    <a:p>
                      <a:endParaRPr lang="it-IT" sz="1000" dirty="0">
                        <a:latin typeface="Garamond" panose="02020404030301010803" pitchFamily="18" charset="0"/>
                      </a:endParaRPr>
                    </a:p>
                  </a:txBody>
                  <a:tcPr/>
                </a:tc>
                <a:tc vMerge="1">
                  <a:txBody>
                    <a:bodyPr/>
                    <a:lstStyle/>
                    <a:p>
                      <a:endParaRPr lang="it-IT" sz="1000" dirty="0">
                        <a:latin typeface="Garamond" panose="02020404030301010803" pitchFamily="18" charset="0"/>
                      </a:endParaRPr>
                    </a:p>
                  </a:txBody>
                  <a:tcPr/>
                </a:tc>
                <a:tc vMerge="1">
                  <a:txBody>
                    <a:bodyPr/>
                    <a:lstStyle/>
                    <a:p>
                      <a:endParaRPr lang="it-IT" sz="1000" dirty="0">
                        <a:latin typeface="Garamond" panose="02020404030301010803" pitchFamily="18" charset="0"/>
                      </a:endParaRPr>
                    </a:p>
                  </a:txBody>
                  <a:tcPr/>
                </a:tc>
                <a:tc vMerge="1">
                  <a:txBody>
                    <a:bodyPr/>
                    <a:lstStyle/>
                    <a:p>
                      <a:endParaRPr lang="it-IT" sz="1000" dirty="0">
                        <a:latin typeface="Garamond" panose="02020404030301010803" pitchFamily="18" charset="0"/>
                      </a:endParaRPr>
                    </a:p>
                  </a:txBody>
                  <a:tcPr/>
                </a:tc>
              </a:tr>
              <a:tr h="50673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sz="1200" dirty="0" smtClean="0">
                        <a:effectLst/>
                        <a:latin typeface="Garamond" panose="02020404030301010803"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it-IT" sz="1200" dirty="0" smtClean="0">
                          <a:effectLst/>
                          <a:latin typeface="Garamond" panose="02020404030301010803" pitchFamily="18" charset="0"/>
                          <a:ea typeface="Calibri" panose="020F0502020204030204" pitchFamily="34" charset="0"/>
                          <a:cs typeface="Times New Roman" panose="02020603050405020304" pitchFamily="18" charset="0"/>
                        </a:rPr>
                        <a:t>Coglie</a:t>
                      </a:r>
                      <a:r>
                        <a:rPr lang="it-IT" sz="1200" baseline="0" dirty="0" smtClean="0">
                          <a:effectLst/>
                          <a:latin typeface="Garamond" panose="02020404030301010803" pitchFamily="18" charset="0"/>
                          <a:ea typeface="Calibri" panose="020F0502020204030204" pitchFamily="34" charset="0"/>
                          <a:cs typeface="Times New Roman" panose="02020603050405020304" pitchFamily="18" charset="0"/>
                        </a:rPr>
                        <a:t> </a:t>
                      </a:r>
                      <a:r>
                        <a:rPr lang="it-IT" sz="1200" dirty="0" smtClean="0">
                          <a:effectLst/>
                          <a:latin typeface="Garamond" panose="02020404030301010803" pitchFamily="18" charset="0"/>
                          <a:ea typeface="Calibri" panose="020F0502020204030204" pitchFamily="34" charset="0"/>
                          <a:cs typeface="Times New Roman" panose="02020603050405020304" pitchFamily="18" charset="0"/>
                        </a:rPr>
                        <a:t>il valore delle regole, si impegna nel portare a termine i compiti assegnati</a:t>
                      </a:r>
                      <a:r>
                        <a:rPr lang="it-IT" sz="1200" baseline="0" dirty="0" smtClean="0">
                          <a:effectLst/>
                          <a:latin typeface="Garamond" panose="02020404030301010803" pitchFamily="18" charset="0"/>
                          <a:ea typeface="Calibri" panose="020F0502020204030204" pitchFamily="34" charset="0"/>
                          <a:cs typeface="Times New Roman" panose="02020603050405020304" pitchFamily="18" charset="0"/>
                        </a:rPr>
                        <a:t> e </a:t>
                      </a:r>
                      <a:r>
                        <a:rPr lang="it-IT" sz="1200" dirty="0" smtClean="0">
                          <a:effectLst/>
                          <a:latin typeface="Garamond" panose="02020404030301010803" pitchFamily="18" charset="0"/>
                          <a:ea typeface="Calibri" panose="020F0502020204030204" pitchFamily="34" charset="0"/>
                          <a:cs typeface="Times New Roman" panose="02020603050405020304" pitchFamily="18" charset="0"/>
                        </a:rPr>
                        <a:t>chiede aiuto quando necessario. </a:t>
                      </a:r>
                    </a:p>
                  </a:txBody>
                  <a:tcPr/>
                </a:tc>
                <a:tc vMerge="1">
                  <a:txBody>
                    <a:bodyPr/>
                    <a:lstStyle/>
                    <a:p>
                      <a:endParaRPr lang="it-IT" sz="1000" dirty="0">
                        <a:latin typeface="Garamond" panose="02020404030301010803" pitchFamily="18" charset="0"/>
                      </a:endParaRPr>
                    </a:p>
                  </a:txBody>
                  <a:tcPr/>
                </a:tc>
                <a:tc vMerge="1">
                  <a:txBody>
                    <a:bodyPr/>
                    <a:lstStyle/>
                    <a:p>
                      <a:endParaRPr lang="it-IT" sz="1000" dirty="0">
                        <a:latin typeface="Garamond" panose="02020404030301010803" pitchFamily="18" charset="0"/>
                      </a:endParaRPr>
                    </a:p>
                  </a:txBody>
                  <a:tcPr/>
                </a:tc>
                <a:tc vMerge="1">
                  <a:txBody>
                    <a:bodyPr/>
                    <a:lstStyle/>
                    <a:p>
                      <a:endParaRPr lang="it-IT" sz="1000" dirty="0">
                        <a:latin typeface="Garamond" panose="02020404030301010803" pitchFamily="18" charset="0"/>
                      </a:endParaRPr>
                    </a:p>
                  </a:txBody>
                  <a:tcPr/>
                </a:tc>
                <a:tc vMerge="1">
                  <a:txBody>
                    <a:bodyPr/>
                    <a:lstStyle/>
                    <a:p>
                      <a:endParaRPr lang="it-IT" sz="1000" dirty="0">
                        <a:latin typeface="Garamond" panose="02020404030301010803" pitchFamily="18" charset="0"/>
                      </a:endParaRPr>
                    </a:p>
                  </a:txBody>
                  <a:tcPr/>
                </a:tc>
                <a:tc vMerge="1">
                  <a:txBody>
                    <a:bodyPr/>
                    <a:lstStyle/>
                    <a:p>
                      <a:endParaRPr lang="it-IT" sz="1000" dirty="0">
                        <a:latin typeface="Garamond" panose="02020404030301010803" pitchFamily="18" charset="0"/>
                      </a:endParaRPr>
                    </a:p>
                  </a:txBody>
                  <a:tcPr/>
                </a:tc>
                <a:tc vMerge="1">
                  <a:txBody>
                    <a:bodyPr/>
                    <a:lstStyle/>
                    <a:p>
                      <a:endParaRPr lang="it-IT" sz="1000" dirty="0">
                        <a:latin typeface="Garamond" panose="02020404030301010803" pitchFamily="18" charset="0"/>
                      </a:endParaRPr>
                    </a:p>
                  </a:txBody>
                  <a:tcPr/>
                </a:tc>
              </a:tr>
            </a:tbl>
          </a:graphicData>
        </a:graphic>
      </p:graphicFrame>
      <p:pic>
        <p:nvPicPr>
          <p:cNvPr id="3" name="Immagine 2">
            <a:hlinkClick r:id="rId2" action="ppaction://hlinksldjump"/>
          </p:cNvPr>
          <p:cNvPicPr>
            <a:picLocks noChangeAspect="1"/>
          </p:cNvPicPr>
          <p:nvPr/>
        </p:nvPicPr>
        <p:blipFill>
          <a:blip r:embed="rId3"/>
          <a:stretch>
            <a:fillRect/>
          </a:stretch>
        </p:blipFill>
        <p:spPr>
          <a:xfrm>
            <a:off x="7667606" y="352622"/>
            <a:ext cx="615782" cy="369469"/>
          </a:xfrm>
          <a:prstGeom prst="rect">
            <a:avLst/>
          </a:prstGeom>
        </p:spPr>
      </p:pic>
    </p:spTree>
    <p:extLst>
      <p:ext uri="{BB962C8B-B14F-4D97-AF65-F5344CB8AC3E}">
        <p14:creationId xmlns:p14="http://schemas.microsoft.com/office/powerpoint/2010/main" val="1270763077"/>
      </p:ext>
    </p:extLst>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720093048"/>
              </p:ext>
            </p:extLst>
          </p:nvPr>
        </p:nvGraphicFramePr>
        <p:xfrm>
          <a:off x="26090" y="41709"/>
          <a:ext cx="9095876" cy="6690360"/>
        </p:xfrm>
        <a:graphic>
          <a:graphicData uri="http://schemas.openxmlformats.org/drawingml/2006/table">
            <a:tbl>
              <a:tblPr firstRow="1" bandRow="1">
                <a:tableStyleId>{00A15C55-8517-42AA-B614-E9B94910E393}</a:tableStyleId>
              </a:tblPr>
              <a:tblGrid>
                <a:gridCol w="9095876"/>
              </a:tblGrid>
              <a:tr h="971905">
                <a:tc>
                  <a:txBody>
                    <a:bodyPr/>
                    <a:lstStyle/>
                    <a:p>
                      <a:pPr algn="ctr"/>
                      <a:r>
                        <a:rPr lang="it-IT" sz="1600" dirty="0" smtClean="0">
                          <a:latin typeface="Garamond" panose="02020404030301010803" pitchFamily="18" charset="0"/>
                        </a:rPr>
                        <a:t>COMPETENZA CHIAVE: Competenza in materia di cittadinanza</a:t>
                      </a:r>
                    </a:p>
                    <a:p>
                      <a:pPr algn="ctr"/>
                      <a:endParaRPr lang="it-IT" sz="1600" dirty="0" smtClean="0">
                        <a:latin typeface="Garamond" panose="02020404030301010803" pitchFamily="18" charset="0"/>
                      </a:endParaRPr>
                    </a:p>
                    <a:p>
                      <a:pPr algn="ctr"/>
                      <a:r>
                        <a:rPr lang="it-IT" sz="1400" dirty="0" smtClean="0">
                          <a:latin typeface="Garamond" panose="02020404030301010803" pitchFamily="18" charset="0"/>
                        </a:rPr>
                        <a:t>Dalla Raccomandazione del Parlamento Europeo e del Consiglio del 22 maggio 2018</a:t>
                      </a:r>
                    </a:p>
                    <a:p>
                      <a:pPr algn="just"/>
                      <a:r>
                        <a:rPr lang="it-IT" sz="1400" dirty="0" smtClean="0">
                          <a:latin typeface="Garamond" panose="02020404030301010803" pitchFamily="18" charset="0"/>
                        </a:rPr>
                        <a:t>La competenza in materia di cittadinanza si riferisce alla capacità di agire da cittadini responsabili e di partecipare pienamente alla vita civica e sociale, in base alla comprensione delle strutture e dei concetti sociali, economici, giuridici e politici oltre che dell’evoluzione a livello globale e della sostenibilità.</a:t>
                      </a:r>
                    </a:p>
                  </a:txBody>
                  <a:tcPr>
                    <a:solidFill>
                      <a:srgbClr val="FFC000"/>
                    </a:solidFill>
                  </a:tcPr>
                </a:tc>
              </a:tr>
              <a:tr h="1223211">
                <a:tc>
                  <a: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APPROCCIO INTEGRATO STEM </a:t>
                      </a: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(allegato Linee guida STEM – DM 184/2023)</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COMPETENZE POTENZIATE </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Critical thinking (pensiero critico): la capacità di analizzare informazioni, risolvere problemi e prendere decisioni basate su evidenze.</a:t>
                      </a: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Communication (Comunicazione) : l’abilità di esprimere idee, condividere informazioni e interagire efficacemente con gli altri.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Collaboration (Collaborazione): la capacità di lavorare in gruppo, condividere responsabilità e raggiungere obiettivi comuni.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Creativity (Creatività): la capacità di generare nuove idee, trovare soluzioni originali e affrontare le sfide in modo innovativo.</a:t>
                      </a: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r h="25050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solidFill>
                      <a:schemeClr val="accent4"/>
                    </a:solidFill>
                  </a:tcPr>
                </a:tc>
              </a:tr>
              <a:tr h="37567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PROFILO DELLO STUDENTE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COMPETENZE AL TERMINE DEL PRIMO CICLO DI ISTRUZIONE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la necessità di una convivenza civile, pacifica e solidale per la costruzione del bene comune e agire in modo coerente.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Esprimere le proprie personali opinioni e sensibilità nel rispetto di sé e degli altri.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Partecipare nelle forme possibili alla vita civica e sociale, grazie alla comprensione delle strutture e dei concetti sociali, economici, giuridici e politici di base.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e apprezzare le diverse identità, le tradizioni culturali e religiose in un’ottica di dialogo e di rispetto reciproco.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Assumere atteggiamenti rispettosi dell’ambiente, dei beni comuni sulla base dei principi di sostenibilità e salvaguardia.</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254977050"/>
      </p:ext>
    </p:extLst>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6393381"/>
        </p:xfrm>
        <a:graphic>
          <a:graphicData uri="http://schemas.openxmlformats.org/drawingml/2006/table">
            <a:tbl>
              <a:tblPr firstRow="1" bandRow="1">
                <a:tableStyleId>{00A15C55-8517-42AA-B614-E9B94910E393}</a:tableStyleId>
              </a:tblPr>
              <a:tblGrid>
                <a:gridCol w="4547938"/>
                <a:gridCol w="4547938"/>
              </a:tblGrid>
              <a:tr h="335481">
                <a:tc gridSpan="2">
                  <a:txBody>
                    <a:bodyPr/>
                    <a:lstStyle/>
                    <a:p>
                      <a:pPr algn="ctr"/>
                      <a:r>
                        <a:rPr lang="it-IT" sz="1100" b="1" baseline="0" dirty="0" smtClean="0">
                          <a:solidFill>
                            <a:schemeClr val="tx1"/>
                          </a:solidFill>
                          <a:latin typeface="Garamond" panose="02020404030301010803" pitchFamily="18" charset="0"/>
                        </a:rPr>
                        <a:t>OBIETTIVI GENERALI DEL PROCESSO FORMATIVO</a:t>
                      </a:r>
                    </a:p>
                  </a:txBody>
                  <a:tcPr/>
                </a:tc>
                <a:tc hMerge="1">
                  <a:txBody>
                    <a:bodyPr/>
                    <a:lstStyle/>
                    <a:p>
                      <a:endParaRPr lang="it-IT"/>
                    </a:p>
                  </a:txBody>
                  <a:tcPr/>
                </a:tc>
              </a:tr>
              <a:tr h="1223211">
                <a:tc>
                  <a:txBody>
                    <a:bodyPr/>
                    <a:lstStyle/>
                    <a:p>
                      <a:pPr marL="0" marR="0" lvl="0" indent="0" algn="ctr"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 TERMINE DELLA SCUOLA PRIMARIA</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Partecipare a discussioni in modo costruttivo</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intervenire in una discussione di gruppo rispettando i tempi e i turni di parola, ascoltando attivamente gli altri e formulando interventi pertinenti e rispettosi.</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Costruire relazioni positive basate sul rispetto</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Esprimere rispetto nelle relazioni interpersonali, riconoscendo l'importanza dell'empatia e della gentilezza nelle interazioni.</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e rispettare i diritti e i doveri propri e altrui</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riconoscere i propri diritti e doveri fondamentali e l'importanza di rispettare i diritti degli altri nel contesto scolastico e sociale più vicino.</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Rispettare le autorità istituzionali riconosciute dalla Costituzione</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Rispettare le autorità definite dalla Costituzione, che svolgono le funzioni pubbliche e governano lo Stato.</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Essere aperti a diverse idee e punti di vista</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ascoltare e considerare le idee e i punti di vista degli altri, anche quando diversi dai propri, sviluppando una mentalità aperta e tollerante.</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Rispettare le regole e i beni pubblici e privati</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comprendere l'importanza delle regole per una convivenza pacifica e impegnarsi a rispettarle, mostrando cura per gli spazi e per i beni pubblici e privati.</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e apprezzare le diversità</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conoscere e rispettare le diverse identità presenti nel proprio ambiente.</a:t>
                      </a:r>
                    </a:p>
                    <a:p>
                      <a:pPr marL="0" marR="0" lvl="0" indent="0" algn="just" defTabSz="914400" rtl="0" eaLnBrk="1" fontAlgn="auto" latinLnBrk="0" hangingPunct="1">
                        <a:lnSpc>
                          <a:spcPct val="150000"/>
                        </a:lnSpc>
                        <a:spcBef>
                          <a:spcPts val="0"/>
                        </a:spcBef>
                        <a:spcAft>
                          <a:spcPts val="0"/>
                        </a:spcAft>
                        <a:buClrTx/>
                        <a:buSzTx/>
                        <a:buFont typeface="+mj-lt"/>
                        <a:buNone/>
                        <a:tabLst/>
                        <a:defRPr/>
                      </a:pPr>
                      <a:endPar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marR="0" lvl="0" indent="0" algn="ctr"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 TERMINE DELLA SCUOLA SECONDARIA DI PRIMO GRADO</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Valorizzare attivamente le diverse opinioni</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ascoltare, comprendere e valorizzare le opinioni altrui, anche quando diverse dalle proprie, riconoscendo il contributo di ogni prospettiva al dibattito.</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Difendere e promuovere i diritti e i doveri propri e altrui</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conoscere e affermare i propri diritti in modo assertivo e rispettoso dei diritti e delle esigenze degli altri, mostrare consapevolezza dei propri doveri.</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Rispettare le autorità istituzionali riconosciute dalla Costituzione</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Rispettare gli organi costituzionali come il Parlamento, il Presidente della Repubblica, la Corte Costituzionale e la magistratura.</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Rispettare le regole e i beni pubblici e privati</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comprendere l'importanza delle regole per una convivenza pacifica e impegnarsi a rispettarle, mostrando cura per gli spazi e per i beni pubblici e privati.</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Accogliere e utilizzare le critiche in modo costruttivo</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accettare le critiche e i punti di vista diversi dal proprio in modo responsabile e attivo, utilizzandoli come opportunità di riflessione e miglioramento personale.</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e valorizzare la diversità sociale e culturale</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comprendere il valore intrinseco della diversità sociale e culturale presente nel gruppo a classe e nella società, promuovendo attivamente l'integrazione, il dialogo interculturale e il rispetto reciproco.</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le basi delle strutture sociali, economiche e politiche</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comprendere i concetti fondamentali relativi alle strutture sociali, economiche e politiche del proprio contesto, sviluppando una prima consapevolezza della complessità della vita civile.</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Adottare comportamenti sostenibili e responsabili verso l'ambiente e i beni comuni</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agire in modo consapevole e responsabile nei confronti del proprio ambiente e dei beni comuni, basandosi sui principi di sostenibilità e salvaguardia.</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Partecipare attivamente a iniziative di cittadinanza responsabile e solidale</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partecipare attivamente a iniziative di cittadinanza responsabile e solidale nel proprio contesto scolastico e locale, proponendo soluzioni a problemi comuni e ideando iniziative di servizio, nel rispetto dei principi costituzionali.</a:t>
                      </a: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018729231"/>
      </p:ext>
    </p:extLst>
  </p:cSld>
  <p:clrMapOvr>
    <a:masterClrMapping/>
  </p:clrMapOvr>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4585033"/>
              </p:ext>
            </p:extLst>
          </p:nvPr>
        </p:nvGraphicFramePr>
        <p:xfrm>
          <a:off x="26090" y="41709"/>
          <a:ext cx="9095876" cy="5577840"/>
        </p:xfrm>
        <a:graphic>
          <a:graphicData uri="http://schemas.openxmlformats.org/drawingml/2006/table">
            <a:tbl>
              <a:tblPr firstRow="1" bandRow="1">
                <a:tableStyleId>{00A15C55-8517-42AA-B614-E9B94910E393}</a:tableStyleId>
              </a:tblPr>
              <a:tblGrid>
                <a:gridCol w="4547938"/>
                <a:gridCol w="4547938"/>
              </a:tblGrid>
              <a:tr h="1223211">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Scuola Primaria</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Dall’all. A modello di certificazione sc. Primaria – DM 14/2024</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Rispettare le regole condivise e collaborare con gli altri per la costruzione del bene comune.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Partecipare alle diverse forme di vita comunitaria, divenendo consapevole dei valori costituzionali.</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le diverse identità, le tradizioni culturali e religiose in un’ottica di dialogo e di rispetto reciproco.</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solidFill>
                      <a:schemeClr val="accent4">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Scuola Secondaria di Primo Grado</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Dall’all. B modello di certificazione sc. Secondaria – DM 14/2024</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la necessità di una convivenza civile, pacifica e solidale per la costruzione del bene comune e agire in modo coerente.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Esprimere le proprie personali opinioni e sensibilità nel rispetto di sé e degli altri.</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Partecipare alle diverse funzioni pubbliche nelle forme possibili, in attuazione dei principi costituzionali.</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e apprezzare le diverse identità, le tradizioni culturali e religiose in un’ottica di dialogo e di rispetto reciproco.</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Osservare comportamenti e atteggiamenti rispettosi dell’ambiente, dei beni comuni, della sostenibilità ambientale, economica, sociale, coerentemente con l’Agenda 2030 per lo sviluppo sostenibile.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solidFill>
                      <a:schemeClr val="accent4">
                        <a:lumMod val="20000"/>
                        <a:lumOff val="80000"/>
                      </a:schemeClr>
                    </a:solidFill>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644671564"/>
      </p:ext>
    </p:extLst>
  </p:cSld>
  <p:clrMapOvr>
    <a:masterClrMapping/>
  </p:clrMapOvr>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529579300"/>
              </p:ext>
            </p:extLst>
          </p:nvPr>
        </p:nvGraphicFramePr>
        <p:xfrm>
          <a:off x="26090" y="41709"/>
          <a:ext cx="9095876" cy="6742332"/>
        </p:xfrm>
        <a:graphic>
          <a:graphicData uri="http://schemas.openxmlformats.org/drawingml/2006/table">
            <a:tbl>
              <a:tblPr firstRow="1" bandRow="1">
                <a:tableStyleId>{00A15C55-8517-42AA-B614-E9B94910E393}</a:tableStyleId>
              </a:tblPr>
              <a:tblGrid>
                <a:gridCol w="354054"/>
                <a:gridCol w="2928135"/>
                <a:gridCol w="2815119"/>
                <a:gridCol w="2998568"/>
              </a:tblGrid>
              <a:tr h="455832">
                <a:tc gridSpan="4">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6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EDUCAZIONE CIVICA: Scuola dell’Infanzia, Scuola Primaria e Secondaria di Primo Grado</a:t>
                      </a:r>
                    </a:p>
                  </a:txBody>
                  <a:tcPr/>
                </a:tc>
                <a:tc hMerge="1">
                  <a:txBody>
                    <a:bodyPr/>
                    <a:lstStyle/>
                    <a:p>
                      <a:endParaRPr lang="it-IT"/>
                    </a:p>
                  </a:txBody>
                  <a:tcPr/>
                </a:tc>
                <a:tc hMerge="1">
                  <a:txBody>
                    <a:bodyPr/>
                    <a:lstStyle/>
                    <a:p>
                      <a:endParaRPr lang="it-IT"/>
                    </a:p>
                  </a:txBody>
                  <a:tcPr/>
                </a:tc>
                <a:tc hMerge="1">
                  <a:txBody>
                    <a:bodyPr/>
                    <a:lstStyle/>
                    <a:p>
                      <a:endParaRPr lang="it-IT"/>
                    </a:p>
                  </a:txBody>
                  <a:tcPr/>
                </a:tc>
              </a:tr>
              <a:tr h="587861">
                <a:tc gridSpan="4">
                  <a:txBody>
                    <a:bodyPr/>
                    <a:lstStyle/>
                    <a:p>
                      <a:pPr algn="l">
                        <a:lnSpc>
                          <a:spcPct val="150000"/>
                        </a:lnSpc>
                      </a:pPr>
                      <a:r>
                        <a:rPr lang="it-IT" sz="1400" b="1" baseline="0" dirty="0" smtClean="0">
                          <a:latin typeface="Garamond" panose="02020404030301010803" pitchFamily="18" charset="0"/>
                        </a:rPr>
                        <a:t>Nucleo concettuale: COSTITUZIONE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Linee guida per l’insegnamento dell’educazione civica  (allegato DM 183/2024)</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Traguardi per lo sviluppo delle competenze n.1:</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Sviluppare atteggiamenti e adottare comportamenti fondati sul rispetto di ogni persona, sulla responsabilità individuale, sulla legalità, sulla consapevolezza della appartenenza ad una comunità, sulla partecipazione e sulla solidarietà, sostenuti dalla conoscenza della Carta costituzionale, della Carta dei Diritti fondamentali dell’Unione Europea e della Dichiarazione Internazionale dei Diritti umani.</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Traguardo per lo sviluppo delle competenze n. 2</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Interagire correttamente con le istituzioni nella vita quotidiana, nella partecipazione e nell’esercizio della cittadinanza attiva, a partire dalla conoscenza dell’organizzazione e delle funzioni dello Stato, dell’Unione europea, degli organismi internazionali, delle Regioni e delle Autonomie locali. Essere consapevoli dell’appartenenza ad una comunità, locale e nazionale.</a:t>
                      </a:r>
                    </a:p>
                    <a:p>
                      <a:pPr algn="l">
                        <a:lnSpc>
                          <a:spcPct val="100000"/>
                        </a:lnSpc>
                      </a:pPr>
                      <a:r>
                        <a:rPr lang="it-IT" sz="1200" b="1" i="0" baseline="0" dirty="0" smtClean="0">
                          <a:latin typeface="Garamond" panose="02020404030301010803" pitchFamily="18" charset="0"/>
                        </a:rPr>
                        <a:t>Traguardo per lo sviluppo delle competenze n. 3</a:t>
                      </a:r>
                    </a:p>
                    <a:p>
                      <a:pPr marL="171450" indent="-171450" algn="l">
                        <a:lnSpc>
                          <a:spcPct val="100000"/>
                        </a:lnSpc>
                        <a:buFont typeface="Arial" panose="020B0604020202020204" pitchFamily="34" charset="0"/>
                        <a:buChar char="•"/>
                      </a:pPr>
                      <a:r>
                        <a:rPr lang="it-IT" sz="1200" b="0" i="0" baseline="0" dirty="0" smtClean="0">
                          <a:latin typeface="Garamond" panose="02020404030301010803" pitchFamily="18" charset="0"/>
                        </a:rPr>
                        <a:t>Rispettare le regole e le norme che governano la democrazia, la convivenza sociale e la vita quotidiana in famiglia, a scuola, nella comunità, al fine di comunicare e rapportarsi correttamente con gli altri, esercitare consapevolmente i propri diritti e doveri per contribuire al bene comune e al rispetto dei diritti delle persone.</a:t>
                      </a:r>
                    </a:p>
                    <a:p>
                      <a:pPr marL="0" indent="0" algn="l">
                        <a:lnSpc>
                          <a:spcPct val="100000"/>
                        </a:lnSpc>
                        <a:buFont typeface="Arial" panose="020B0604020202020204" pitchFamily="34" charset="0"/>
                        <a:buNone/>
                      </a:pPr>
                      <a:r>
                        <a:rPr lang="it-IT" sz="1200" b="1" i="0" baseline="0" dirty="0" smtClean="0">
                          <a:latin typeface="Garamond" panose="02020404030301010803" pitchFamily="18" charset="0"/>
                        </a:rPr>
                        <a:t>Traguardo per lo sviluppo delle competenze n. 4</a:t>
                      </a:r>
                    </a:p>
                    <a:p>
                      <a:pPr marL="0" indent="0" algn="l">
                        <a:lnSpc>
                          <a:spcPct val="100000"/>
                        </a:lnSpc>
                        <a:buFont typeface="Arial" panose="020B0604020202020204" pitchFamily="34" charset="0"/>
                        <a:buNone/>
                      </a:pPr>
                      <a:r>
                        <a:rPr lang="it-IT" sz="1200" b="0" i="0" baseline="0" dirty="0" smtClean="0">
                          <a:latin typeface="Garamond" panose="02020404030301010803" pitchFamily="18" charset="0"/>
                        </a:rPr>
                        <a:t>Sviluppare atteggiamenti e comportamenti responsabili volti alla tutela della salute e del benessere psicofisico.</a:t>
                      </a:r>
                    </a:p>
                  </a:txBody>
                  <a:tcPr/>
                </a:tc>
                <a:tc hMerge="1">
                  <a:txBody>
                    <a:bodyPr/>
                    <a:lstStyle/>
                    <a:p>
                      <a:endParaRPr lang="it-IT"/>
                    </a:p>
                  </a:txBody>
                  <a:tcPr/>
                </a:tc>
                <a:tc hMerge="1">
                  <a:txBody>
                    <a:bodyPr/>
                    <a:lstStyle/>
                    <a:p>
                      <a:endParaRPr lang="it-IT"/>
                    </a:p>
                  </a:txBody>
                  <a:tcPr/>
                </a:tc>
                <a:tc hMerge="1">
                  <a:txBody>
                    <a:bodyPr/>
                    <a:lstStyle/>
                    <a:p>
                      <a:endParaRPr lang="it-IT"/>
                    </a:p>
                  </a:txBody>
                  <a:tcPr/>
                </a:tc>
              </a:tr>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latin typeface="Garamond" panose="02020404030301010803" pitchFamily="18" charset="0"/>
                        </a:rPr>
                        <a:t>OBIETTIVI DI APPRENDIMENO ESSENZIALI IN FORMA OPERATIVA</a:t>
                      </a:r>
                    </a:p>
                    <a:p>
                      <a:pPr algn="ctr">
                        <a:lnSpc>
                          <a:spcPct val="150000"/>
                        </a:lnSpc>
                      </a:pPr>
                      <a:r>
                        <a:rPr lang="it-IT" sz="1100" b="1" baseline="0" dirty="0" smtClean="0">
                          <a:latin typeface="Garamond" panose="02020404030301010803" pitchFamily="18" charset="0"/>
                        </a:rPr>
                        <a:t>TRASVERSALI A TUTTI I CAMPI DI ESPERIENZA </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TRE  ANNI</a:t>
                      </a:r>
                    </a:p>
                  </a:txBody>
                  <a:tcPr vert="vert270">
                    <a:solidFill>
                      <a:schemeClr val="accent6"/>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Il gruppo sezione e i suoi componenti.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 semplici regole di vita comune.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Il significato di condivisione e rispetto degli altri.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 principali norme igieniche.</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r>
                        <a:rPr lang="it-IT" sz="1100" b="0" baseline="0" dirty="0" smtClean="0">
                          <a:latin typeface="Garamond" panose="02020404030301010803" pitchFamily="18" charset="0"/>
                        </a:rPr>
                        <a:t>Riconoscere la propria appartenenza al gruppo sezione.</a:t>
                      </a:r>
                    </a:p>
                    <a:p>
                      <a:pPr marL="171450" indent="-171450" algn="l">
                        <a:lnSpc>
                          <a:spcPct val="150000"/>
                        </a:lnSpc>
                        <a:buFont typeface="Wingdings" panose="05000000000000000000" pitchFamily="2" charset="2"/>
                        <a:buChar char="ü"/>
                      </a:pPr>
                      <a:r>
                        <a:rPr lang="it-IT" sz="1100" b="0" baseline="0" dirty="0" smtClean="0">
                          <a:latin typeface="Garamond" panose="02020404030301010803" pitchFamily="18" charset="0"/>
                        </a:rPr>
                        <a:t>Accettare semplici regole della vita scolastica.</a:t>
                      </a:r>
                    </a:p>
                    <a:p>
                      <a:pPr marL="171450" indent="-171450" algn="l">
                        <a:lnSpc>
                          <a:spcPct val="150000"/>
                        </a:lnSpc>
                        <a:buFont typeface="Wingdings" panose="05000000000000000000" pitchFamily="2" charset="2"/>
                        <a:buChar char="ü"/>
                      </a:pPr>
                      <a:r>
                        <a:rPr lang="it-IT" sz="1100" b="0" baseline="0" dirty="0" smtClean="0">
                          <a:latin typeface="Garamond" panose="02020404030301010803" pitchFamily="18" charset="0"/>
                        </a:rPr>
                        <a:t>Condividere giochi e materiali con i compagni. </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Acquisire corrette abitudini igieniche.</a:t>
                      </a:r>
                    </a:p>
                    <a:p>
                      <a:pPr marL="171450" indent="-171450" algn="l">
                        <a:lnSpc>
                          <a:spcPct val="150000"/>
                        </a:lnSpc>
                        <a:buFont typeface="Wingdings" panose="05000000000000000000" pitchFamily="2" charset="2"/>
                        <a:buChar char="ü"/>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Arial" panose="020B0604020202020204" pitchFamily="34" charset="0"/>
                        <a:buChar char="•"/>
                      </a:pPr>
                      <a:r>
                        <a:rPr lang="it-IT" sz="1100" b="0" baseline="0" dirty="0" smtClean="0">
                          <a:latin typeface="Garamond" panose="02020404030301010803" pitchFamily="18" charset="0"/>
                        </a:rPr>
                        <a:t>Manifesta  un iniziale senso di appartenenza al gruppo sezione .</a:t>
                      </a:r>
                    </a:p>
                    <a:p>
                      <a:pPr marL="171450" indent="-171450" algn="l">
                        <a:lnSpc>
                          <a:spcPct val="150000"/>
                        </a:lnSpc>
                        <a:buFont typeface="Arial" panose="020B0604020202020204" pitchFamily="34" charset="0"/>
                        <a:buChar char="•"/>
                      </a:pPr>
                      <a:r>
                        <a:rPr lang="it-IT" sz="1100" b="0" baseline="0" dirty="0" smtClean="0">
                          <a:latin typeface="Garamond" panose="02020404030301010803" pitchFamily="18" charset="0"/>
                        </a:rPr>
                        <a:t>Riconosce e accetta semplici regole della vita scolastica rispettando gli altri.</a:t>
                      </a:r>
                    </a:p>
                    <a:p>
                      <a:pPr marL="171450" indent="-171450" algn="l">
                        <a:lnSpc>
                          <a:spcPct val="150000"/>
                        </a:lnSpc>
                        <a:buFont typeface="Arial" panose="020B0604020202020204" pitchFamily="34" charset="0"/>
                        <a:buChar char="•"/>
                      </a:pPr>
                      <a:r>
                        <a:rPr lang="it-IT" sz="1100" b="0" baseline="0" dirty="0" smtClean="0">
                          <a:latin typeface="Garamond" panose="02020404030301010803" pitchFamily="18" charset="0"/>
                        </a:rPr>
                        <a:t>Adotta comportamenti di collaborazione condividendo giochi e materiali con i compagni. </a:t>
                      </a:r>
                    </a:p>
                    <a:p>
                      <a:pPr marL="171450" indent="-171450" algn="l">
                        <a:lnSpc>
                          <a:spcPct val="150000"/>
                        </a:lnSpc>
                        <a:buFont typeface="Arial" panose="020B0604020202020204" pitchFamily="34" charset="0"/>
                        <a:buChar char="•"/>
                      </a:pPr>
                      <a:r>
                        <a:rPr lang="it-IT" sz="1100" b="0" baseline="0" dirty="0" smtClean="0">
                          <a:latin typeface="Garamond" panose="02020404030301010803" pitchFamily="18" charset="0"/>
                        </a:rPr>
                        <a:t>Mette in atto le prime abitudini di cura personale e di igiene.</a:t>
                      </a:r>
                    </a:p>
                  </a:txBody>
                  <a:tcPr/>
                </a:tc>
              </a:tr>
            </a:tbl>
          </a:graphicData>
        </a:graphic>
      </p:graphicFrame>
      <p:sp>
        <p:nvSpPr>
          <p:cNvPr id="3" name="Avanti o successivo 2">
            <a:hlinkClick r:id="" action="ppaction://hlinkshowjump?jump=nextslide" highlightClick="1"/>
          </p:cNvPr>
          <p:cNvSpPr/>
          <p:nvPr/>
        </p:nvSpPr>
        <p:spPr>
          <a:xfrm rot="5400000">
            <a:off x="4423792" y="6416158"/>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658452267"/>
      </p:ext>
    </p:extLst>
  </p:cSld>
  <p:clrMapOvr>
    <a:masterClrMapping/>
  </p:clrMapOvr>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751067611"/>
              </p:ext>
            </p:extLst>
          </p:nvPr>
        </p:nvGraphicFramePr>
        <p:xfrm>
          <a:off x="26090" y="27195"/>
          <a:ext cx="9095876" cy="669798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DI APPRENDIMENO ESSENZIALI IN FORMA OPERATIVA</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TRASVERSALI A TUTTI I CAMPI DI ESPERIENZA </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1973574">
                <a:tc>
                  <a:txBody>
                    <a:bodyPr/>
                    <a:lstStyle/>
                    <a:p>
                      <a:pPr algn="ctr">
                        <a:lnSpc>
                          <a:spcPct val="150000"/>
                        </a:lnSpc>
                      </a:pPr>
                      <a:r>
                        <a:rPr lang="it-IT" sz="1000" b="1" baseline="0" dirty="0" smtClean="0">
                          <a:latin typeface="Garamond" panose="02020404030301010803" pitchFamily="18" charset="0"/>
                        </a:rPr>
                        <a:t>QUATTRO ANNI</a:t>
                      </a:r>
                    </a:p>
                  </a:txBody>
                  <a:tcPr vert="vert270">
                    <a:solidFill>
                      <a:schemeClr val="accent4">
                        <a:lumMod val="60000"/>
                        <a:lumOff val="40000"/>
                      </a:schemeClr>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 regole di convivenza nel gruppo.</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it-IT" sz="1200" b="0" baseline="0" dirty="0" smtClean="0">
                          <a:latin typeface="Garamond" panose="02020404030301010803" pitchFamily="18" charset="0"/>
                        </a:rPr>
                        <a:t>Ruoli e incarichi nella vita scolastica.</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it-IT" sz="1200" b="0" baseline="0" dirty="0" smtClean="0">
                          <a:latin typeface="Garamond" panose="02020404030301010803" pitchFamily="18" charset="0"/>
                        </a:rPr>
                        <a:t>I concetti iniziali di diritto e dovere.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 principi base di una sana alimentazione.</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Collaborare nelle attività di gruppo.</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Rispettare turni e incarichi.</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Comprendere il significato di alcuni diritti e doveri. </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e attuare le regole di igiene e sana alimentazione. </a:t>
                      </a: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Partecipa in modo più consapevole alla vita del gruppo rispettando ruoli, turni e prime responsabilità condivise. </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b="0" baseline="0" dirty="0" smtClean="0">
                          <a:latin typeface="Garamond" panose="02020404030301010803" pitchFamily="18" charset="0"/>
                        </a:rPr>
                        <a:t>Comprende l’organizzazione scolastica e interagisce correttamente con le diverse figure coinvolte.</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Mette in atto le regole di igiene e sana alimentazione.</a:t>
                      </a:r>
                    </a:p>
                  </a:txBody>
                  <a:tcPr/>
                </a:tc>
              </a:tr>
              <a:tr h="349160">
                <a:tc>
                  <a:txBody>
                    <a:bodyPr/>
                    <a:lstStyle/>
                    <a:p>
                      <a:pPr algn="ctr">
                        <a:lnSpc>
                          <a:spcPct val="150000"/>
                        </a:lnSpc>
                      </a:pPr>
                      <a:r>
                        <a:rPr lang="it-IT" sz="1000" b="1" baseline="0" dirty="0" smtClean="0">
                          <a:latin typeface="Garamond" panose="02020404030301010803" pitchFamily="18" charset="0"/>
                        </a:rPr>
                        <a:t>CINQUE ANNI</a:t>
                      </a:r>
                    </a:p>
                  </a:txBody>
                  <a:tcPr vert="vert270">
                    <a:solidFill>
                      <a:schemeClr val="accent5">
                        <a:lumMod val="40000"/>
                        <a:lumOff val="60000"/>
                      </a:schemeClr>
                    </a:solidFill>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Regole di vita quotidiana.</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Regole di una sana alimentazione.</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La differenza tra comportamento corretto e scorretto.</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La convenzione dei diritti dei bambini.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La bandiera italiana.</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L’inno nazionale.</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 principali figure istituzionali.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 principali regole della strada e il significato di alcuni segnali. </a:t>
                      </a: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Partecipare alla definizione delle regole comuni riconoscendo comportamenti corretti e scorretti. </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Individuare e attuare le regole di igiene e sana alimentazione.</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Identificare i propri diritti e doveri.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Distinguere le figure di autorità (genitori, maestri, forze dell'ordine, ecc.).</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i principali simboli che ci rappresentano come Nazione.</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e applicare le principali regole della strada.</a:t>
                      </a: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b="0" baseline="0" dirty="0" smtClean="0">
                          <a:latin typeface="Garamond" panose="02020404030301010803" pitchFamily="18" charset="0"/>
                        </a:rPr>
                        <a:t>Partecipa attivamente alla costruzione della vita comunitaria adottando comportamenti rispettosi verso compagni, adulti e ambienti.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b="0" baseline="0" dirty="0" smtClean="0">
                          <a:latin typeface="Garamond" panose="02020404030301010803" pitchFamily="18" charset="0"/>
                        </a:rPr>
                        <a:t>Riconosce e rispetta le regole di igiene e sana alimentazione.</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b="0" baseline="0" dirty="0" smtClean="0">
                          <a:latin typeface="Garamond" panose="02020404030301010803" pitchFamily="18" charset="0"/>
                        </a:rPr>
                        <a:t>Riconosce e distingue la differenza tra i diritti e doveri.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b="0" baseline="0" dirty="0" smtClean="0">
                          <a:latin typeface="Garamond" panose="02020404030301010803" pitchFamily="18" charset="0"/>
                        </a:rPr>
                        <a:t>Identifica i principali ruoli istituzionali.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b="0" baseline="0" dirty="0" smtClean="0">
                          <a:latin typeface="Garamond" panose="02020404030301010803" pitchFamily="18" charset="0"/>
                        </a:rPr>
                        <a:t>Riconosce e rispetta le regole del codice stradale.</a:t>
                      </a:r>
                    </a:p>
                  </a:txBody>
                  <a:tcPr/>
                </a:tc>
              </a:tr>
            </a:tbl>
          </a:graphicData>
        </a:graphic>
      </p:graphicFrame>
      <p:sp>
        <p:nvSpPr>
          <p:cNvPr id="3" name="Avanti o successivo 2">
            <a:hlinkClick r:id="" action="ppaction://hlinkshowjump?jump=nextslide" highlightClick="1"/>
          </p:cNvPr>
          <p:cNvSpPr/>
          <p:nvPr/>
        </p:nvSpPr>
        <p:spPr>
          <a:xfrm rot="5400000">
            <a:off x="4598604" y="6431566"/>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745929001"/>
      </p:ext>
    </p:extLst>
  </p:cSld>
  <p:clrMapOvr>
    <a:masterClrMapping/>
  </p:clrMapOvr>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660654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DI APPRENDIMENO ESSENZIALI IN FORMA OPERATIVA</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TRASVERSALI A TUTTE LE DISCIPLINE </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 regole di vita comunitaria a scuola (saluti, forme di richiesta e ringraziamento, parole di scusa, ecc.).</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 regole per la sicurezza a scuola, a casa e in ambienti naturali.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 principali regole per una corretta alimentazione, per l’igiene personale e dell’ambiente.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 principali regole della strada.</a:t>
                      </a:r>
                    </a:p>
                    <a:p>
                      <a:pPr algn="ctr">
                        <a:lnSpc>
                          <a:spcPct val="150000"/>
                        </a:lnSpc>
                      </a:pPr>
                      <a:endParaRPr lang="it-IT" sz="1200" b="1"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Contribuire all’elaborazione e alla sperimentazione di regole più adeguate per sé e per gli altri nella vita della classe, della scuola e dei gruppi a cui partecipa.</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Riconoscere ruoli e funzioni diversi nella scuola, stabilendo le corrette relazioni con gli insegnanti, con gli operatori scolastici e tra compagni.</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Osservare comportamenti rispettosi della propria e dell’altrui sicurezza e salute (nel gioco, nel lavoro, nell’alimentazione).</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Aver cura degli arredi scolastici, del proprio materiale e di quello altrui.</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Rispettare la segnaletica stradale, con particolare attenzione a quella relativa al pedone.</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Rispetta le regole condivise in classe e nella scuola.</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Partecipa con impegno e collabora con gli altri per migliorare il contesto scolastico.</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Conosce e pratica comportamenti corretti in qualità di pedone.</a:t>
                      </a: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462509379"/>
      </p:ext>
    </p:extLst>
  </p:cSld>
  <p:clrMapOvr>
    <a:masterClrMapping/>
  </p:clrMapOvr>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4019920783"/>
              </p:ext>
            </p:extLst>
          </p:nvPr>
        </p:nvGraphicFramePr>
        <p:xfrm>
          <a:off x="26090" y="41709"/>
          <a:ext cx="9095876" cy="416052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p>
                      <a:pPr algn="ctr">
                        <a:lnSpc>
                          <a:spcPct val="150000"/>
                        </a:lnSpc>
                      </a:pPr>
                      <a:endParaRPr lang="it-IT" sz="1000" b="1" baseline="0" dirty="0" smtClean="0">
                        <a:latin typeface="Garamond" panose="02020404030301010803" pitchFamily="18" charset="0"/>
                      </a:endParaRPr>
                    </a:p>
                  </a:txBody>
                  <a:tcPr vert="vert270">
                    <a:solidFill>
                      <a:srgbClr val="FFC000"/>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22366" y="1774156"/>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9708763"/>
      </p:ext>
    </p:extLst>
  </p:cSld>
  <p:clrMapOvr>
    <a:masterClrMapping/>
  </p:clrMapOvr>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1636585072"/>
              </p:ext>
            </p:extLst>
          </p:nvPr>
        </p:nvGraphicFramePr>
        <p:xfrm>
          <a:off x="26090" y="30898"/>
          <a:ext cx="9095876" cy="593344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 socializzazione con i nuovi compagni di classe.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Conoscenza e presentazione di sé.</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 regole della classe e gli incarichi dentro la classe.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 regole della vita scolastica. </a:t>
                      </a:r>
                    </a:p>
                    <a:p>
                      <a:pPr marL="171450" indent="-171450" algn="l">
                        <a:lnSpc>
                          <a:spcPct val="150000"/>
                        </a:lnSpc>
                        <a:buFont typeface="Wingdings" panose="05000000000000000000" pitchFamily="2" charset="2"/>
                        <a:buChar char="v"/>
                      </a:pPr>
                      <a:r>
                        <a:rPr lang="it-IT" sz="1200" b="0" baseline="0" smtClean="0">
                          <a:latin typeface="Garamond" panose="02020404030301010803" pitchFamily="18" charset="0"/>
                        </a:rPr>
                        <a:t>Le </a:t>
                      </a:r>
                      <a:r>
                        <a:rPr lang="it-IT" sz="1200" b="0" baseline="0" dirty="0" smtClean="0">
                          <a:latin typeface="Garamond" panose="02020404030301010803" pitchFamily="18" charset="0"/>
                        </a:rPr>
                        <a:t>norme fondamentali del codice della strada.</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 diversità come ricchezza.</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 tradizioni di altre culture.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Forme di discriminazione nella storia e nell’attualità.</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 famiglia.</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 Repubblica Italiana e la nascita della Costituzione attraverso gli articoli più semplici.</a:t>
                      </a:r>
                    </a:p>
                  </a:txBody>
                  <a:tcPr/>
                </a:tc>
                <a:tc>
                  <a:txBody>
                    <a:bodyPr/>
                    <a:lstStyle/>
                    <a:p>
                      <a:pPr marL="262255">
                        <a:lnSpc>
                          <a:spcPts val="1045"/>
                        </a:lnSpc>
                        <a:spcAft>
                          <a:spcPts val="0"/>
                        </a:spcAft>
                      </a:pPr>
                      <a:r>
                        <a:rPr lang="it-IT" sz="1200" dirty="0" smtClean="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smtClean="0">
                        <a:effectLst/>
                        <a:latin typeface="Garamond" panose="02020404030301010803" pitchFamily="18" charset="0"/>
                        <a:ea typeface="Calibri" panose="020F0502020204030204" pitchFamily="34" charset="0"/>
                        <a:cs typeface="Times New Roman" panose="02020603050405020304" pitchFamily="18" charset="0"/>
                      </a:endParaRP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 Riconoscere e rispettare le regole pattuite della vita scolastica.</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Svolgere mansioni e compiti semplici utili al gruppo in cui ci si trova.</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Conoscere e confrontarsi con l’altro.</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Riflettere e trovare soluzioni costruttive, con strumenti semplici, per la risoluzione di piccole ostilità.</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Acquisire comportamenti corretti e responsabili quali utenti della strada.</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Divenire consapevoli dei rischi e delle responsabilità connessi alla circolazione stradale.</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Divenire consapevole del valore della propria e dell’altrui identità in opposizione a tendenze conformistiche.</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Approfondire il senso di appartenenza in una chiave di maggior complessità.</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Identificare il valore della famiglia. </a:t>
                      </a:r>
                    </a:p>
                    <a:p>
                      <a:pPr marL="171450" marR="132080" lvl="0" indent="-171450">
                        <a:lnSpc>
                          <a:spcPct val="150000"/>
                        </a:lnSpc>
                        <a:spcAft>
                          <a:spcPts val="0"/>
                        </a:spcAft>
                        <a:buSzPts val="1000"/>
                        <a:buFont typeface="Wingdings" panose="05000000000000000000" pitchFamily="2" charset="2"/>
                        <a:buChar char="ü"/>
                      </a:pPr>
                      <a:r>
                        <a:rPr lang="it-IT" sz="1100" spc="-15" dirty="0" smtClean="0">
                          <a:effectLst/>
                          <a:latin typeface="Garamond" panose="02020404030301010803" pitchFamily="18" charset="0"/>
                          <a:ea typeface="Times New Roman" panose="02020603050405020304" pitchFamily="18" charset="0"/>
                          <a:cs typeface="Times New Roman" panose="02020603050405020304" pitchFamily="18" charset="0"/>
                        </a:rPr>
                        <a:t>Acquisire il concetto di “diritti umani”. </a:t>
                      </a: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Impara le regole del vivere e del convivere.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Sviluppa il senso di legalità e un’etica della responsabilità.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Conosce i principi fondamentali della Costituzione Italiana.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Impara a negoziare per prevenire e regolare i conflitti attraverso il dialogo.</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530956681"/>
      </p:ext>
    </p:extLst>
  </p:cSld>
  <p:clrMapOvr>
    <a:masterClrMapping/>
  </p:clrMapOvr>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370692126"/>
      </p:ext>
    </p:extLst>
  </p:cSld>
  <p:clrMapOvr>
    <a:masterClrMapping/>
  </p:clrMapOvr>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nvPr>
        </p:nvGraphicFramePr>
        <p:xfrm>
          <a:off x="26275" y="38847"/>
          <a:ext cx="9103657" cy="6766560"/>
        </p:xfrm>
        <a:graphic>
          <a:graphicData uri="http://schemas.openxmlformats.org/drawingml/2006/table">
            <a:tbl>
              <a:tblPr firstRow="1" bandRow="1">
                <a:tableStyleId>{93296810-A885-4BE3-A3E7-6D5BEEA58F35}</a:tableStyleId>
              </a:tblPr>
              <a:tblGrid>
                <a:gridCol w="1549306"/>
                <a:gridCol w="1246586"/>
                <a:gridCol w="1274716"/>
                <a:gridCol w="1246588"/>
                <a:gridCol w="1200129"/>
                <a:gridCol w="1257357"/>
                <a:gridCol w="1328975"/>
              </a:tblGrid>
              <a:tr h="605331">
                <a:tc gridSpan="7">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RUBRICA VALUTATIVA SCUOLA PRIMARIA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(Da adattare alle specifiche attività proposte in classe)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COMPETENZA IN MATERIA DI CITTADINANZA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EDUCAZIONE CIVICA </a:t>
                      </a:r>
                    </a:p>
                  </a:txBody>
                  <a:tcPr>
                    <a:solidFill>
                      <a:srgbClr val="92D050"/>
                    </a:solidFill>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r>
              <a:tr h="233568">
                <a:tc gridSpan="7">
                  <a:txBody>
                    <a:bodyPr/>
                    <a:lstStyle/>
                    <a:p>
                      <a:pPr algn="ctr"/>
                      <a:r>
                        <a:rPr lang="it-IT" sz="1200" b="1" dirty="0" smtClean="0">
                          <a:latin typeface="Garamond" panose="02020404030301010803" pitchFamily="18" charset="0"/>
                        </a:rPr>
                        <a:t>CLASSE</a:t>
                      </a:r>
                      <a:r>
                        <a:rPr lang="it-IT" sz="1200" b="1" baseline="0" dirty="0" smtClean="0">
                          <a:latin typeface="Garamond" panose="02020404030301010803" pitchFamily="18" charset="0"/>
                        </a:rPr>
                        <a:t> </a:t>
                      </a:r>
                      <a:r>
                        <a:rPr lang="it-IT" sz="1200" b="1" dirty="0" smtClean="0">
                          <a:latin typeface="Garamond" panose="02020404030301010803" pitchFamily="18" charset="0"/>
                        </a:rPr>
                        <a:t>PRIMA </a:t>
                      </a:r>
                    </a:p>
                  </a:txBody>
                  <a:tcPr>
                    <a:solidFill>
                      <a:srgbClr val="92D050"/>
                    </a:solidFill>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r>
              <a:tr h="235473">
                <a:tc>
                  <a:txBody>
                    <a:bodyPr/>
                    <a:lstStyle/>
                    <a:p>
                      <a:pPr algn="ct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Nucleo concettuale COSTITUZIONE </a:t>
                      </a:r>
                    </a:p>
                  </a:txBody>
                  <a:tcPr/>
                </a:tc>
                <a:tc gridSpan="6">
                  <a:txBody>
                    <a:bodyPr/>
                    <a:lstStyle/>
                    <a:p>
                      <a:pPr algn="ctr"/>
                      <a:r>
                        <a:rPr lang="it-IT" sz="1200" dirty="0" smtClean="0">
                          <a:latin typeface="Garamond" panose="02020404030301010803" pitchFamily="18" charset="0"/>
                        </a:rPr>
                        <a:t>GIUDIZIO SINTETICO E SUA DESCRIZIONE</a:t>
                      </a:r>
                    </a:p>
                  </a:txBody>
                  <a:tcPr>
                    <a:solidFill>
                      <a:schemeClr val="bg1"/>
                    </a:solidFill>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smtClean="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r>
              <a:tr h="61326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COMPETENZE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OGGETTO DI VALUTAZIONE </a:t>
                      </a:r>
                    </a:p>
                  </a:txBody>
                  <a:tcPr/>
                </a:tc>
                <a:tc>
                  <a:txBody>
                    <a:bodyPr/>
                    <a:lstStyle/>
                    <a:p>
                      <a:pPr algn="ctr"/>
                      <a:r>
                        <a:rPr lang="it-IT" sz="1200" dirty="0" smtClean="0">
                          <a:latin typeface="Garamond" panose="02020404030301010803" pitchFamily="18" charset="0"/>
                        </a:rPr>
                        <a:t>NON SUFFICIENTE</a:t>
                      </a:r>
                    </a:p>
                  </a:txBody>
                  <a:tcPr/>
                </a:tc>
                <a:tc>
                  <a:txBody>
                    <a:bodyPr/>
                    <a:lstStyle/>
                    <a:p>
                      <a:pPr algn="ct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SUFFICIENTE</a:t>
                      </a: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DISCRETO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BUONO </a:t>
                      </a:r>
                    </a:p>
                    <a:p>
                      <a:pPr algn="ctr"/>
                      <a:endParaRPr lang="it-IT" sz="1200" dirty="0" smtClean="0">
                        <a:latin typeface="Garamond" panose="02020404030301010803" pitchFamily="18"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DISTINTO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OTTIMO </a:t>
                      </a:r>
                    </a:p>
                  </a:txBody>
                  <a:tcPr/>
                </a:tc>
              </a:tr>
              <a:tr h="52620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Rispetta le regole condivise in classe e nella scuola.</a:t>
                      </a:r>
                    </a:p>
                  </a:txBody>
                  <a:tcPr/>
                </a:tc>
                <a:tc rowSpan="5">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Inizia  a sviluppare la competenza, ma con il supporto costante dell’insegnante.</a:t>
                      </a:r>
                    </a:p>
                    <a:p>
                      <a:pPr algn="l"/>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gn="l"/>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gn="l"/>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gn="l"/>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gn="l"/>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gn="l"/>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gn="l"/>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gn="l"/>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rowSpan="5">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Mostra progressi nella competenza, ma ha ancora bisogno di supporto.</a:t>
                      </a:r>
                    </a:p>
                    <a:p>
                      <a:endParaRPr lang="it-IT" dirty="0"/>
                    </a:p>
                  </a:txBody>
                  <a:tcPr/>
                </a:tc>
                <a:tc rowSpan="5">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È in grado di utilizzare la competenza in modo quasi indipendente ma con insicurezza.</a:t>
                      </a:r>
                    </a:p>
                    <a:p>
                      <a:endParaRPr lang="it-IT" dirty="0"/>
                    </a:p>
                  </a:txBody>
                  <a:tcPr/>
                </a:tc>
                <a:tc rowSpan="5">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È in grado di utilizzare la competenza in modo quasi indipendente e con maggiore sicurezza.</a:t>
                      </a:r>
                    </a:p>
                    <a:p>
                      <a:endParaRPr lang="it-IT" dirty="0"/>
                    </a:p>
                  </a:txBody>
                  <a:tcPr/>
                </a:tc>
                <a:tc rowSpan="5">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È in grado di utilizzare la competenza in modo indipendente e con sicurezza.</a:t>
                      </a:r>
                    </a:p>
                    <a:p>
                      <a:endParaRPr lang="it-IT" dirty="0"/>
                    </a:p>
                  </a:txBody>
                  <a:tcPr/>
                </a:tc>
                <a:tc rowSpan="5">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Funge da modello per gli altri, dimostrando  un'elevata padronanza della competenza.</a:t>
                      </a:r>
                    </a:p>
                    <a:p>
                      <a:endParaRPr lang="it-IT" dirty="0"/>
                    </a:p>
                  </a:txBody>
                  <a:tcPr/>
                </a:tc>
              </a:tr>
              <a:tr h="6633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Usa buone maniere con i compagni, con gli insegnanti e con il personale scolastico.</a:t>
                      </a:r>
                    </a:p>
                  </a:txBody>
                  <a:tcPr/>
                </a:tc>
                <a:tc vMerge="1">
                  <a:txBody>
                    <a:bodyPr/>
                    <a:lstStyle/>
                    <a:p>
                      <a:endParaRPr lang="it-IT" sz="1100" dirty="0">
                        <a:latin typeface="Garamond" panose="02020404030301010803" pitchFamily="18" charset="0"/>
                      </a:endParaRPr>
                    </a:p>
                  </a:txBody>
                  <a:tcPr/>
                </a:tc>
                <a:tc vMerge="1">
                  <a:txBody>
                    <a:bodyPr/>
                    <a:lstStyle/>
                    <a:p>
                      <a:endParaRPr lang="it-IT" sz="1100" dirty="0">
                        <a:latin typeface="Garamond" panose="02020404030301010803" pitchFamily="18" charset="0"/>
                      </a:endParaRPr>
                    </a:p>
                  </a:txBody>
                  <a:tcPr/>
                </a:tc>
                <a:tc vMerge="1">
                  <a:txBody>
                    <a:bodyPr/>
                    <a:lstStyle/>
                    <a:p>
                      <a:endParaRPr lang="it-IT" sz="1100" dirty="0">
                        <a:latin typeface="Garamond" panose="02020404030301010803" pitchFamily="18" charset="0"/>
                      </a:endParaRPr>
                    </a:p>
                  </a:txBody>
                  <a:tcPr/>
                </a:tc>
                <a:tc vMerge="1">
                  <a:txBody>
                    <a:bodyPr/>
                    <a:lstStyle/>
                    <a:p>
                      <a:endParaRPr lang="it-IT" sz="1100" dirty="0">
                        <a:latin typeface="Garamond" panose="02020404030301010803" pitchFamily="18" charset="0"/>
                      </a:endParaRPr>
                    </a:p>
                  </a:txBody>
                  <a:tcPr/>
                </a:tc>
                <a:tc vMerge="1">
                  <a:txBody>
                    <a:bodyPr/>
                    <a:lstStyle/>
                    <a:p>
                      <a:endParaRPr lang="it-IT" sz="1100" dirty="0">
                        <a:latin typeface="Garamond" panose="02020404030301010803" pitchFamily="18" charset="0"/>
                      </a:endParaRPr>
                    </a:p>
                  </a:txBody>
                  <a:tcPr/>
                </a:tc>
                <a:tc vMerge="1">
                  <a:txBody>
                    <a:bodyPr/>
                    <a:lstStyle/>
                    <a:p>
                      <a:endParaRPr lang="it-IT" sz="1100" dirty="0" smtClean="0">
                        <a:latin typeface="Garamond" panose="02020404030301010803" pitchFamily="18" charset="0"/>
                      </a:endParaRPr>
                    </a:p>
                  </a:txBody>
                  <a:tcPr/>
                </a:tc>
              </a:tr>
              <a:tr h="85093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Mette in pratica comportamenti igienicamente corretti e adotta stili alimentari sani. </a:t>
                      </a:r>
                    </a:p>
                  </a:txBody>
                  <a:tcPr/>
                </a:tc>
                <a:tc vMerge="1">
                  <a:txBody>
                    <a:bodyPr/>
                    <a:lstStyle/>
                    <a:p>
                      <a:endParaRPr lang="it-IT" sz="1100" dirty="0">
                        <a:latin typeface="Garamond" panose="02020404030301010803" pitchFamily="18" charset="0"/>
                      </a:endParaRPr>
                    </a:p>
                  </a:txBody>
                  <a:tcPr/>
                </a:tc>
                <a:tc vMerge="1">
                  <a:txBody>
                    <a:bodyPr/>
                    <a:lstStyle/>
                    <a:p>
                      <a:endParaRPr lang="it-IT" sz="1100" dirty="0">
                        <a:latin typeface="Garamond" panose="02020404030301010803" pitchFamily="18" charset="0"/>
                      </a:endParaRPr>
                    </a:p>
                  </a:txBody>
                  <a:tcPr/>
                </a:tc>
                <a:tc vMerge="1">
                  <a:txBody>
                    <a:bodyPr/>
                    <a:lstStyle/>
                    <a:p>
                      <a:endParaRPr lang="it-IT" sz="1100" dirty="0">
                        <a:latin typeface="Garamond" panose="02020404030301010803" pitchFamily="18" charset="0"/>
                      </a:endParaRPr>
                    </a:p>
                  </a:txBody>
                  <a:tcPr/>
                </a:tc>
                <a:tc vMerge="1">
                  <a:txBody>
                    <a:bodyPr/>
                    <a:lstStyle/>
                    <a:p>
                      <a:endParaRPr lang="it-IT" sz="1100" dirty="0">
                        <a:latin typeface="Garamond" panose="02020404030301010803" pitchFamily="18" charset="0"/>
                      </a:endParaRPr>
                    </a:p>
                  </a:txBody>
                  <a:tcPr/>
                </a:tc>
                <a:tc vMerge="1">
                  <a:txBody>
                    <a:bodyPr/>
                    <a:lstStyle/>
                    <a:p>
                      <a:endParaRPr lang="it-IT" sz="1100" dirty="0">
                        <a:latin typeface="Garamond" panose="02020404030301010803" pitchFamily="18" charset="0"/>
                      </a:endParaRPr>
                    </a:p>
                  </a:txBody>
                  <a:tcPr/>
                </a:tc>
                <a:tc vMerge="1">
                  <a:txBody>
                    <a:bodyPr/>
                    <a:lstStyle/>
                    <a:p>
                      <a:endParaRPr lang="it-IT" sz="1100" dirty="0" smtClean="0">
                        <a:latin typeface="Garamond" panose="02020404030301010803" pitchFamily="18" charset="0"/>
                      </a:endParaRPr>
                    </a:p>
                  </a:txBody>
                  <a:tcPr/>
                </a:tc>
              </a:tr>
              <a:tr h="85093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Partecipa con impegno e collabora con gli altri per migliorare il contesto scolastico.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vMerge="1">
                  <a:txBody>
                    <a:bodyPr/>
                    <a:lstStyle/>
                    <a:p>
                      <a:endParaRPr lang="it-IT" sz="1100" dirty="0">
                        <a:latin typeface="Garamond" panose="02020404030301010803" pitchFamily="18" charset="0"/>
                      </a:endParaRPr>
                    </a:p>
                  </a:txBody>
                  <a:tcPr/>
                </a:tc>
                <a:tc vMerge="1">
                  <a:txBody>
                    <a:bodyPr/>
                    <a:lstStyle/>
                    <a:p>
                      <a:endParaRPr lang="it-IT" sz="1100" dirty="0">
                        <a:latin typeface="Garamond" panose="02020404030301010803" pitchFamily="18" charset="0"/>
                      </a:endParaRPr>
                    </a:p>
                  </a:txBody>
                  <a:tcPr/>
                </a:tc>
                <a:tc vMerge="1">
                  <a:txBody>
                    <a:bodyPr/>
                    <a:lstStyle/>
                    <a:p>
                      <a:endParaRPr lang="it-IT" sz="1100" dirty="0">
                        <a:latin typeface="Garamond" panose="02020404030301010803" pitchFamily="18" charset="0"/>
                      </a:endParaRPr>
                    </a:p>
                  </a:txBody>
                  <a:tcPr/>
                </a:tc>
                <a:tc vMerge="1">
                  <a:txBody>
                    <a:bodyPr/>
                    <a:lstStyle/>
                    <a:p>
                      <a:endParaRPr lang="it-IT" sz="1100" dirty="0">
                        <a:latin typeface="Garamond" panose="02020404030301010803" pitchFamily="18" charset="0"/>
                      </a:endParaRPr>
                    </a:p>
                  </a:txBody>
                  <a:tcPr/>
                </a:tc>
                <a:tc vMerge="1">
                  <a:txBody>
                    <a:bodyPr/>
                    <a:lstStyle/>
                    <a:p>
                      <a:endParaRPr lang="it-IT" sz="1100" dirty="0">
                        <a:latin typeface="Garamond" panose="02020404030301010803" pitchFamily="18" charset="0"/>
                      </a:endParaRPr>
                    </a:p>
                  </a:txBody>
                  <a:tcPr/>
                </a:tc>
                <a:tc vMerge="1">
                  <a:txBody>
                    <a:bodyPr/>
                    <a:lstStyle/>
                    <a:p>
                      <a:endParaRPr lang="it-IT" sz="1100" dirty="0" smtClean="0">
                        <a:latin typeface="Garamond" panose="02020404030301010803" pitchFamily="18" charset="0"/>
                      </a:endParaRPr>
                    </a:p>
                  </a:txBody>
                  <a:tcPr/>
                </a:tc>
              </a:tr>
              <a:tr h="85093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 e pratica comportamenti corretti in qualità di pedone.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vMerge="1">
                  <a:txBody>
                    <a:bodyPr/>
                    <a:lstStyle/>
                    <a:p>
                      <a:endParaRPr lang="it-IT" sz="1100" dirty="0">
                        <a:latin typeface="Garamond" panose="02020404030301010803" pitchFamily="18" charset="0"/>
                      </a:endParaRPr>
                    </a:p>
                  </a:txBody>
                  <a:tcPr/>
                </a:tc>
                <a:tc vMerge="1">
                  <a:txBody>
                    <a:bodyPr/>
                    <a:lstStyle/>
                    <a:p>
                      <a:endParaRPr lang="it-IT" sz="1100" dirty="0">
                        <a:latin typeface="Garamond" panose="02020404030301010803" pitchFamily="18" charset="0"/>
                      </a:endParaRPr>
                    </a:p>
                  </a:txBody>
                  <a:tcPr/>
                </a:tc>
                <a:tc vMerge="1">
                  <a:txBody>
                    <a:bodyPr/>
                    <a:lstStyle/>
                    <a:p>
                      <a:endParaRPr lang="it-IT" sz="1100" dirty="0">
                        <a:latin typeface="Garamond" panose="02020404030301010803" pitchFamily="18" charset="0"/>
                      </a:endParaRPr>
                    </a:p>
                  </a:txBody>
                  <a:tcPr/>
                </a:tc>
                <a:tc vMerge="1">
                  <a:txBody>
                    <a:bodyPr/>
                    <a:lstStyle/>
                    <a:p>
                      <a:endParaRPr lang="it-IT" sz="1100" dirty="0">
                        <a:latin typeface="Garamond" panose="02020404030301010803" pitchFamily="18" charset="0"/>
                      </a:endParaRPr>
                    </a:p>
                  </a:txBody>
                  <a:tcPr/>
                </a:tc>
                <a:tc vMerge="1">
                  <a:txBody>
                    <a:bodyPr/>
                    <a:lstStyle/>
                    <a:p>
                      <a:endParaRPr lang="it-IT" sz="1100" dirty="0">
                        <a:latin typeface="Garamond" panose="02020404030301010803" pitchFamily="18" charset="0"/>
                      </a:endParaRPr>
                    </a:p>
                  </a:txBody>
                  <a:tcPr/>
                </a:tc>
                <a:tc vMerge="1">
                  <a:txBody>
                    <a:bodyPr/>
                    <a:lstStyle/>
                    <a:p>
                      <a:endParaRPr lang="it-IT" sz="1100" dirty="0" smtClean="0">
                        <a:latin typeface="Garamond" panose="02020404030301010803" pitchFamily="18" charset="0"/>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932218683"/>
      </p:ext>
    </p:extLst>
  </p:cSld>
  <p:clrMapOvr>
    <a:masterClrMapping/>
  </p:clrMapOvr>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1854871162"/>
              </p:ext>
            </p:extLst>
          </p:nvPr>
        </p:nvGraphicFramePr>
        <p:xfrm>
          <a:off x="26090" y="26606"/>
          <a:ext cx="9095876" cy="6560820"/>
        </p:xfrm>
        <a:graphic>
          <a:graphicData uri="http://schemas.openxmlformats.org/drawingml/2006/table">
            <a:tbl>
              <a:tblPr firstRow="1" bandRow="1">
                <a:tableStyleId>{00A15C55-8517-42AA-B614-E9B94910E393}</a:tableStyleId>
              </a:tblPr>
              <a:tblGrid>
                <a:gridCol w="354054"/>
                <a:gridCol w="2928135"/>
                <a:gridCol w="2815119"/>
                <a:gridCol w="2998568"/>
              </a:tblGrid>
              <a:tr h="587861">
                <a:tc gridSpan="4">
                  <a:txBody>
                    <a:bodyPr/>
                    <a:lstStyle/>
                    <a:p>
                      <a:pPr algn="l">
                        <a:lnSpc>
                          <a:spcPct val="150000"/>
                        </a:lnSpc>
                      </a:pPr>
                      <a:r>
                        <a:rPr lang="it-IT" sz="1400" b="1" baseline="0" dirty="0" smtClean="0">
                          <a:solidFill>
                            <a:schemeClr val="tx1"/>
                          </a:solidFill>
                          <a:latin typeface="Garamond" panose="02020404030301010803" pitchFamily="18" charset="0"/>
                        </a:rPr>
                        <a:t>Nucleo concettuale: SVILUPPO ECONOMICO E SOSTENIBILITÀ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schemeClr val="tx1"/>
                          </a:solidFill>
                          <a:effectLst/>
                          <a:uLnTx/>
                          <a:uFillTx/>
                          <a:latin typeface="Garamond" panose="02020404030301010803" pitchFamily="18" charset="0"/>
                          <a:ea typeface="+mn-ea"/>
                          <a:cs typeface="+mn-cs"/>
                        </a:rPr>
                        <a:t>Dalle Linee guida per l’insegnamento dell’educazione civica  (allegato DM 183/2024)</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schemeClr val="tx1"/>
                          </a:solidFill>
                          <a:effectLst/>
                          <a:uLnTx/>
                          <a:uFillTx/>
                          <a:latin typeface="Garamond" panose="02020404030301010803" pitchFamily="18" charset="0"/>
                          <a:ea typeface="+mn-ea"/>
                          <a:cs typeface="+mn-cs"/>
                        </a:rPr>
                        <a:t>Traguardi per lo sviluppo delle competenze n.5:</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schemeClr val="tx1"/>
                          </a:solidFill>
                          <a:effectLst/>
                          <a:uLnTx/>
                          <a:uFillTx/>
                          <a:latin typeface="Garamond" panose="02020404030301010803" pitchFamily="18" charset="0"/>
                          <a:ea typeface="+mn-ea"/>
                          <a:cs typeface="+mn-cs"/>
                        </a:rPr>
                        <a:t>Comprendere l’importanza della crescita economica e del lavoro. Conoscere le cause dello sviluppo economico e sociale in Italia ed in Europa, le diverse attività economiche. Sviluppare atteggiamenti e comportamenti responsabili volti alla tutela dell’ambiente, del decoro urbano, degli ecosistemi e delle risorse naturali per una crescita economica rispettosa dell’ambiente e per la tutela della qualità della vita.</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1" i="0" u="none" strike="noStrike" kern="1200" cap="none" spc="0" normalizeH="0" baseline="0" noProof="0" dirty="0" smtClean="0">
                          <a:ln>
                            <a:noFill/>
                          </a:ln>
                          <a:solidFill>
                            <a:schemeClr val="tx1"/>
                          </a:solidFill>
                          <a:effectLst/>
                          <a:uLnTx/>
                          <a:uFillTx/>
                          <a:latin typeface="Garamond" panose="02020404030301010803" pitchFamily="18" charset="0"/>
                          <a:ea typeface="+mn-ea"/>
                          <a:cs typeface="+mn-cs"/>
                        </a:rPr>
                        <a:t>Traguardo per lo sviluppo delle competenze n. 6</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schemeClr val="tx1"/>
                          </a:solidFill>
                          <a:effectLst/>
                          <a:uLnTx/>
                          <a:uFillTx/>
                          <a:latin typeface="Garamond" panose="02020404030301010803" pitchFamily="18" charset="0"/>
                          <a:ea typeface="+mn-ea"/>
                          <a:cs typeface="+mn-cs"/>
                        </a:rPr>
                        <a:t>Comprendere le cause dei cambiamenti climatici, gli effetti sull’ambiente e i rischi legati all’azione dell’uomo sul territorio. Comprendere l’azione della Protezione civile nella prevenzione dei rischi ambientali.</a:t>
                      </a:r>
                    </a:p>
                    <a:p>
                      <a:pPr algn="l">
                        <a:lnSpc>
                          <a:spcPct val="100000"/>
                        </a:lnSpc>
                      </a:pPr>
                      <a:r>
                        <a:rPr lang="it-IT" sz="1200" b="1" i="0" baseline="0" dirty="0" smtClean="0">
                          <a:solidFill>
                            <a:schemeClr val="tx1"/>
                          </a:solidFill>
                          <a:latin typeface="Garamond" panose="02020404030301010803" pitchFamily="18" charset="0"/>
                        </a:rPr>
                        <a:t>Traguardo per lo sviluppo delle competenze n. 7</a:t>
                      </a:r>
                    </a:p>
                    <a:p>
                      <a:pPr marL="171450" indent="-171450" algn="l">
                        <a:lnSpc>
                          <a:spcPct val="100000"/>
                        </a:lnSpc>
                        <a:buFont typeface="Arial" panose="020B0604020202020204" pitchFamily="34" charset="0"/>
                        <a:buChar char="•"/>
                      </a:pPr>
                      <a:r>
                        <a:rPr lang="it-IT" sz="1200" b="0" i="0" baseline="0" dirty="0" smtClean="0">
                          <a:solidFill>
                            <a:schemeClr val="tx1"/>
                          </a:solidFill>
                          <a:latin typeface="Garamond" panose="02020404030301010803" pitchFamily="18" charset="0"/>
                        </a:rPr>
                        <a:t>Maturare scelte e condotte di tutela dei beni materiali e immateriali.</a:t>
                      </a:r>
                    </a:p>
                    <a:p>
                      <a:pPr marL="0" indent="0" algn="l">
                        <a:lnSpc>
                          <a:spcPct val="100000"/>
                        </a:lnSpc>
                        <a:buFont typeface="Arial" panose="020B0604020202020204" pitchFamily="34" charset="0"/>
                        <a:buNone/>
                      </a:pPr>
                      <a:r>
                        <a:rPr lang="it-IT" sz="1200" b="1" i="0" baseline="0" dirty="0" smtClean="0">
                          <a:solidFill>
                            <a:schemeClr val="tx1"/>
                          </a:solidFill>
                          <a:latin typeface="Garamond" panose="02020404030301010803" pitchFamily="18" charset="0"/>
                        </a:rPr>
                        <a:t>Traguardo per lo sviluppo delle competenze n. 8</a:t>
                      </a:r>
                    </a:p>
                    <a:p>
                      <a:pPr marL="171450" indent="-171450" algn="l">
                        <a:lnSpc>
                          <a:spcPct val="100000"/>
                        </a:lnSpc>
                        <a:buFont typeface="Arial" panose="020B0604020202020204" pitchFamily="34" charset="0"/>
                        <a:buChar char="•"/>
                      </a:pPr>
                      <a:r>
                        <a:rPr lang="it-IT" sz="1200" b="0" i="0" baseline="0" dirty="0" smtClean="0">
                          <a:solidFill>
                            <a:schemeClr val="tx1"/>
                          </a:solidFill>
                          <a:latin typeface="Garamond" panose="02020404030301010803" pitchFamily="18" charset="0"/>
                        </a:rPr>
                        <a:t>Maturare scelte e condotte di tutela del risparmio e assicurativa nonché di pianificazione di percorsi previdenziali e di utilizzo responsabile delle risorse finanziarie.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Traguardo per lo sviluppo delle competenze n. 9</a:t>
                      </a:r>
                      <a:endParaRPr lang="it-IT" sz="1200" b="0" i="0" baseline="0" dirty="0" smtClean="0">
                        <a:solidFill>
                          <a:schemeClr val="tx1"/>
                        </a:solidFill>
                        <a:latin typeface="Garamond" panose="02020404030301010803" pitchFamily="18" charset="0"/>
                      </a:endParaRPr>
                    </a:p>
                    <a:p>
                      <a:pPr marL="171450" indent="-171450" algn="l">
                        <a:lnSpc>
                          <a:spcPct val="100000"/>
                        </a:lnSpc>
                        <a:buFont typeface="Arial" panose="020B0604020202020204" pitchFamily="34" charset="0"/>
                        <a:buChar char="•"/>
                      </a:pPr>
                      <a:r>
                        <a:rPr lang="it-IT" sz="1200" b="0" i="0" baseline="0" dirty="0" smtClean="0">
                          <a:solidFill>
                            <a:schemeClr val="tx1"/>
                          </a:solidFill>
                          <a:latin typeface="Garamond" panose="02020404030301010803" pitchFamily="18" charset="0"/>
                        </a:rPr>
                        <a:t>Maturare scelte e condotte di contrasto all’illegalità.</a:t>
                      </a:r>
                    </a:p>
                  </a:txBody>
                  <a:tcPr>
                    <a:solidFill>
                      <a:schemeClr val="accent4">
                        <a:lumMod val="20000"/>
                        <a:lumOff val="80000"/>
                      </a:schemeClr>
                    </a:solidFill>
                  </a:tcPr>
                </a:tc>
                <a:tc hMerge="1">
                  <a:txBody>
                    <a:bodyPr/>
                    <a:lstStyle/>
                    <a:p>
                      <a:endParaRPr lang="it-IT" dirty="0"/>
                    </a:p>
                  </a:txBody>
                  <a:tcPr/>
                </a:tc>
                <a:tc hMerge="1">
                  <a:txBody>
                    <a:bodyPr/>
                    <a:lstStyle/>
                    <a:p>
                      <a:endParaRPr lang="it-IT"/>
                    </a:p>
                  </a:txBody>
                  <a:tcPr/>
                </a:tc>
                <a:tc hMerge="1">
                  <a:txBody>
                    <a:bodyPr/>
                    <a:lstStyle/>
                    <a:p>
                      <a:endParaRPr lang="it-IT"/>
                    </a:p>
                  </a:txBody>
                  <a:tcPr/>
                </a:tc>
              </a:tr>
              <a:tr h="268496">
                <a:tc gridSpan="4">
                  <a: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Il nucleo concettuale CITTADINANZA DIGITALE è considerato all’interno del percorso curricolare «Competenza digitale»</a:t>
                      </a:r>
                    </a:p>
                  </a:txBody>
                  <a:tcPr>
                    <a:solidFill>
                      <a:schemeClr val="accent4">
                        <a:lumMod val="20000"/>
                        <a:lumOff val="80000"/>
                      </a:schemeClr>
                    </a:solidFill>
                  </a:tcPr>
                </a:tc>
                <a:tc hMerge="1">
                  <a:txBody>
                    <a:bodyPr/>
                    <a:lstStyle/>
                    <a:p>
                      <a:endParaRPr lang="it-IT"/>
                    </a:p>
                  </a:txBody>
                  <a:tcPr/>
                </a:tc>
                <a:tc hMerge="1">
                  <a:txBody>
                    <a:bodyPr/>
                    <a:lstStyle/>
                    <a:p>
                      <a:endParaRPr lang="it-IT"/>
                    </a:p>
                  </a:txBody>
                  <a:tcPr/>
                </a:tc>
                <a:tc hMerge="1">
                  <a:txBody>
                    <a:bodyPr/>
                    <a:lstStyle/>
                    <a:p>
                      <a:endParaRPr lang="it-IT"/>
                    </a:p>
                  </a:txBody>
                  <a:tcPr/>
                </a:tc>
              </a:tr>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latin typeface="Garamond" panose="02020404030301010803" pitchFamily="18" charset="0"/>
                        </a:rPr>
                        <a:t>OBIETTIVI DI APPRENDIMENO ESSENZIALI IN FORMA OPERATIVA</a:t>
                      </a:r>
                    </a:p>
                    <a:p>
                      <a:pPr algn="ctr">
                        <a:lnSpc>
                          <a:spcPct val="150000"/>
                        </a:lnSpc>
                      </a:pPr>
                      <a:r>
                        <a:rPr lang="it-IT" sz="1100" b="1" baseline="0" dirty="0" smtClean="0">
                          <a:latin typeface="Garamond" panose="02020404030301010803" pitchFamily="18" charset="0"/>
                        </a:rPr>
                        <a:t>TRASVERSALI A TUTTI I CAMPI DI ESPERIENZA </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TRE  ANNI</a:t>
                      </a:r>
                    </a:p>
                  </a:txBody>
                  <a:tcPr vert="vert270">
                    <a:solidFill>
                      <a:schemeClr val="accent6"/>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L’uso corretto di materiali e degli spazi scolastici.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Il rispetto verso gli elementi naturali presenti nell'ambiente.</a:t>
                      </a:r>
                    </a:p>
                    <a:p>
                      <a:pPr algn="ctr">
                        <a:lnSpc>
                          <a:spcPct val="150000"/>
                        </a:lnSpc>
                      </a:pPr>
                      <a:endParaRPr lang="it-IT" sz="1200" b="1"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Utilizzare correttamente materiali e ambienti scolastici. </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Assumere atteggiamenti di rispetto verso la natura.</a:t>
                      </a:r>
                    </a:p>
                    <a:p>
                      <a:pPr marL="171450" indent="-171450" algn="l">
                        <a:lnSpc>
                          <a:spcPct val="150000"/>
                        </a:lnSpc>
                        <a:buFont typeface="Wingdings" panose="05000000000000000000" pitchFamily="2" charset="2"/>
                        <a:buChar char="ü"/>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Rispetta  gli spazi e il materiale scolastico.</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Mantiene un atteggiamento rispettoso nei confronti della natura.</a:t>
                      </a: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919512043"/>
      </p:ext>
    </p:extLst>
  </p:cSld>
  <p:clrMapOvr>
    <a:masterClrMapping/>
  </p:clrMapOvr>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1638055871"/>
              </p:ext>
            </p:extLst>
          </p:nvPr>
        </p:nvGraphicFramePr>
        <p:xfrm>
          <a:off x="26090" y="27195"/>
          <a:ext cx="9095876" cy="669798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DI APPRENDIMENO ESSENZIALI IN FORMA OPERATIVA</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TRASVERSALI A TUTTI I CAMPI DI ESPERIENZA </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1973574">
                <a:tc>
                  <a:txBody>
                    <a:bodyPr/>
                    <a:lstStyle/>
                    <a:p>
                      <a:pPr algn="ctr">
                        <a:lnSpc>
                          <a:spcPct val="150000"/>
                        </a:lnSpc>
                      </a:pPr>
                      <a:r>
                        <a:rPr lang="it-IT" sz="1000" b="1" baseline="0" dirty="0" smtClean="0">
                          <a:latin typeface="Garamond" panose="02020404030301010803" pitchFamily="18" charset="0"/>
                        </a:rPr>
                        <a:t>QUATTRO ANNI</a:t>
                      </a:r>
                    </a:p>
                  </a:txBody>
                  <a:tcPr vert="vert270">
                    <a:solidFill>
                      <a:schemeClr val="accent4">
                        <a:lumMod val="60000"/>
                        <a:lumOff val="40000"/>
                      </a:schemeClr>
                    </a:solidFill>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it-IT" sz="1200" b="0" baseline="0" dirty="0" smtClean="0">
                          <a:latin typeface="Garamond" panose="02020404030301010803" pitchFamily="18" charset="0"/>
                        </a:rPr>
                        <a:t>Le regole della raccolta differenziata.</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it-IT" sz="1200" b="0" baseline="0" dirty="0" smtClean="0">
                          <a:latin typeface="Garamond" panose="02020404030301010803" pitchFamily="18" charset="0"/>
                        </a:rPr>
                        <a:t>Il significato di bene comune e cura dell'ambiente. </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Partecipare alla raccolta differenziata.</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Avere cura degli spazi comuni.</a:t>
                      </a: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b="0" baseline="0" dirty="0" smtClean="0">
                          <a:latin typeface="Garamond" panose="02020404030301010803" pitchFamily="18" charset="0"/>
                        </a:rPr>
                        <a:t>Partecipa attivamente alla raccolta differenziata.</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b="0" baseline="0" dirty="0" smtClean="0">
                          <a:latin typeface="Garamond" panose="02020404030301010803" pitchFamily="18" charset="0"/>
                        </a:rPr>
                        <a:t>Mostra attenzione e rispetto per gli spazi, gli oggetti e la natura.</a:t>
                      </a:r>
                    </a:p>
                  </a:txBody>
                  <a:tcPr/>
                </a:tc>
              </a:tr>
              <a:tr h="349160">
                <a:tc>
                  <a:txBody>
                    <a:bodyPr/>
                    <a:lstStyle/>
                    <a:p>
                      <a:pPr algn="ctr">
                        <a:lnSpc>
                          <a:spcPct val="150000"/>
                        </a:lnSpc>
                      </a:pPr>
                      <a:r>
                        <a:rPr lang="it-IT" sz="1000" b="1" baseline="0" dirty="0" smtClean="0">
                          <a:latin typeface="Garamond" panose="02020404030301010803" pitchFamily="18" charset="0"/>
                        </a:rPr>
                        <a:t>CINQUE ANNI</a:t>
                      </a:r>
                    </a:p>
                  </a:txBody>
                  <a:tcPr vert="vert270">
                    <a:solidFill>
                      <a:schemeClr val="accent5">
                        <a:lumMod val="40000"/>
                        <a:lumOff val="60000"/>
                      </a:schemeClr>
                    </a:solidFill>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Patrimonio artistico e ambiente naturale.</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 comportamenti ecologicamente corretti.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Pericoli a casa e a scuola.</a:t>
                      </a: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e rispettare il patrimonio artistico e naturale del proprio territorio.</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Differenziare i rifiuti e riutilizzare i materiali. </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e rispettare le regole della sicurezza a scuola e a casa.</a:t>
                      </a: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b="0" baseline="0" dirty="0" smtClean="0">
                          <a:latin typeface="Garamond" panose="02020404030301010803" pitchFamily="18" charset="0"/>
                        </a:rPr>
                        <a:t>Riconosce e attua comportamenti adeguati al rispetto del patrimonio artistico e naturale.</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b="0" baseline="0" dirty="0" smtClean="0">
                          <a:latin typeface="Garamond" panose="02020404030301010803" pitchFamily="18" charset="0"/>
                        </a:rPr>
                        <a:t>Attua comportamenti ecologici.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b="0" baseline="0" dirty="0" smtClean="0">
                          <a:latin typeface="Garamond" panose="02020404030301010803" pitchFamily="18" charset="0"/>
                        </a:rPr>
                        <a:t>Si comporta  in modo responsabile nei diversi contesti rispettando le regole di sicurezza.</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endParaRPr lang="it-IT" sz="1200" b="0" baseline="0" dirty="0" smtClean="0">
                        <a:latin typeface="Garamond" panose="02020404030301010803" pitchFamily="18" charset="0"/>
                      </a:endParaRP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endParaRPr lang="it-IT" sz="1200" b="0" baseline="0" dirty="0" smtClean="0">
                        <a:latin typeface="Garamond" panose="02020404030301010803" pitchFamily="18" charset="0"/>
                      </a:endParaRP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lang="it-IT" sz="1200" b="0" baseline="0" dirty="0" smtClean="0">
                        <a:latin typeface="Garamond" panose="02020404030301010803" pitchFamily="18" charset="0"/>
                      </a:endParaRP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lang="it-IT" sz="1200" b="0" baseline="0" dirty="0" smtClean="0">
                        <a:latin typeface="Garamond" panose="02020404030301010803" pitchFamily="18" charset="0"/>
                      </a:endParaRP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lang="it-IT" sz="1200" b="0" baseline="0" dirty="0" smtClean="0">
                        <a:latin typeface="Garamond" panose="02020404030301010803" pitchFamily="18" charset="0"/>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738510018"/>
      </p:ext>
    </p:extLst>
  </p:cSld>
  <p:clrMapOvr>
    <a:masterClrMapping/>
  </p:clrMapOvr>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660654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DI APPRENDIMENO ESSENZIALI IN FORMA OPERATIVA</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TRASVERSALI A TUTTE LE DISCIPLINE </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 comportamenti rispettosi per l’ambiente naturale.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Il riciclaggio e la sua importanza.</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 buone pratiche per il risparmio energetico (es. spegnere le luci della classe se non necessarie, chiudere sempre i rubinetti).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 rischi derivanti da calamità e da fattori ambientali e i comportamenti preventivi più immediati.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 Prove di evacuazione. </a:t>
                      </a: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Conoscere l’ambiente circostante e imparare a rispettarlo.</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Riconoscere in fatti e situazioni il mancato o il pieno rispetto dei principi e delle regole relative alla tutela dell’ambiente.</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Osservare i comportamenti appresi in caso di emergenza ed evacuazione.</a:t>
                      </a: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Riconosce semplici azioni quotidiane dannose per la natura e adotta comportamenti corretti per il rispetto dell'ambiente vicino.</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Rispetta le regole di comportamento durante le prove di evacuazione.</a:t>
                      </a: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655033453"/>
      </p:ext>
    </p:extLst>
  </p:cSld>
  <p:clrMapOvr>
    <a:masterClrMapping/>
  </p:clrMapOvr>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416052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p>
                      <a:pPr algn="ctr">
                        <a:lnSpc>
                          <a:spcPct val="150000"/>
                        </a:lnSpc>
                      </a:pPr>
                      <a:endParaRPr lang="it-IT" sz="1000" b="1" baseline="0" dirty="0" smtClean="0">
                        <a:latin typeface="Garamond" panose="02020404030301010803" pitchFamily="18" charset="0"/>
                      </a:endParaRPr>
                    </a:p>
                  </a:txBody>
                  <a:tcPr vert="vert270">
                    <a:solidFill>
                      <a:srgbClr val="FFC000"/>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22366" y="1774156"/>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863150122"/>
      </p:ext>
    </p:extLst>
  </p:cSld>
  <p:clrMapOvr>
    <a:masterClrMapping/>
  </p:clrMapOvr>
  <p:timing>
    <p:tnLst>
      <p:par>
        <p:cTn id="1" dur="indefinite" restart="never" nodeType="tmRoot"/>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980165817"/>
              </p:ext>
            </p:extLst>
          </p:nvPr>
        </p:nvGraphicFramePr>
        <p:xfrm>
          <a:off x="26090" y="30898"/>
          <a:ext cx="9095876" cy="684784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 conoscenza e il rispetto per l’ambiente circostante e per il pianeta.</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 cause dell’inquinamento.</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Tutela del patrimonio e del territorio.</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Caratteristiche di oggetti e materiali in relazione alla sicurezza e al corretto smaltimento.</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Gli elementi caratterizzanti i paesaggio culturale di riferimento.</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Monumenti esiti significativi.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 sicurezza nel proprio ambiente di vita.</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Gli alimenti e loro funzioni.</a:t>
                      </a:r>
                    </a:p>
                    <a:p>
                      <a:pPr marL="171450" indent="-171450" algn="l">
                        <a:lnSpc>
                          <a:spcPct val="150000"/>
                        </a:lnSpc>
                        <a:buFont typeface="Wingdings" panose="05000000000000000000" pitchFamily="2" charset="2"/>
                        <a:buChar char="v"/>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smtClean="0">
                          <a:effectLst/>
                          <a:latin typeface="Garamond" panose="02020404030301010803" pitchFamily="18" charset="0"/>
                          <a:ea typeface="Calibri" panose="020F0502020204030204" pitchFamily="34" charset="0"/>
                          <a:cs typeface="Comic Sans MS" panose="030F0702030302020204" pitchFamily="66" charset="0"/>
                        </a:rPr>
                        <a:t> </a:t>
                      </a:r>
                    </a:p>
                    <a:p>
                      <a:pPr marL="171450" marR="132080" lvl="0" indent="-171450">
                        <a:lnSpc>
                          <a:spcPct val="150000"/>
                        </a:lnSpc>
                        <a:spcAft>
                          <a:spcPts val="0"/>
                        </a:spcAft>
                        <a:buSzPts val="1000"/>
                        <a:buFont typeface="Wingdings" panose="05000000000000000000" pitchFamily="2" charset="2"/>
                        <a:buChar char="ü"/>
                      </a:pP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Adottare nella vita quotidiana comportamenti responsabili per la tutela e il rispetto dell’ambiente e delle risorse naturali.</a:t>
                      </a:r>
                    </a:p>
                    <a:p>
                      <a:pPr marL="171450" marR="132080" lvl="0" indent="-171450">
                        <a:lnSpc>
                          <a:spcPct val="150000"/>
                        </a:lnSpc>
                        <a:spcAft>
                          <a:spcPts val="0"/>
                        </a:spcAft>
                        <a:buSzPts val="1000"/>
                        <a:buFont typeface="Wingdings" panose="05000000000000000000" pitchFamily="2" charset="2"/>
                        <a:buChar char="ü"/>
                      </a:pP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Individuare nel territorio in cui si vive i segni dei diritti e dei doveri di tutti i cittadini.</a:t>
                      </a:r>
                    </a:p>
                    <a:p>
                      <a:pPr marL="171450" marR="132080" lvl="0" indent="-171450">
                        <a:lnSpc>
                          <a:spcPct val="150000"/>
                        </a:lnSpc>
                        <a:spcAft>
                          <a:spcPts val="0"/>
                        </a:spcAft>
                        <a:buSzPts val="1000"/>
                        <a:buFont typeface="Wingdings" panose="05000000000000000000" pitchFamily="2" charset="2"/>
                        <a:buChar char="ü"/>
                      </a:pP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Comprendere i concetti del</a:t>
                      </a:r>
                      <a:r>
                        <a:rPr lang="it-IT" sz="10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prendersi cura di sé, della comunità,</a:t>
                      </a:r>
                      <a:r>
                        <a:rPr lang="it-IT" sz="10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dell’ambiente.</a:t>
                      </a:r>
                    </a:p>
                    <a:p>
                      <a:pPr marL="171450" marR="132080" lvl="0" indent="-171450">
                        <a:lnSpc>
                          <a:spcPct val="150000"/>
                        </a:lnSpc>
                        <a:spcAft>
                          <a:spcPts val="0"/>
                        </a:spcAft>
                        <a:buSzPts val="1000"/>
                        <a:buFont typeface="Wingdings" panose="05000000000000000000" pitchFamily="2" charset="2"/>
                        <a:buChar char="ü"/>
                      </a:pP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Comprendere la necessità di uno</a:t>
                      </a:r>
                      <a:r>
                        <a:rPr lang="it-IT" sz="10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sviluppo equo e sostenibile,</a:t>
                      </a:r>
                      <a:r>
                        <a:rPr lang="it-IT" sz="10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rispettoso dell’ecosistema e di un</a:t>
                      </a:r>
                      <a:r>
                        <a:rPr lang="it-IT" sz="10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utilizzo consapevole delle risorse</a:t>
                      </a:r>
                      <a:r>
                        <a:rPr lang="it-IT" sz="10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ambientali.</a:t>
                      </a:r>
                    </a:p>
                    <a:p>
                      <a:pPr marL="171450" marR="132080" lvl="0" indent="-171450">
                        <a:lnSpc>
                          <a:spcPct val="150000"/>
                        </a:lnSpc>
                        <a:spcAft>
                          <a:spcPts val="0"/>
                        </a:spcAft>
                        <a:buSzPts val="1000"/>
                        <a:buFont typeface="Wingdings" panose="05000000000000000000" pitchFamily="2" charset="2"/>
                        <a:buChar char="ü"/>
                      </a:pP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Sviluppare il senso del rispetto</a:t>
                      </a:r>
                      <a:r>
                        <a:rPr lang="it-IT" sz="10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verso gli altri, l’ambiente e la natura</a:t>
                      </a:r>
                      <a:r>
                        <a:rPr lang="it-IT" sz="10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sapendo riconoscere gli effetti del</a:t>
                      </a:r>
                      <a:r>
                        <a:rPr lang="it-IT" sz="10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degrado e dell’incuria.</a:t>
                      </a:r>
                    </a:p>
                    <a:p>
                      <a:pPr marL="171450" marR="132080" lvl="0" indent="-171450">
                        <a:lnSpc>
                          <a:spcPct val="150000"/>
                        </a:lnSpc>
                        <a:spcAft>
                          <a:spcPts val="0"/>
                        </a:spcAft>
                        <a:buSzPts val="1000"/>
                        <a:buFont typeface="Wingdings" panose="05000000000000000000" pitchFamily="2" charset="2"/>
                        <a:buChar char="ü"/>
                      </a:pP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Sviluppare un atteggiamento critico</a:t>
                      </a:r>
                      <a:r>
                        <a:rPr lang="it-IT" sz="10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e razionale nell’utilizzo delle fonti</a:t>
                      </a:r>
                      <a:r>
                        <a:rPr lang="it-IT" sz="10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energetiche e saper classificare i</a:t>
                      </a:r>
                      <a:r>
                        <a:rPr lang="it-IT" sz="10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rifiuti promuovendo l’attività di</a:t>
                      </a:r>
                      <a:r>
                        <a:rPr lang="it-IT" sz="10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riciclaggio.</a:t>
                      </a:r>
                    </a:p>
                    <a:p>
                      <a:pPr marL="171450" marR="132080" lvl="0" indent="-171450">
                        <a:lnSpc>
                          <a:spcPct val="150000"/>
                        </a:lnSpc>
                        <a:spcAft>
                          <a:spcPts val="0"/>
                        </a:spcAft>
                        <a:buSzPts val="1000"/>
                        <a:buFont typeface="Wingdings" panose="05000000000000000000" pitchFamily="2" charset="2"/>
                        <a:buChar char="ü"/>
                      </a:pP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Riconoscere gli elementi principali</a:t>
                      </a:r>
                      <a:r>
                        <a:rPr lang="it-IT" sz="10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del patrimonio culturale, artistico,</a:t>
                      </a:r>
                      <a:r>
                        <a:rPr lang="it-IT" sz="10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ambientale nel proprio territorio e</a:t>
                      </a:r>
                      <a:r>
                        <a:rPr lang="it-IT" sz="10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sviluppare una sensibilità nei riguardi dei problemi della tutela e</a:t>
                      </a:r>
                      <a:r>
                        <a:rPr lang="it-IT" sz="10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conservazione.</a:t>
                      </a:r>
                    </a:p>
                    <a:p>
                      <a:pPr marL="171450" marR="132080" lvl="0" indent="-171450">
                        <a:lnSpc>
                          <a:spcPct val="150000"/>
                        </a:lnSpc>
                        <a:spcAft>
                          <a:spcPts val="0"/>
                        </a:spcAft>
                        <a:buSzPts val="1000"/>
                        <a:buFont typeface="Wingdings" panose="05000000000000000000" pitchFamily="2" charset="2"/>
                        <a:buChar char="ü"/>
                      </a:pP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Comprendere e riconoscere le</a:t>
                      </a:r>
                      <a:r>
                        <a:rPr lang="it-IT" sz="10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diverse forme di pericolo.</a:t>
                      </a:r>
                    </a:p>
                    <a:p>
                      <a:pPr marL="171450" marR="132080" lvl="0" indent="-171450">
                        <a:lnSpc>
                          <a:spcPct val="150000"/>
                        </a:lnSpc>
                        <a:spcAft>
                          <a:spcPts val="0"/>
                        </a:spcAft>
                        <a:buSzPts val="1000"/>
                        <a:buFont typeface="Wingdings" panose="05000000000000000000" pitchFamily="2" charset="2"/>
                        <a:buChar char="ü"/>
                      </a:pP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Comprendere i principi alimentari</a:t>
                      </a:r>
                      <a:r>
                        <a:rPr lang="it-IT" sz="10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rPr>
                        <a:t>per costruire corretti stili di vita.</a:t>
                      </a:r>
                    </a:p>
                    <a:p>
                      <a:pPr marL="0" marR="132080" lvl="0" indent="0">
                        <a:lnSpc>
                          <a:spcPct val="150000"/>
                        </a:lnSpc>
                        <a:spcAft>
                          <a:spcPts val="0"/>
                        </a:spcAft>
                        <a:buSzPts val="1000"/>
                        <a:buFont typeface="Wingdings" panose="05000000000000000000" pitchFamily="2" charset="2"/>
                        <a:buNone/>
                      </a:pPr>
                      <a:endParaRPr lang="it-IT" sz="10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Applica nelle condotte quotidiane i principi di sostenibilità, sicurezza, tutela del patrimonio naturale e artistico.</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Adotta comportamenti corretti e rispettosi verso gli altri, l’ambiente, la natura e l’arte.</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Sa differenziare i rifiuti e usare il materiale a disposizione evitando gli sprechi.</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Individua gli elementi principali del patrimonio culturale, artistico e ambientale nel proprio territorio.</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Adotta comportamenti appropriati per la sicurezza propria e dei compagni anche rispetto a possibili situazioni di pericolo.</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Sa ricercare e applicare comportamenti di promozione dello “star bene” in ordine a un sano stile di vita e alla prevenzione.</a:t>
                      </a:r>
                    </a:p>
                  </a:txBody>
                  <a:tcPr/>
                </a:tc>
              </a:tr>
            </a:tbl>
          </a:graphicData>
        </a:graphic>
      </p:graphicFrame>
      <p:sp>
        <p:nvSpPr>
          <p:cNvPr id="3" name="Avanti o successivo 2">
            <a:hlinkClick r:id="" action="ppaction://hlinkshowjump?jump=nextslide" highlightClick="1"/>
          </p:cNvPr>
          <p:cNvSpPr/>
          <p:nvPr/>
        </p:nvSpPr>
        <p:spPr>
          <a:xfrm rot="5400000">
            <a:off x="5376505" y="6398483"/>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923383496"/>
      </p:ext>
    </p:extLst>
  </p:cSld>
  <p:clrMapOvr>
    <a:masterClrMapping/>
  </p:clrMapOvr>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695659667"/>
      </p:ext>
    </p:extLst>
  </p:cSld>
  <p:clrMapOvr>
    <a:masterClrMapping/>
  </p:clrMapOvr>
  <p:timing>
    <p:tnLst>
      <p:par>
        <p:cTn id="1" dur="indefinite" restart="never" nodeType="tmRoot"/>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nvPr>
        </p:nvGraphicFramePr>
        <p:xfrm>
          <a:off x="26275" y="38847"/>
          <a:ext cx="9103657" cy="4968240"/>
        </p:xfrm>
        <a:graphic>
          <a:graphicData uri="http://schemas.openxmlformats.org/drawingml/2006/table">
            <a:tbl>
              <a:tblPr firstRow="1" bandRow="1">
                <a:tableStyleId>{93296810-A885-4BE3-A3E7-6D5BEEA58F35}</a:tableStyleId>
              </a:tblPr>
              <a:tblGrid>
                <a:gridCol w="1549306"/>
                <a:gridCol w="1246586"/>
                <a:gridCol w="1274716"/>
                <a:gridCol w="1246588"/>
                <a:gridCol w="1200129"/>
                <a:gridCol w="1257357"/>
                <a:gridCol w="1328975"/>
              </a:tblGrid>
              <a:tr h="605331">
                <a:tc gridSpan="7">
                  <a:txBody>
                    <a:bodyPr/>
                    <a:lstStyle/>
                    <a:p>
                      <a:pPr algn="ctr"/>
                      <a:r>
                        <a:rPr lang="it-IT" sz="1200" dirty="0" smtClean="0">
                          <a:latin typeface="Garamond" panose="02020404030301010803" pitchFamily="18" charset="0"/>
                        </a:rPr>
                        <a:t>RUBRICA</a:t>
                      </a:r>
                      <a:r>
                        <a:rPr lang="it-IT" sz="1200" baseline="0" dirty="0" smtClean="0">
                          <a:latin typeface="Garamond" panose="02020404030301010803" pitchFamily="18" charset="0"/>
                        </a:rPr>
                        <a:t> VALUTATIVA SCUOLA PRIMARIA </a:t>
                      </a:r>
                    </a:p>
                    <a:p>
                      <a:pPr algn="ctr"/>
                      <a:r>
                        <a:rPr lang="it-IT" sz="1200" dirty="0" smtClean="0">
                          <a:latin typeface="Garamond" panose="02020404030301010803" pitchFamily="18" charset="0"/>
                        </a:rPr>
                        <a:t>(Da adattare alle specifiche attività proposte in classe)</a:t>
                      </a:r>
                    </a:p>
                    <a:p>
                      <a:pPr algn="ctr"/>
                      <a:endParaRPr lang="it-IT" sz="1200" dirty="0" smtClean="0">
                        <a:latin typeface="Garamond" panose="02020404030301010803" pitchFamily="18" charset="0"/>
                      </a:endParaRPr>
                    </a:p>
                    <a:p>
                      <a:pPr algn="ctr"/>
                      <a:r>
                        <a:rPr lang="it-IT" sz="1200" dirty="0" smtClean="0">
                          <a:latin typeface="Garamond" panose="02020404030301010803" pitchFamily="18" charset="0"/>
                        </a:rPr>
                        <a:t>COMPETENZA IN MATERIA DI CITTADINANZA</a:t>
                      </a:r>
                    </a:p>
                    <a:p>
                      <a:pPr algn="ctr"/>
                      <a:r>
                        <a:rPr lang="it-IT" sz="1200" baseline="0" dirty="0" smtClean="0">
                          <a:latin typeface="Garamond" panose="02020404030301010803" pitchFamily="18" charset="0"/>
                        </a:rPr>
                        <a:t>EDUCAZIONE CIVICA </a:t>
                      </a:r>
                      <a:endParaRPr lang="it-IT" sz="1200" dirty="0" smtClean="0">
                        <a:latin typeface="Garamond" panose="02020404030301010803" pitchFamily="18" charset="0"/>
                      </a:endParaRPr>
                    </a:p>
                  </a:txBody>
                  <a:tcPr>
                    <a:solidFill>
                      <a:srgbClr val="92D050"/>
                    </a:solidFill>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r>
              <a:tr h="233568">
                <a:tc gridSpan="7">
                  <a:txBody>
                    <a:bodyPr/>
                    <a:lstStyle/>
                    <a:p>
                      <a:pPr algn="ctr"/>
                      <a:r>
                        <a:rPr lang="it-IT" sz="1200" b="1" dirty="0" smtClean="0">
                          <a:latin typeface="Garamond" panose="02020404030301010803" pitchFamily="18" charset="0"/>
                        </a:rPr>
                        <a:t>CLASSE</a:t>
                      </a:r>
                      <a:r>
                        <a:rPr lang="it-IT" sz="1200" b="1" baseline="0" dirty="0" smtClean="0">
                          <a:latin typeface="Garamond" panose="02020404030301010803" pitchFamily="18" charset="0"/>
                        </a:rPr>
                        <a:t> </a:t>
                      </a:r>
                      <a:r>
                        <a:rPr lang="it-IT" sz="1200" b="1" dirty="0" smtClean="0">
                          <a:latin typeface="Garamond" panose="02020404030301010803" pitchFamily="18" charset="0"/>
                        </a:rPr>
                        <a:t>PRIMA </a:t>
                      </a:r>
                    </a:p>
                  </a:txBody>
                  <a:tcPr>
                    <a:solidFill>
                      <a:srgbClr val="92D050"/>
                    </a:solidFill>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r>
              <a:tr h="235473">
                <a:tc>
                  <a:txBody>
                    <a:bodyPr/>
                    <a:lstStyle/>
                    <a:p>
                      <a:pPr algn="ct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Nucleo concettuale SVILUPPO ECONOMICO E SOSTENIBILITÀ </a:t>
                      </a:r>
                    </a:p>
                  </a:txBody>
                  <a:tcPr/>
                </a:tc>
                <a:tc gridSpan="6">
                  <a:txBody>
                    <a:bodyPr/>
                    <a:lstStyle/>
                    <a:p>
                      <a:pPr algn="ctr"/>
                      <a:r>
                        <a:rPr lang="it-IT" sz="1200" dirty="0" smtClean="0">
                          <a:latin typeface="Garamond" panose="02020404030301010803" pitchFamily="18" charset="0"/>
                        </a:rPr>
                        <a:t>GIUDIZIO SINTETICO E SUA DESCRIZIONE</a:t>
                      </a: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smtClean="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r>
              <a:tr h="73152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COMPETENZE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OGGETTO DI VALUTAZIONE </a:t>
                      </a:r>
                    </a:p>
                  </a:txBody>
                  <a:tcPr/>
                </a:tc>
                <a:tc>
                  <a:txBody>
                    <a:bodyPr/>
                    <a:lstStyle/>
                    <a:p>
                      <a:pPr algn="ctr"/>
                      <a:r>
                        <a:rPr lang="it-IT" sz="1200" dirty="0" smtClean="0">
                          <a:latin typeface="Garamond" panose="02020404030301010803" pitchFamily="18" charset="0"/>
                        </a:rPr>
                        <a:t>NON SUFFICIENTE</a:t>
                      </a:r>
                    </a:p>
                  </a:txBody>
                  <a:tcPr/>
                </a:tc>
                <a:tc>
                  <a:txBody>
                    <a:bodyPr/>
                    <a:lstStyle/>
                    <a:p>
                      <a:pPr algn="ct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SUFFICIENTE</a:t>
                      </a: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DISCRETO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BUONO </a:t>
                      </a:r>
                    </a:p>
                    <a:p>
                      <a:pPr algn="ctr"/>
                      <a:endParaRPr lang="it-IT" sz="1200" dirty="0" smtClean="0">
                        <a:latin typeface="Garamond" panose="02020404030301010803" pitchFamily="18"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DISTINTO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OTTIMO </a:t>
                      </a:r>
                    </a:p>
                  </a:txBody>
                  <a:tcPr/>
                </a:tc>
              </a:tr>
              <a:tr h="5334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Individua nell’esperienza quotidiana i comportamenti che hanno maggiore impatto ambientale.</a:t>
                      </a:r>
                    </a:p>
                  </a:txBody>
                  <a:tcPr/>
                </a:tc>
                <a:tc row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Inizia  a sviluppare la competenza, ma con il supporto costante dell’insegnante.</a:t>
                      </a:r>
                    </a:p>
                    <a:p>
                      <a:endParaRPr lang="it-IT" sz="1100" dirty="0">
                        <a:latin typeface="Garamond" panose="02020404030301010803" pitchFamily="18" charset="0"/>
                      </a:endParaRPr>
                    </a:p>
                  </a:txBody>
                  <a:tcPr/>
                </a:tc>
                <a:tc row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Mostra progressi nella competenza, ma ha ancora bisogno di supporto.</a:t>
                      </a:r>
                    </a:p>
                    <a:p>
                      <a:endParaRPr lang="it-IT" sz="1100" dirty="0" smtClean="0">
                        <a:latin typeface="Garamond" panose="02020404030301010803" pitchFamily="18" charset="0"/>
                      </a:endParaRPr>
                    </a:p>
                  </a:txBody>
                  <a:tcPr/>
                </a:tc>
                <a:tc row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È in grado di utilizzare la competenza in modo quasi indipendente ma con insicurezza.</a:t>
                      </a:r>
                    </a:p>
                    <a:p>
                      <a:endParaRPr lang="it-IT" sz="1100" dirty="0">
                        <a:latin typeface="Garamond" panose="02020404030301010803" pitchFamily="18" charset="0"/>
                      </a:endParaRPr>
                    </a:p>
                  </a:txBody>
                  <a:tcPr/>
                </a:tc>
                <a:tc row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È in grado di utilizzare la competenza in modo quasi indipendente e con maggiore sicurezza.</a:t>
                      </a:r>
                    </a:p>
                    <a:p>
                      <a:endParaRPr lang="it-IT" sz="1100" dirty="0">
                        <a:latin typeface="Garamond" panose="02020404030301010803" pitchFamily="18" charset="0"/>
                      </a:endParaRPr>
                    </a:p>
                  </a:txBody>
                  <a:tcPr/>
                </a:tc>
                <a:tc rowSpan="3">
                  <a:txBody>
                    <a:bodyPr/>
                    <a:lstStyle/>
                    <a:p>
                      <a:pPr algn="ctr"/>
                      <a:endParaRPr lang="it-IT" sz="1100" dirty="0" smtClean="0">
                        <a:latin typeface="Garamond" panose="02020404030301010803" pitchFamily="18" charset="0"/>
                      </a:endParaRPr>
                    </a:p>
                    <a:p>
                      <a:pPr algn="ctr"/>
                      <a:endParaRPr lang="it-IT" sz="1100" dirty="0" smtClean="0">
                        <a:latin typeface="Garamond" panose="02020404030301010803" pitchFamily="18" charset="0"/>
                      </a:endParaRPr>
                    </a:p>
                    <a:p>
                      <a:pPr algn="ctr"/>
                      <a:endParaRPr lang="it-IT" sz="1100" dirty="0" smtClean="0">
                        <a:latin typeface="Garamond" panose="02020404030301010803" pitchFamily="18" charset="0"/>
                      </a:endParaRPr>
                    </a:p>
                    <a:p>
                      <a:pPr algn="ctr"/>
                      <a:r>
                        <a:rPr lang="it-IT" sz="1200" dirty="0" smtClean="0">
                          <a:latin typeface="Garamond" panose="02020404030301010803" pitchFamily="18" charset="0"/>
                        </a:rPr>
                        <a:t>È in grado di utilizzare la competenza in modo indipendente e con sicurezza.</a:t>
                      </a:r>
                    </a:p>
                    <a:p>
                      <a:endParaRPr lang="it-IT" sz="1100" dirty="0" smtClean="0">
                        <a:latin typeface="Garamond" panose="02020404030301010803" pitchFamily="18" charset="0"/>
                      </a:endParaRPr>
                    </a:p>
                  </a:txBody>
                  <a:tcPr/>
                </a:tc>
                <a:tc row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Funge da modello per gli altri, dimostrando  un'elevata padronanza della competenza.</a:t>
                      </a:r>
                    </a:p>
                    <a:p>
                      <a:endParaRPr lang="it-IT" sz="1100" dirty="0">
                        <a:latin typeface="Garamond" panose="02020404030301010803" pitchFamily="18" charset="0"/>
                      </a:endParaRPr>
                    </a:p>
                  </a:txBody>
                  <a:tcPr/>
                </a:tc>
              </a:tr>
              <a:tr h="5334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Apprezza la natura e contribuisce alla definizione di regole per il suo rispetto.</a:t>
                      </a:r>
                    </a:p>
                  </a:txBody>
                  <a:tcPr/>
                </a:tc>
                <a:tc vMerge="1">
                  <a:txBody>
                    <a:bodyPr/>
                    <a:lstStyle/>
                    <a:p>
                      <a:endParaRPr lang="it-IT" sz="1100" dirty="0">
                        <a:latin typeface="Garamond" panose="02020404030301010803" pitchFamily="18" charset="0"/>
                      </a:endParaRPr>
                    </a:p>
                  </a:txBody>
                  <a:tcPr/>
                </a:tc>
                <a:tc vMerge="1">
                  <a:txBody>
                    <a:bodyPr/>
                    <a:lstStyle/>
                    <a:p>
                      <a:endParaRPr lang="it-IT" sz="1100" dirty="0" smtClean="0">
                        <a:latin typeface="Garamond" panose="02020404030301010803" pitchFamily="18" charset="0"/>
                      </a:endParaRPr>
                    </a:p>
                  </a:txBody>
                  <a:tcPr/>
                </a:tc>
                <a:tc vMerge="1">
                  <a:txBody>
                    <a:bodyPr/>
                    <a:lstStyle/>
                    <a:p>
                      <a:endParaRPr lang="it-IT" sz="1100" dirty="0">
                        <a:latin typeface="Garamond" panose="02020404030301010803" pitchFamily="18" charset="0"/>
                      </a:endParaRPr>
                    </a:p>
                  </a:txBody>
                  <a:tcPr/>
                </a:tc>
                <a:tc vMerge="1">
                  <a:txBody>
                    <a:bodyPr/>
                    <a:lstStyle/>
                    <a:p>
                      <a:endParaRPr lang="it-IT" sz="1100" dirty="0">
                        <a:latin typeface="Garamond" panose="02020404030301010803" pitchFamily="18" charset="0"/>
                      </a:endParaRPr>
                    </a:p>
                  </a:txBody>
                  <a:tcPr/>
                </a:tc>
                <a:tc vMerge="1">
                  <a:txBody>
                    <a:bodyPr/>
                    <a:lstStyle/>
                    <a:p>
                      <a:endParaRPr lang="it-IT" sz="1100" dirty="0" smtClean="0">
                        <a:latin typeface="Garamond" panose="02020404030301010803" pitchFamily="18" charset="0"/>
                      </a:endParaRPr>
                    </a:p>
                  </a:txBody>
                  <a:tcPr/>
                </a:tc>
                <a:tc vMerge="1">
                  <a:txBody>
                    <a:bodyPr/>
                    <a:lstStyle/>
                    <a:p>
                      <a:endParaRPr lang="it-IT" sz="1100" dirty="0">
                        <a:latin typeface="Garamond" panose="02020404030301010803" pitchFamily="18" charset="0"/>
                      </a:endParaRPr>
                    </a:p>
                  </a:txBody>
                  <a:tcPr/>
                </a:tc>
              </a:tr>
              <a:tr h="5334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Rispetta le regole di comportamento durante le prove di evacuazione.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vMerge="1">
                  <a:txBody>
                    <a:bodyPr/>
                    <a:lstStyle/>
                    <a:p>
                      <a:endParaRPr lang="it-IT" sz="1100" dirty="0">
                        <a:latin typeface="Garamond" panose="02020404030301010803" pitchFamily="18" charset="0"/>
                      </a:endParaRPr>
                    </a:p>
                  </a:txBody>
                  <a:tcPr/>
                </a:tc>
                <a:tc vMerge="1">
                  <a:txBody>
                    <a:bodyPr/>
                    <a:lstStyle/>
                    <a:p>
                      <a:endParaRPr lang="it-IT" sz="1100" dirty="0" smtClean="0">
                        <a:latin typeface="Garamond" panose="02020404030301010803" pitchFamily="18" charset="0"/>
                      </a:endParaRPr>
                    </a:p>
                  </a:txBody>
                  <a:tcPr/>
                </a:tc>
                <a:tc vMerge="1">
                  <a:txBody>
                    <a:bodyPr/>
                    <a:lstStyle/>
                    <a:p>
                      <a:endParaRPr lang="it-IT" sz="1100" dirty="0">
                        <a:latin typeface="Garamond" panose="02020404030301010803" pitchFamily="18" charset="0"/>
                      </a:endParaRPr>
                    </a:p>
                  </a:txBody>
                  <a:tcPr/>
                </a:tc>
                <a:tc vMerge="1">
                  <a:txBody>
                    <a:bodyPr/>
                    <a:lstStyle/>
                    <a:p>
                      <a:endParaRPr lang="it-IT" sz="1100" dirty="0">
                        <a:latin typeface="Garamond" panose="02020404030301010803" pitchFamily="18" charset="0"/>
                      </a:endParaRPr>
                    </a:p>
                  </a:txBody>
                  <a:tcPr/>
                </a:tc>
                <a:tc vMerge="1">
                  <a:txBody>
                    <a:bodyPr/>
                    <a:lstStyle/>
                    <a:p>
                      <a:endParaRPr lang="it-IT" sz="1100" dirty="0" smtClean="0">
                        <a:latin typeface="Garamond" panose="02020404030301010803" pitchFamily="18" charset="0"/>
                      </a:endParaRPr>
                    </a:p>
                  </a:txBody>
                  <a:tcPr/>
                </a:tc>
                <a:tc vMerge="1">
                  <a:txBody>
                    <a:bodyPr/>
                    <a:lstStyle/>
                    <a:p>
                      <a:endParaRPr lang="it-IT" sz="1100" dirty="0">
                        <a:latin typeface="Garamond" panose="02020404030301010803" pitchFamily="18" charset="0"/>
                      </a:endParaRPr>
                    </a:p>
                  </a:txBody>
                  <a:tcPr/>
                </a:tc>
              </a:tr>
            </a:tbl>
          </a:graphicData>
        </a:graphic>
      </p:graphicFrame>
      <p:sp>
        <p:nvSpPr>
          <p:cNvPr id="3" name="Rettangolo 2"/>
          <p:cNvSpPr/>
          <p:nvPr/>
        </p:nvSpPr>
        <p:spPr>
          <a:xfrm>
            <a:off x="26275" y="5024151"/>
            <a:ext cx="9117725" cy="461665"/>
          </a:xfrm>
          <a:prstGeom prst="rect">
            <a:avLst/>
          </a:prstGeom>
        </p:spPr>
        <p:txBody>
          <a:bodyPr wrap="square">
            <a:spAutoFit/>
          </a:bodyPr>
          <a:lstStyle/>
          <a:p>
            <a:r>
              <a:rPr lang="it-IT" sz="1200" dirty="0" smtClean="0">
                <a:solidFill>
                  <a:prstClr val="black"/>
                </a:solidFill>
                <a:latin typeface="Garamond" panose="02020404030301010803" pitchFamily="18" charset="0"/>
              </a:rPr>
              <a:t>Le competenze oggetto di valutazione in riferimento al </a:t>
            </a:r>
            <a:r>
              <a:rPr lang="it-IT" sz="1200" smtClean="0">
                <a:solidFill>
                  <a:prstClr val="black"/>
                </a:solidFill>
                <a:latin typeface="Garamond" panose="02020404030301010803" pitchFamily="18" charset="0"/>
              </a:rPr>
              <a:t>nucleo concettuale CITTADINANZA </a:t>
            </a:r>
            <a:r>
              <a:rPr lang="it-IT" sz="1200" dirty="0">
                <a:solidFill>
                  <a:prstClr val="black"/>
                </a:solidFill>
                <a:latin typeface="Garamond" panose="02020404030301010803" pitchFamily="18" charset="0"/>
              </a:rPr>
              <a:t>DIGITALE </a:t>
            </a:r>
            <a:r>
              <a:rPr lang="it-IT" sz="1200" dirty="0" smtClean="0">
                <a:solidFill>
                  <a:prstClr val="black"/>
                </a:solidFill>
                <a:latin typeface="Garamond" panose="02020404030301010803" pitchFamily="18" charset="0"/>
              </a:rPr>
              <a:t>sono state inserite nella RUBRICA VALUTATIVA «COMPETENZA </a:t>
            </a:r>
            <a:r>
              <a:rPr lang="it-IT" sz="1200" dirty="0">
                <a:solidFill>
                  <a:prstClr val="black"/>
                </a:solidFill>
                <a:latin typeface="Garamond" panose="02020404030301010803" pitchFamily="18" charset="0"/>
              </a:rPr>
              <a:t>DIGITALE»  </a:t>
            </a:r>
          </a:p>
        </p:txBody>
      </p:sp>
      <p:pic>
        <p:nvPicPr>
          <p:cNvPr id="4" name="Immagine 3">
            <a:hlinkClick r:id="rId2" action="ppaction://hlinksldjump"/>
          </p:cNvPr>
          <p:cNvPicPr>
            <a:picLocks noChangeAspect="1"/>
          </p:cNvPicPr>
          <p:nvPr/>
        </p:nvPicPr>
        <p:blipFill>
          <a:blip r:embed="rId3"/>
          <a:stretch>
            <a:fillRect/>
          </a:stretch>
        </p:blipFill>
        <p:spPr>
          <a:xfrm>
            <a:off x="7667606" y="352622"/>
            <a:ext cx="615782" cy="369469"/>
          </a:xfrm>
          <a:prstGeom prst="rect">
            <a:avLst/>
          </a:prstGeom>
        </p:spPr>
      </p:pic>
    </p:spTree>
    <p:extLst>
      <p:ext uri="{BB962C8B-B14F-4D97-AF65-F5344CB8AC3E}">
        <p14:creationId xmlns:p14="http://schemas.microsoft.com/office/powerpoint/2010/main" val="777937509"/>
      </p:ext>
    </p:extLst>
  </p:cSld>
  <p:clrMapOvr>
    <a:masterClrMapping/>
  </p:clrMapOvr>
  <p:timing>
    <p:tnLst>
      <p:par>
        <p:cT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1581026920"/>
              </p:ext>
            </p:extLst>
          </p:nvPr>
        </p:nvGraphicFramePr>
        <p:xfrm>
          <a:off x="26090" y="41709"/>
          <a:ext cx="9095876" cy="6213280"/>
        </p:xfrm>
        <a:graphic>
          <a:graphicData uri="http://schemas.openxmlformats.org/drawingml/2006/table">
            <a:tbl>
              <a:tblPr firstRow="1" bandRow="1">
                <a:tableStyleId>{00A15C55-8517-42AA-B614-E9B94910E393}</a:tableStyleId>
              </a:tblPr>
              <a:tblGrid>
                <a:gridCol w="9095876"/>
              </a:tblGrid>
              <a:tr h="97190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6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COMPETENZA CHIAVE: Competenza imprenditoriale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6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Dalla Raccomandazione del Parlamento Europeo e del Consiglio del 22 maggio 2018</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La competenza imprenditoriale si riferisce alla capacità di agire sulla base di idee e opportunità e di trasformarle in valori per gli altri. Si fonda sulla creatività, sul pensiero critico e sulla risoluzione di problemi, sull’iniziativa e sulla perseveranza, nonché sulla capacità di lavorare in modalità collaborativa al fine di programmare e gestire progetti che hanno un valore culturale, sociale o finanziario.</a:t>
                      </a:r>
                    </a:p>
                  </a:txBody>
                  <a:tcPr/>
                </a:tc>
              </a:tr>
              <a:tr h="1223211">
                <a:tc>
                  <a: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APPROCCIO INTEGRATO STEM </a:t>
                      </a: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(allegato Linee guida STEM – DM 184/2023)</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COMPETENZE POTENZIATE </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Critical thinking (pensiero critico): la capacità di analizzare informazioni, risolvere problemi e prendere decisioni basate su evidenze.</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Communication (Comunicazione) : l’abilità di esprimere idee, condividere informazioni e interagire efficacemente con gli altri.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Collaboration (Collaborazione): la capacità di lavorare in gruppo, condividere responsabilità e raggiungere obiettivi comuni.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Creativity (Creatività): la capacità di generare nuove idee, trovare soluzioni originali e affrontare le sfide in modo innovativo.</a:t>
                      </a: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r h="3306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solidFill>
                      <a:srgbClr val="FF9900"/>
                    </a:solidFill>
                  </a:tcPr>
                </a:tc>
              </a:tr>
              <a:tr h="122321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PROFILO DELLO STUDENTE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COMPETENZE AL TERMINE DEL PRIMO CICLO DI ISTRUZIONE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Dimostrare spirito di iniziativa, produrre idee e progetti creativi.</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Assumersi le proprie responsabilità, chiedere aiuto e fornirlo quando necessario.</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Riflettere su se stessi e misurarsi con le novità e gli imprevisti.</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Orientare le proprie scelte in modo consapevole.</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299795615"/>
      </p:ext>
    </p:extLst>
  </p:cSld>
  <p:clrMapOvr>
    <a:masterClrMapping/>
  </p:clrMapOvr>
  <p:timing>
    <p:tnLst>
      <p:par>
        <p:cT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1957146213"/>
              </p:ext>
            </p:extLst>
          </p:nvPr>
        </p:nvGraphicFramePr>
        <p:xfrm>
          <a:off x="48124" y="29009"/>
          <a:ext cx="9059662" cy="6751320"/>
        </p:xfrm>
        <a:graphic>
          <a:graphicData uri="http://schemas.openxmlformats.org/drawingml/2006/table">
            <a:tbl>
              <a:tblPr firstRow="1" bandRow="1">
                <a:tableStyleId>{00A15C55-8517-42AA-B614-E9B94910E393}</a:tableStyleId>
              </a:tblPr>
              <a:tblGrid>
                <a:gridCol w="4547938"/>
                <a:gridCol w="4511724"/>
              </a:tblGrid>
              <a:tr h="208986">
                <a:tc gridSpan="2">
                  <a:txBody>
                    <a:bodyPr/>
                    <a:lstStyle/>
                    <a:p>
                      <a:pPr algn="ctr"/>
                      <a:r>
                        <a:rPr lang="it-IT" sz="1100" b="1" baseline="0" dirty="0" smtClean="0">
                          <a:solidFill>
                            <a:schemeClr val="tx1"/>
                          </a:solidFill>
                          <a:latin typeface="Garamond" panose="02020404030301010803" pitchFamily="18" charset="0"/>
                        </a:rPr>
                        <a:t>OBIETTIVI GENERALI DEL PROCESSO FORMATIVO</a:t>
                      </a:r>
                    </a:p>
                  </a:txBody>
                  <a:tcPr/>
                </a:tc>
                <a:tc hMerge="1">
                  <a:txBody>
                    <a:bodyPr/>
                    <a:lstStyle/>
                    <a:p>
                      <a:endParaRPr lang="it-IT"/>
                    </a:p>
                  </a:txBody>
                  <a:tcPr/>
                </a:tc>
              </a:tr>
              <a:tr h="1223211">
                <a:tc>
                  <a:txBody>
                    <a:bodyPr/>
                    <a:lstStyle/>
                    <a:p>
                      <a:pPr marL="0" marR="0" lvl="0" indent="0" algn="ctr"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 TERMINE DELLA SCUOLA PRIMARIA</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Mostrare curiosità e apertura verso nuove esperienze</a:t>
                      </a: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manifestare curiosità e interesse nell'affrontare nuove attività e proposte didattiche, con apertura mentale a nuovi apprendimenti.</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Assumersi le proprie responsabilità, dimostrare impegno e laboriosità</a:t>
                      </a: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essere consapevoli delle proprie azioni e delle conseguenze, impegnarsi a fondo e lavorare con dedizione.</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Affrontare gli insuccessi con resilienza</a:t>
                      </a: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imparare a reagire agli errori e agli insuccessi visti come opportunità di apprendimento, riprendendo rapidamente le attività e cercando di migliorare.</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Collaborare per trovare soluzioni innovative</a:t>
                      </a: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lavorare insieme ai compagni per cercare nuove strategie e approcci creativi nella risoluzione di problemi, valorizzando il contributo di ciascuno.</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e valorizzare i propri punti di forza e di debolezza</a:t>
                      </a: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identificare e riflettere sui propri punti di forza e di debolezza in relazione a diverse attività, sviluppando una prima consapevolezza di sé.</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Proporre semplici idee e iniziative</a:t>
                      </a: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esprimere le proprie idee e proporre semplici iniziative all'interno del contesto scolastico, sviluppando così lo spirito di iniziativa.</a:t>
                      </a:r>
                    </a:p>
                  </a:txBody>
                  <a:tcPr/>
                </a:tc>
                <a:tc>
                  <a:txBody>
                    <a:bodyPr/>
                    <a:lstStyle/>
                    <a:p>
                      <a:pPr marL="0" marR="0" lvl="0" indent="0" algn="ctr"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 TERMINE DELLA SCUOLA SECONDARIA DI PRIMO GRADO</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Agire con autonomia e responsabilità per raggiungere obiettivi</a:t>
                      </a: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operare in modo indipendente, pianificando le proprie azioni, assumendosi la responsabilità del proprio lavoro e perseverando nel raggiungimento degli obiettivi prefissati.</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Assumersi le proprie responsabilità, dimostrare impegno e laboriosità</a:t>
                      </a: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essere proattivi e dediti a svolgere gli impegni svolgendo le proprie mansioni in modo efficiente.</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Valutare il potenziale innovativo di nuove idee</a:t>
                      </a: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analizzare nuove idee, identificandone il potenziale innovativo, la fattibilità e i possibili sviluppi.</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Adattarsi con flessibilità agli imprevisti</a:t>
                      </a: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individuare e applicare strategie adeguate per affrontare in modo flessibile e costruttivo situazioni impreviste e cambiamenti, dimostrando capacità di adattamento.</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Collaborare e cooperare per trasformare idee in azioni</a:t>
                      </a: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lavorare in modo collaborativo e cooperativo con gli altri per sviluppare idee, pianificare azioni concrete e raggiungere risultati tangibili.</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Riflettere sulle proprie esperienze e orientare le scelte</a:t>
                      </a: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riflettere sulle proprie esperienze, analizzando successi e insuccessi, per sviluppare una maggiore consapevolezza di sé e orientare le proprie scelte future in modo più consapevole.</a:t>
                      </a:r>
                    </a:p>
                  </a:txBody>
                  <a:tcPr/>
                </a:tc>
              </a:tr>
              <a:tr h="783679">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Scuola Primaria</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Dall’all. A modello di certificazione sc. Primaria – DM 14/2024</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Dimostrare originalità e spirito di iniziativa.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Realizzare semplici progetti.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Assumersi le proprie responsabilità, chiedere aiuto e fornirlo quando necessario.</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Riflettere sulle proprie scelte.</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Scuola Secondaria di Primo Grado</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Dall’all. B modello di certificazione sc. Secondaria – DM 14/2024</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Dimostrare spirito di iniziativa, produrre idee e progetti creativi.</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Assumersi le proprie responsabilità, chiedere aiuto e fornirlo quando necessario.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Riflettere su se stesso e misurarsi con le novità e gli imprevisti.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Orientare le proprie scelte in modo consapevole.</a:t>
                      </a:r>
                    </a:p>
                  </a:txBody>
                  <a:tcPr/>
                </a:tc>
              </a:tr>
            </a:tbl>
          </a:graphicData>
        </a:graphic>
      </p:graphicFrame>
      <p:sp>
        <p:nvSpPr>
          <p:cNvPr id="3" name="Avanti o successivo 2">
            <a:hlinkClick r:id="" action="ppaction://hlinkshowjump?jump=nextslide" highlightClick="1"/>
          </p:cNvPr>
          <p:cNvSpPr/>
          <p:nvPr/>
        </p:nvSpPr>
        <p:spPr>
          <a:xfrm rot="5400000">
            <a:off x="4252907" y="6455281"/>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834024536"/>
      </p:ext>
    </p:extLst>
  </p:cSld>
  <p:clrMapOvr>
    <a:masterClrMapping/>
  </p:clrMapOvr>
  <p:timing>
    <p:tnLst>
      <p:par>
        <p:cT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ext uri="{D42A27DB-BD31-4B8C-83A1-F6EECF244321}">
                <p14:modId xmlns:p14="http://schemas.microsoft.com/office/powerpoint/2010/main" val="439205500"/>
              </p:ext>
            </p:extLst>
          </p:nvPr>
        </p:nvGraphicFramePr>
        <p:xfrm>
          <a:off x="50683" y="61992"/>
          <a:ext cx="9035514" cy="6221190"/>
        </p:xfrm>
        <a:graphic>
          <a:graphicData uri="http://schemas.openxmlformats.org/drawingml/2006/table">
            <a:tbl>
              <a:tblPr firstRow="1" bandRow="1">
                <a:tableStyleId>{00A15C55-8517-42AA-B614-E9B94910E393}</a:tableStyleId>
              </a:tblPr>
              <a:tblGrid>
                <a:gridCol w="2934655"/>
                <a:gridCol w="2934655"/>
                <a:gridCol w="3166204"/>
              </a:tblGrid>
              <a:tr h="394811">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FORMATIVI TRASEVRSALI</a:t>
                      </a:r>
                    </a:p>
                  </a:txBody>
                  <a:tcPr>
                    <a:solidFill>
                      <a:schemeClr val="bg1"/>
                    </a:solidFill>
                  </a:tcPr>
                </a:tc>
                <a:tc hMerge="1">
                  <a:txBody>
                    <a:bodyPr/>
                    <a:lstStyle/>
                    <a:p>
                      <a:pPr algn="ctr"/>
                      <a:endParaRPr lang="it-IT" dirty="0">
                        <a:latin typeface="Georgia" panose="02040502050405020303" pitchFamily="18" charset="0"/>
                      </a:endParaRPr>
                    </a:p>
                  </a:txBody>
                  <a:tcPr/>
                </a:tc>
                <a:tc hMerge="1">
                  <a:txBody>
                    <a:bodyPr/>
                    <a:lstStyle/>
                    <a:p>
                      <a:endParaRPr lang="it-IT"/>
                    </a:p>
                  </a:txBody>
                  <a:tcPr/>
                </a:tc>
              </a:tr>
              <a:tr h="394811">
                <a:tc>
                  <a:txBody>
                    <a:bodyPr/>
                    <a:lstStyle/>
                    <a:p>
                      <a:pPr algn="ctr"/>
                      <a:r>
                        <a:rPr lang="it-IT" sz="1200" b="1" i="0" dirty="0" smtClean="0">
                          <a:latin typeface="Garamond" panose="02020404030301010803" pitchFamily="18" charset="0"/>
                        </a:rPr>
                        <a:t>Scuola dell'Infanzia</a:t>
                      </a:r>
                    </a:p>
                    <a:p>
                      <a:pPr algn="ctr"/>
                      <a:r>
                        <a:rPr lang="it-IT" sz="1200" b="1" i="0" dirty="0" smtClean="0">
                          <a:latin typeface="Garamond" panose="02020404030301010803" pitchFamily="18" charset="0"/>
                        </a:rPr>
                        <a:t>TUTTI I CAMPI DI ESPERIENZA</a:t>
                      </a:r>
                      <a:endParaRPr lang="it-IT" sz="1200" b="1" i="0" dirty="0">
                        <a:latin typeface="Garamond" panose="02020404030301010803" pitchFamily="18" charset="0"/>
                      </a:endParaRPr>
                    </a:p>
                  </a:txBody>
                  <a:tcPr/>
                </a:tc>
                <a:tc>
                  <a:txBody>
                    <a:bodyPr/>
                    <a:lstStyle/>
                    <a:p>
                      <a:pPr algn="ctr"/>
                      <a:r>
                        <a:rPr lang="it-IT" sz="1200" b="1" dirty="0" smtClean="0">
                          <a:latin typeface="Garamond" panose="02020404030301010803" pitchFamily="18" charset="0"/>
                        </a:rPr>
                        <a:t>Scuola Primaria</a:t>
                      </a:r>
                      <a:r>
                        <a:rPr lang="it-IT" sz="1200" b="1" baseline="0" dirty="0" smtClean="0">
                          <a:latin typeface="Garamond" panose="02020404030301010803" pitchFamily="18" charset="0"/>
                        </a:rPr>
                        <a:t> </a:t>
                      </a:r>
                      <a:endParaRPr lang="it-IT" sz="1200" b="1" dirty="0" smtClean="0">
                        <a:latin typeface="Garamond" panose="02020404030301010803" pitchFamily="18" charset="0"/>
                      </a:endParaRPr>
                    </a:p>
                    <a:p>
                      <a:pPr algn="ctr"/>
                      <a:r>
                        <a:rPr lang="it-IT" sz="1200" b="1" dirty="0" smtClean="0">
                          <a:latin typeface="Garamond" panose="02020404030301010803" pitchFamily="18" charset="0"/>
                        </a:rPr>
                        <a:t>TUTTE</a:t>
                      </a:r>
                      <a:r>
                        <a:rPr lang="it-IT" sz="1200" b="1" baseline="0" dirty="0" smtClean="0">
                          <a:latin typeface="Garamond" panose="02020404030301010803" pitchFamily="18" charset="0"/>
                        </a:rPr>
                        <a:t> LE DISCIPLINE </a:t>
                      </a:r>
                      <a:endParaRPr lang="it-IT" sz="1200" b="1" dirty="0" smtClean="0">
                        <a:latin typeface="Garamond" panose="02020404030301010803" pitchFamily="18" charset="0"/>
                      </a:endParaRPr>
                    </a:p>
                  </a:txBody>
                  <a:tcPr/>
                </a:tc>
                <a:tc>
                  <a:txBody>
                    <a:bodyPr/>
                    <a:lstStyle/>
                    <a:p>
                      <a:pPr algn="ctr"/>
                      <a:r>
                        <a:rPr lang="it-IT" sz="1200" b="1" dirty="0" smtClean="0">
                          <a:latin typeface="Garamond" panose="02020404030301010803" pitchFamily="18" charset="0"/>
                        </a:rPr>
                        <a:t>Scuola Secondaria</a:t>
                      </a:r>
                      <a:r>
                        <a:rPr lang="it-IT" sz="1200" b="1" baseline="0" dirty="0" smtClean="0">
                          <a:latin typeface="Garamond" panose="02020404030301010803" pitchFamily="18" charset="0"/>
                        </a:rPr>
                        <a:t> </a:t>
                      </a:r>
                      <a:r>
                        <a:rPr lang="it-IT" sz="1200" b="1" dirty="0" smtClean="0">
                          <a:latin typeface="Garamond" panose="02020404030301010803" pitchFamily="18" charset="0"/>
                        </a:rPr>
                        <a:t> </a:t>
                      </a:r>
                    </a:p>
                    <a:p>
                      <a:pPr algn="ctr"/>
                      <a:r>
                        <a:rPr lang="it-IT" sz="1200" b="1" dirty="0" smtClean="0">
                          <a:latin typeface="Garamond" panose="02020404030301010803" pitchFamily="18" charset="0"/>
                        </a:rPr>
                        <a:t>TUTTE LE DISCIPLINE </a:t>
                      </a:r>
                    </a:p>
                  </a:txBody>
                  <a:tcPr/>
                </a:tc>
              </a:tr>
              <a:tr h="3429397">
                <a:tc>
                  <a:txBody>
                    <a:bodyPr/>
                    <a:lstStyle/>
                    <a:p>
                      <a:pPr marL="171450" indent="-171450">
                        <a:lnSpc>
                          <a:spcPct val="150000"/>
                        </a:lnSpc>
                        <a:buFont typeface="Arial" panose="020B0604020202020204" pitchFamily="34" charset="0"/>
                        <a:buChar char="•"/>
                      </a:pPr>
                      <a:r>
                        <a:rPr lang="it-IT" sz="1200" b="0" i="0" dirty="0" smtClean="0">
                          <a:latin typeface="Garamond" panose="02020404030301010803" pitchFamily="18" charset="0"/>
                        </a:rPr>
                        <a:t>Prendere decisioni semplici, sia individualmente che in gruppo, identificando elementi certi e possibili nelle diverse situazioni.</a:t>
                      </a:r>
                    </a:p>
                    <a:p>
                      <a:pPr marL="171450" indent="-171450">
                        <a:lnSpc>
                          <a:spcPct val="150000"/>
                        </a:lnSpc>
                        <a:buFont typeface="Arial" panose="020B0604020202020204" pitchFamily="34" charset="0"/>
                        <a:buChar char="•"/>
                      </a:pPr>
                      <a:r>
                        <a:rPr lang="it-IT" sz="1200" b="0" i="0" dirty="0" smtClean="0">
                          <a:latin typeface="Garamond" panose="02020404030301010803" pitchFamily="18" charset="0"/>
                        </a:rPr>
                        <a:t>Prendere iniziative nell'ambito personale e del gioco, imparando a pianificare semplici azioni. </a:t>
                      </a:r>
                    </a:p>
                    <a:p>
                      <a:pPr marL="171450" indent="-171450">
                        <a:lnSpc>
                          <a:spcPct val="150000"/>
                        </a:lnSpc>
                        <a:buFont typeface="Arial" panose="020B0604020202020204" pitchFamily="34" charset="0"/>
                        <a:buChar char="•"/>
                      </a:pPr>
                      <a:r>
                        <a:rPr lang="it-IT" sz="1200" dirty="0" smtClean="0">
                          <a:latin typeface="Garamond" panose="02020404030301010803" pitchFamily="18" charset="0"/>
                        </a:rPr>
                        <a:t>Lavorare in gruppo condividendo</a:t>
                      </a:r>
                      <a:r>
                        <a:rPr lang="it-IT" sz="1200" baseline="0" dirty="0" smtClean="0">
                          <a:latin typeface="Garamond" panose="02020404030301010803" pitchFamily="18" charset="0"/>
                        </a:rPr>
                        <a:t> </a:t>
                      </a:r>
                      <a:r>
                        <a:rPr lang="it-IT" sz="1200" dirty="0" smtClean="0">
                          <a:latin typeface="Garamond" panose="02020404030301010803" pitchFamily="18" charset="0"/>
                        </a:rPr>
                        <a:t>idee e trovando</a:t>
                      </a:r>
                      <a:r>
                        <a:rPr lang="it-IT" sz="1200" baseline="0" dirty="0" smtClean="0">
                          <a:latin typeface="Garamond" panose="02020404030301010803" pitchFamily="18" charset="0"/>
                        </a:rPr>
                        <a:t> </a:t>
                      </a:r>
                      <a:r>
                        <a:rPr lang="it-IT" sz="1200" dirty="0" smtClean="0">
                          <a:latin typeface="Garamond" panose="02020404030301010803" pitchFamily="18" charset="0"/>
                        </a:rPr>
                        <a:t>soluzioni originali. </a:t>
                      </a:r>
                    </a:p>
                    <a:p>
                      <a:pPr marL="171450" indent="-171450">
                        <a:lnSpc>
                          <a:spcPct val="150000"/>
                        </a:lnSpc>
                        <a:buFont typeface="Arial" panose="020B0604020202020204" pitchFamily="34" charset="0"/>
                        <a:buChar char="•"/>
                      </a:pPr>
                      <a:r>
                        <a:rPr lang="it-IT" sz="1200" b="0" i="0" dirty="0" smtClean="0">
                          <a:latin typeface="Garamond" panose="02020404030301010803" pitchFamily="18" charset="0"/>
                        </a:rPr>
                        <a:t>Riconoscere situazioni problematiche, formulare ipotesi di soluzione e a valutare le proprie azioni. </a:t>
                      </a: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b="0" i="0" dirty="0" smtClean="0">
                          <a:latin typeface="Garamond" panose="02020404030301010803" pitchFamily="18" charset="0"/>
                        </a:rPr>
                        <a:t>Prendere decisioni più complesse</a:t>
                      </a:r>
                      <a:r>
                        <a:rPr lang="it-IT" sz="1200" b="0" i="0" baseline="0" dirty="0" smtClean="0">
                          <a:latin typeface="Garamond" panose="02020404030301010803" pitchFamily="18" charset="0"/>
                        </a:rPr>
                        <a:t> </a:t>
                      </a:r>
                      <a:r>
                        <a:rPr lang="it-IT" sz="1200" b="0" i="0" dirty="0" smtClean="0">
                          <a:latin typeface="Garamond" panose="02020404030301010803" pitchFamily="18" charset="0"/>
                        </a:rPr>
                        <a:t>valutando le diverse opzioni e le loro conseguenze. </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b="0" i="0" dirty="0" smtClean="0">
                          <a:latin typeface="Garamond" panose="02020404030301010803" pitchFamily="18" charset="0"/>
                        </a:rPr>
                        <a:t>Pianificare attività e realizzare semplici progetti, sia personali che collettivi, </a:t>
                      </a:r>
                      <a:r>
                        <a:rPr lang="it-IT" sz="1200" b="0" i="0" baseline="0" dirty="0" smtClean="0">
                          <a:latin typeface="Garamond" panose="02020404030301010803" pitchFamily="18" charset="0"/>
                        </a:rPr>
                        <a:t> imparando a </a:t>
                      </a:r>
                      <a:r>
                        <a:rPr lang="it-IT" sz="1200" b="0" i="0" dirty="0" smtClean="0">
                          <a:latin typeface="Garamond" panose="02020404030301010803" pitchFamily="18" charset="0"/>
                        </a:rPr>
                        <a:t>gestire il tempo e le risorse.</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b="0" i="0" dirty="0" smtClean="0">
                          <a:latin typeface="Garamond" panose="02020404030301010803" pitchFamily="18" charset="0"/>
                        </a:rPr>
                        <a:t>Risolvere problemi in contesti reali</a:t>
                      </a:r>
                      <a:r>
                        <a:rPr lang="it-IT" sz="1200" b="0" i="0" baseline="0" dirty="0" smtClean="0">
                          <a:latin typeface="Garamond" panose="02020404030301010803" pitchFamily="18" charset="0"/>
                        </a:rPr>
                        <a:t> </a:t>
                      </a:r>
                      <a:r>
                        <a:rPr lang="it-IT" sz="1200" b="0" i="0" dirty="0" smtClean="0">
                          <a:latin typeface="Garamond" panose="02020404030301010803" pitchFamily="18" charset="0"/>
                        </a:rPr>
                        <a:t>utilizzando le proprie conoscenze e competenze. </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b="0" i="0" dirty="0" smtClean="0">
                          <a:latin typeface="Garamond" panose="02020404030301010803" pitchFamily="18" charset="0"/>
                        </a:rPr>
                        <a:t>Ricercare soluzioni creative</a:t>
                      </a:r>
                      <a:r>
                        <a:rPr lang="it-IT" sz="1200" b="0" i="0" baseline="0" dirty="0" smtClean="0">
                          <a:latin typeface="Garamond" panose="02020404030301010803" pitchFamily="18" charset="0"/>
                        </a:rPr>
                        <a:t> </a:t>
                      </a:r>
                      <a:r>
                        <a:rPr lang="it-IT" sz="1200" b="0" i="0" dirty="0" smtClean="0">
                          <a:latin typeface="Garamond" panose="02020404030301010803" pitchFamily="18" charset="0"/>
                        </a:rPr>
                        <a:t>sperimentando e adottando nuove strategie. </a:t>
                      </a: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lang="it-IT" sz="1200" b="0" i="0" dirty="0" smtClean="0">
                        <a:latin typeface="Garamond" panose="02020404030301010803" pitchFamily="18" charset="0"/>
                      </a:endParaRP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lang="it-IT" sz="1200" b="0" i="0" dirty="0" smtClean="0">
                        <a:latin typeface="Garamond" panose="02020404030301010803" pitchFamily="18" charset="0"/>
                      </a:endParaRP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lang="it-IT" sz="1200" b="0" i="0" dirty="0" smtClean="0">
                        <a:latin typeface="Garamond" panose="02020404030301010803" pitchFamily="18" charset="0"/>
                      </a:endParaRP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lang="it-IT" sz="1200" b="0" i="0" dirty="0" smtClean="0">
                        <a:latin typeface="Garamond" panose="02020404030301010803" pitchFamily="18" charset="0"/>
                      </a:endParaRP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lang="it-IT" sz="1200" b="0" i="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dirty="0" smtClean="0">
                          <a:effectLst/>
                          <a:latin typeface="Garamond" panose="02020404030301010803" pitchFamily="18" charset="0"/>
                          <a:ea typeface="Times New Roman" panose="02020603050405020304" pitchFamily="18" charset="0"/>
                          <a:cs typeface="Times New Roman" panose="02020603050405020304" pitchFamily="18" charset="0"/>
                        </a:rPr>
                        <a:t>Gestire progetti più complessi</a:t>
                      </a:r>
                      <a:r>
                        <a:rPr lang="it-IT" sz="1200"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200" dirty="0" smtClean="0">
                          <a:effectLst/>
                          <a:latin typeface="Garamond" panose="02020404030301010803" pitchFamily="18" charset="0"/>
                          <a:ea typeface="Times New Roman" panose="02020603050405020304" pitchFamily="18" charset="0"/>
                          <a:cs typeface="Times New Roman" panose="02020603050405020304" pitchFamily="18" charset="0"/>
                        </a:rPr>
                        <a:t>coordinando</a:t>
                      </a:r>
                      <a:r>
                        <a:rPr lang="it-IT" sz="1200"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200" dirty="0" smtClean="0">
                          <a:effectLst/>
                          <a:latin typeface="Garamond" panose="02020404030301010803" pitchFamily="18" charset="0"/>
                          <a:ea typeface="Times New Roman" panose="02020603050405020304" pitchFamily="18" charset="0"/>
                          <a:cs typeface="Times New Roman" panose="02020603050405020304" pitchFamily="18" charset="0"/>
                        </a:rPr>
                        <a:t> risorse e lavorando in gruppo in modo efficace. </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dirty="0" smtClean="0">
                          <a:effectLst/>
                          <a:latin typeface="Garamond" panose="02020404030301010803" pitchFamily="18" charset="0"/>
                          <a:ea typeface="Times New Roman" panose="02020603050405020304" pitchFamily="18" charset="0"/>
                          <a:cs typeface="Times New Roman" panose="02020603050405020304" pitchFamily="18" charset="0"/>
                        </a:rPr>
                        <a:t>Impegnarsi</a:t>
                      </a:r>
                      <a:r>
                        <a:rPr lang="it-IT" sz="1200" baseline="0" dirty="0" smtClean="0">
                          <a:effectLst/>
                          <a:latin typeface="Garamond" panose="02020404030301010803" pitchFamily="18" charset="0"/>
                          <a:ea typeface="Times New Roman" panose="02020603050405020304" pitchFamily="18" charset="0"/>
                          <a:cs typeface="Times New Roman" panose="02020603050405020304" pitchFamily="18" charset="0"/>
                        </a:rPr>
                        <a:t> nella</a:t>
                      </a:r>
                      <a:r>
                        <a:rPr lang="it-IT" sz="1200" dirty="0" smtClean="0">
                          <a:effectLst/>
                          <a:latin typeface="Garamond" panose="02020404030301010803" pitchFamily="18" charset="0"/>
                          <a:ea typeface="Times New Roman" panose="02020603050405020304" pitchFamily="18" charset="0"/>
                          <a:cs typeface="Times New Roman" panose="02020603050405020304" pitchFamily="18" charset="0"/>
                        </a:rPr>
                        <a:t> riflessione critica sulle proprie azioni, nella valutazione dei risultati e nella ricerca di miglioramenti. </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dirty="0" smtClean="0">
                          <a:effectLst/>
                          <a:latin typeface="Garamond" panose="02020404030301010803" pitchFamily="18" charset="0"/>
                          <a:ea typeface="Times New Roman" panose="02020603050405020304" pitchFamily="18" charset="0"/>
                          <a:cs typeface="Times New Roman" panose="02020603050405020304" pitchFamily="18" charset="0"/>
                        </a:rPr>
                        <a:t>Individuare problemi, formulare ipotesi, implementare soluzioni e valutarne gli esiti. </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dirty="0" smtClean="0">
                          <a:effectLst/>
                          <a:latin typeface="Garamond" panose="02020404030301010803" pitchFamily="18" charset="0"/>
                          <a:ea typeface="Times New Roman" panose="02020603050405020304" pitchFamily="18" charset="0"/>
                          <a:cs typeface="Times New Roman" panose="02020603050405020304" pitchFamily="18" charset="0"/>
                        </a:rPr>
                        <a:t>Trasformare idee in azioni concrete utili per sé e per gli altri. </a:t>
                      </a:r>
                    </a:p>
                  </a:txBody>
                  <a:tcPr/>
                </a:tc>
              </a:tr>
              <a:tr h="632012">
                <a:tc gridSpan="3">
                  <a:txBody>
                    <a:bodyPr/>
                    <a:lstStyle/>
                    <a:p>
                      <a:pPr marL="0" marR="0" lvl="0" indent="0" algn="just"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Gli obiettivi formativi saranno sviluppati in modalità trasversale durante l'orario di docenza di tutte le discipline:  le competenze e i contenuti degli obiettivi formativi non saranno trattati separatamente, ma integrati e affrontati in diverse discipline e attività didattiche.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Per la scuola primaria, le </a:t>
                      </a: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competenze oggetto di valutazione </a:t>
                      </a: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sono state inserite nell’apposita «RUBRICA VALUTATIVA».    </a:t>
                      </a: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hMerge="1">
                  <a:txBody>
                    <a:bodyPr/>
                    <a:lstStyle/>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lang="it-IT" sz="1200" b="0" i="0" dirty="0" smtClean="0">
                        <a:latin typeface="Garamond" panose="02020404030301010803" pitchFamily="18" charset="0"/>
                      </a:endParaRPr>
                    </a:p>
                  </a:txBody>
                  <a:tcPr/>
                </a:tc>
                <a:tc hMerge="1">
                  <a:txBody>
                    <a:bodyPr/>
                    <a:lstStyle/>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lang="it-IT" sz="1200" dirty="0" smtClean="0">
                        <a:effectLst/>
                        <a:latin typeface="Garamond" panose="02020404030301010803" pitchFamily="18" charset="0"/>
                        <a:ea typeface="Times New Roman" panose="02020603050405020304" pitchFamily="18" charset="0"/>
                        <a:cs typeface="Times New Roman" panose="02020603050405020304" pitchFamily="18" charset="0"/>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406379999"/>
      </p:ext>
    </p:extLst>
  </p:cSld>
  <p:clrMapOvr>
    <a:masterClrMapping/>
  </p:clrMapOvr>
  <p:timing>
    <p:tnLst>
      <p:par>
        <p:cT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nvPr>
        </p:nvGraphicFramePr>
        <p:xfrm>
          <a:off x="26896" y="20222"/>
          <a:ext cx="9076760" cy="6798198"/>
        </p:xfrm>
        <a:graphic>
          <a:graphicData uri="http://schemas.openxmlformats.org/drawingml/2006/table">
            <a:tbl>
              <a:tblPr firstRow="1" bandRow="1">
                <a:tableStyleId>{00A15C55-8517-42AA-B614-E9B94910E393}</a:tableStyleId>
              </a:tblPr>
              <a:tblGrid>
                <a:gridCol w="1296680"/>
                <a:gridCol w="1296680"/>
                <a:gridCol w="1296680"/>
                <a:gridCol w="1296680"/>
                <a:gridCol w="1296680"/>
                <a:gridCol w="1296680"/>
                <a:gridCol w="1296680"/>
              </a:tblGrid>
              <a:tr h="0">
                <a:tc gridSpan="7">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u="none" strike="noStrike" kern="1200" cap="none" spc="0" normalizeH="0" baseline="0" noProof="0" dirty="0" smtClean="0">
                          <a:ln>
                            <a:noFill/>
                          </a:ln>
                          <a:effectLst/>
                          <a:uLnTx/>
                          <a:uFillTx/>
                          <a:latin typeface="Garamond" panose="02020404030301010803" pitchFamily="18" charset="0"/>
                        </a:rPr>
                        <a:t>RUBRICA VALUTATIVA SCUOLA PRIMARIA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u="none" strike="noStrike" kern="1200" cap="none" spc="0" normalizeH="0" baseline="0" noProof="0" dirty="0" smtClean="0">
                          <a:ln>
                            <a:noFill/>
                          </a:ln>
                          <a:effectLst/>
                          <a:uLnTx/>
                          <a:uFillTx/>
                          <a:latin typeface="Garamond" panose="02020404030301010803" pitchFamily="18" charset="0"/>
                        </a:rPr>
                        <a:t>(Da adattare alle specifiche attività proposte in classe con un approccio adeguato all'età)</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u="none" strike="noStrike" kern="1200" cap="none" spc="0" normalizeH="0" baseline="0" noProof="0" dirty="0" smtClean="0">
                        <a:ln>
                          <a:noFill/>
                        </a:ln>
                        <a:effectLst/>
                        <a:uLnTx/>
                        <a:uFillTx/>
                        <a:latin typeface="Garamond" panose="02020404030301010803"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u="none" strike="noStrike" kern="1200" cap="none" spc="0" normalizeH="0" baseline="0" noProof="0" dirty="0" smtClean="0">
                          <a:ln>
                            <a:noFill/>
                          </a:ln>
                          <a:effectLst/>
                          <a:uLnTx/>
                          <a:uFillTx/>
                          <a:latin typeface="Garamond" panose="02020404030301010803" pitchFamily="18" charset="0"/>
                        </a:rPr>
                        <a:t>COMPETENZA IMPRENDITORIALE </a:t>
                      </a:r>
                      <a:endParaRPr kumimoji="0" lang="it-IT" sz="12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r>
              <a:tr h="252618">
                <a:tc gridSpan="7">
                  <a:txBody>
                    <a:bodyPr/>
                    <a:lstStyle/>
                    <a:p>
                      <a:pPr algn="ctr"/>
                      <a:r>
                        <a:rPr lang="it-IT" sz="1200" b="1" dirty="0" smtClean="0">
                          <a:latin typeface="Garamond" panose="02020404030301010803" pitchFamily="18" charset="0"/>
                        </a:rPr>
                        <a:t>CLASSI PRIMA – SECONDA </a:t>
                      </a:r>
                      <a:endParaRPr lang="it-IT" sz="1200" b="1" dirty="0">
                        <a:latin typeface="Garamond" panose="02020404030301010803" pitchFamily="18" charset="0"/>
                      </a:endParaRPr>
                    </a:p>
                  </a:txBody>
                  <a:tcPr>
                    <a:solidFill>
                      <a:schemeClr val="accent4"/>
                    </a:solidFill>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r>
              <a:tr h="273573">
                <a:tc rowSpan="2">
                  <a:txBody>
                    <a:bodyPr/>
                    <a:lstStyle/>
                    <a:p>
                      <a:pPr algn="ctr"/>
                      <a:endParaRPr lang="it-IT" sz="1200" dirty="0" smtClean="0">
                        <a:latin typeface="Garamond" panose="02020404030301010803" pitchFamily="18" charset="0"/>
                      </a:endParaRPr>
                    </a:p>
                    <a:p>
                      <a:pPr algn="ctr"/>
                      <a:r>
                        <a:rPr lang="it-IT" sz="1200" dirty="0" smtClean="0">
                          <a:latin typeface="Garamond" panose="02020404030301010803" pitchFamily="18" charset="0"/>
                        </a:rPr>
                        <a:t>COMPETENZE</a:t>
                      </a:r>
                      <a:r>
                        <a:rPr lang="it-IT" sz="1200" baseline="0" dirty="0" smtClean="0">
                          <a:latin typeface="Garamond" panose="02020404030301010803" pitchFamily="18" charset="0"/>
                        </a:rPr>
                        <a:t> </a:t>
                      </a:r>
                      <a:r>
                        <a:rPr lang="it-IT" sz="1200" dirty="0" smtClean="0">
                          <a:latin typeface="Garamond" panose="02020404030301010803" pitchFamily="18" charset="0"/>
                        </a:rPr>
                        <a:t>OGGETTO DI VALUTAZIONE </a:t>
                      </a:r>
                      <a:endParaRPr lang="it-IT" sz="1200" dirty="0">
                        <a:latin typeface="Garamond" panose="02020404030301010803" pitchFamily="18" charset="0"/>
                      </a:endParaRPr>
                    </a:p>
                  </a:txBody>
                  <a:tcPr/>
                </a:tc>
                <a:tc grid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u="none" strike="noStrike" kern="1200" cap="none" spc="0" normalizeH="0" baseline="0" noProof="0" dirty="0" smtClean="0">
                          <a:ln>
                            <a:noFill/>
                          </a:ln>
                          <a:effectLst/>
                          <a:uLnTx/>
                          <a:uFillTx/>
                          <a:latin typeface="Garamond" panose="02020404030301010803" pitchFamily="18" charset="0"/>
                        </a:rPr>
                        <a:t>GIUDIZIO SINTETICO E SUA DESCRIZIONE</a:t>
                      </a: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it-IT" sz="1200" dirty="0">
                        <a:latin typeface="Garamond" panose="02020404030301010803" pitchFamily="18" charset="0"/>
                      </a:endParaRPr>
                    </a:p>
                  </a:txBody>
                  <a:tcPr/>
                </a:tc>
                <a:tc hMerge="1">
                  <a:txBody>
                    <a:bodyPr/>
                    <a:lstStyle/>
                    <a:p>
                      <a:pPr algn="ct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it-IT" sz="1200" dirty="0">
                        <a:latin typeface="Garamond" panose="02020404030301010803" pitchFamily="18" charset="0"/>
                      </a:endParaRPr>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it-IT" sz="1200" dirty="0" smtClean="0">
                        <a:latin typeface="Garamond" panose="02020404030301010803" pitchFamily="18" charset="0"/>
                      </a:endParaRPr>
                    </a:p>
                  </a:txBody>
                  <a:tcPr/>
                </a:tc>
                <a:tc hMerge="1">
                  <a:txBody>
                    <a:bodyPr/>
                    <a:lstStyle/>
                    <a:p>
                      <a:pPr algn="ctr"/>
                      <a:endParaRPr lang="it-IT" sz="1200" dirty="0" smtClean="0">
                        <a:latin typeface="Garamond" panose="02020404030301010803" pitchFamily="18" charset="0"/>
                      </a:endParaRPr>
                    </a:p>
                  </a:txBody>
                  <a:tcPr/>
                </a:tc>
              </a:tr>
              <a:tr h="580278">
                <a:tc vMerge="1">
                  <a:txBody>
                    <a:bodyPr/>
                    <a:lstStyle/>
                    <a:p>
                      <a:endParaRPr lang="it-IT" sz="1200" dirty="0">
                        <a:latin typeface="Garamond" panose="02020404030301010803" pitchFamily="18"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it-IT" sz="1200" dirty="0" smtClean="0">
                          <a:latin typeface="Garamond" panose="02020404030301010803" pitchFamily="18" charset="0"/>
                        </a:rPr>
                        <a:t>NON</a:t>
                      </a:r>
                      <a:r>
                        <a:rPr lang="it-IT" sz="1200" baseline="0" dirty="0" smtClean="0">
                          <a:latin typeface="Garamond" panose="02020404030301010803" pitchFamily="18" charset="0"/>
                        </a:rPr>
                        <a:t> SUFFICIENTE</a:t>
                      </a:r>
                      <a:endParaRPr lang="it-IT" sz="1200" dirty="0" smtClean="0">
                        <a:latin typeface="Garamond" panose="02020404030301010803" pitchFamily="18" charset="0"/>
                      </a:endParaRPr>
                    </a:p>
                  </a:txBody>
                  <a:tcPr/>
                </a:tc>
                <a:tc>
                  <a:txBody>
                    <a:bodyPr/>
                    <a:lstStyle/>
                    <a:p>
                      <a:pPr algn="l"/>
                      <a:r>
                        <a:rPr lang="it-IT" sz="1200" dirty="0" smtClean="0">
                          <a:latin typeface="Garamond" panose="02020404030301010803" pitchFamily="18" charset="0"/>
                        </a:rPr>
                        <a:t>SUFFICIENTE</a:t>
                      </a:r>
                      <a:endParaRPr lang="it-IT" sz="1200" dirty="0">
                        <a:latin typeface="Garamond" panose="02020404030301010803"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u="none" strike="noStrike" kern="1200" cap="none" spc="0" normalizeH="0" baseline="0" noProof="0" dirty="0" smtClean="0">
                          <a:ln>
                            <a:noFill/>
                          </a:ln>
                          <a:effectLst/>
                          <a:uLnTx/>
                          <a:uFillTx/>
                          <a:latin typeface="Garamond" panose="02020404030301010803" pitchFamily="18" charset="0"/>
                        </a:rPr>
                        <a:t>DISCRETO </a:t>
                      </a:r>
                      <a:endParaRPr lang="it-IT" sz="1200" dirty="0" smtClean="0">
                        <a:latin typeface="Garamond" panose="02020404030301010803" pitchFamily="18" charset="0"/>
                      </a:endParaRPr>
                    </a:p>
                    <a:p>
                      <a:pPr algn="l"/>
                      <a:endParaRPr lang="it-IT" sz="1200" dirty="0">
                        <a:latin typeface="Garamond" panose="02020404030301010803" pitchFamily="18" charset="0"/>
                      </a:endParaRPr>
                    </a:p>
                  </a:txBody>
                  <a:tcPr/>
                </a:tc>
                <a:tc>
                  <a:txBody>
                    <a:bodyPr/>
                    <a:lstStyle/>
                    <a:p>
                      <a:pPr algn="l"/>
                      <a:r>
                        <a:rPr lang="it-IT" sz="1200" dirty="0" smtClean="0">
                          <a:latin typeface="Garamond" panose="02020404030301010803" pitchFamily="18" charset="0"/>
                        </a:rPr>
                        <a:t>BUONO</a:t>
                      </a:r>
                      <a:endParaRPr lang="it-IT" sz="1200" dirty="0">
                        <a:latin typeface="Garamond" panose="02020404030301010803" pitchFamily="18" charset="0"/>
                      </a:endParaRPr>
                    </a:p>
                  </a:txBody>
                  <a:tcPr/>
                </a:tc>
                <a:tc>
                  <a:txBody>
                    <a:bodyPr/>
                    <a:lstStyle/>
                    <a:p>
                      <a:pPr algn="l"/>
                      <a:r>
                        <a:rPr lang="it-IT" sz="1200" dirty="0" smtClean="0">
                          <a:latin typeface="Garamond" panose="02020404030301010803" pitchFamily="18" charset="0"/>
                        </a:rPr>
                        <a:t>DISTINTO</a:t>
                      </a:r>
                      <a:endParaRPr lang="it-IT" sz="1200" dirty="0">
                        <a:latin typeface="Garamond" panose="02020404030301010803"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200" dirty="0" smtClean="0">
                          <a:latin typeface="Garamond" panose="02020404030301010803" pitchFamily="18" charset="0"/>
                        </a:rPr>
                        <a:t>OTTIMO </a:t>
                      </a:r>
                    </a:p>
                    <a:p>
                      <a:pPr algn="l"/>
                      <a:endParaRPr lang="it-IT" sz="1200" dirty="0">
                        <a:latin typeface="Garamond" panose="02020404030301010803" pitchFamily="18" charset="0"/>
                      </a:endParaRPr>
                    </a:p>
                  </a:txBody>
                  <a:tcPr/>
                </a:tc>
              </a:tr>
              <a:tr h="605331">
                <a:tc rowSpan="4">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Identifica problemi e ne propone soluzioni.</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Lavora in gruppo.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Mostra iniziativa, creatività e costanza.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endParaRPr>
                    </a:p>
                  </a:txBody>
                  <a:tcPr/>
                </a:tc>
                <a:tc>
                  <a:txBody>
                    <a:bodyPr/>
                    <a:lstStyle/>
                    <a:p>
                      <a:r>
                        <a:rPr lang="it-IT" sz="1200" dirty="0" smtClean="0">
                          <a:latin typeface="Garamond" panose="02020404030301010803" pitchFamily="18" charset="0"/>
                        </a:rPr>
                        <a:t>Partecipa saltuariamente alle attività proposte</a:t>
                      </a:r>
                      <a:r>
                        <a:rPr lang="it-IT" sz="1200" baseline="0" dirty="0" smtClean="0">
                          <a:latin typeface="Garamond" panose="02020404030301010803" pitchFamily="18" charset="0"/>
                        </a:rPr>
                        <a:t> e </a:t>
                      </a:r>
                      <a:r>
                        <a:rPr lang="it-IT" sz="1200" dirty="0" smtClean="0">
                          <a:latin typeface="Garamond" panose="02020404030301010803" pitchFamily="18" charset="0"/>
                        </a:rPr>
                        <a:t>mostra scarsa autonomia.</a:t>
                      </a:r>
                    </a:p>
                    <a:p>
                      <a:endParaRPr lang="it-IT" sz="1200" dirty="0">
                        <a:latin typeface="Garamond" panose="02020404030301010803" pitchFamily="18" charset="0"/>
                      </a:endParaRPr>
                    </a:p>
                  </a:txBody>
                  <a:tcPr/>
                </a:tc>
                <a:tc>
                  <a:txBody>
                    <a:bodyPr/>
                    <a:lstStyle/>
                    <a:p>
                      <a:r>
                        <a:rPr lang="it-IT" sz="1200" dirty="0" smtClean="0">
                          <a:latin typeface="Garamond" panose="02020404030301010803" pitchFamily="18" charset="0"/>
                        </a:rPr>
                        <a:t>Partecipa alle attività proposte</a:t>
                      </a:r>
                      <a:r>
                        <a:rPr lang="it-IT" sz="1200" baseline="0" dirty="0" smtClean="0">
                          <a:latin typeface="Garamond" panose="02020404030301010803" pitchFamily="18" charset="0"/>
                        </a:rPr>
                        <a:t> e </a:t>
                      </a:r>
                      <a:r>
                        <a:rPr lang="it-IT" sz="1200" dirty="0" smtClean="0">
                          <a:latin typeface="Garamond" panose="02020404030301010803" pitchFamily="18" charset="0"/>
                        </a:rPr>
                        <a:t>mostra sufficiente autonomia.</a:t>
                      </a:r>
                    </a:p>
                    <a:p>
                      <a:endParaRPr lang="it-IT" sz="1200" dirty="0">
                        <a:latin typeface="Garamond" panose="02020404030301010803" pitchFamily="18" charset="0"/>
                      </a:endParaRPr>
                    </a:p>
                  </a:txBody>
                  <a:tcPr/>
                </a:tc>
                <a:tc>
                  <a:txBody>
                    <a:bodyPr/>
                    <a:lstStyle/>
                    <a:p>
                      <a:r>
                        <a:rPr lang="it-IT" sz="1200" dirty="0" smtClean="0">
                          <a:latin typeface="Garamond" panose="02020404030301010803" pitchFamily="18" charset="0"/>
                        </a:rPr>
                        <a:t>Inizia a proporre idee e a partecipare attivamente alle attività di gruppo.</a:t>
                      </a:r>
                      <a:endParaRPr lang="it-IT" sz="1200" dirty="0">
                        <a:latin typeface="Garamond" panose="02020404030301010803"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u="none" strike="noStrike" kern="1200" cap="none" spc="0" normalizeH="0" baseline="0" noProof="0" dirty="0" smtClean="0">
                          <a:ln>
                            <a:noFill/>
                          </a:ln>
                          <a:effectLst/>
                          <a:uLnTx/>
                          <a:uFillTx/>
                          <a:latin typeface="Garamond" panose="02020404030301010803" pitchFamily="18" charset="0"/>
                        </a:rPr>
                        <a:t>Mostra iniziativa nel proporre soluzioni e nel portare avanti i compiti assegnati.</a:t>
                      </a: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r>
                        <a:rPr lang="it-IT" sz="1200" dirty="0" smtClean="0">
                          <a:latin typeface="Garamond" panose="02020404030301010803" pitchFamily="18" charset="0"/>
                        </a:rPr>
                        <a:t>Propone idee originali e si assume responsabilità nel portare avanti i progetti in modo quasi autonomo.</a:t>
                      </a:r>
                    </a:p>
                  </a:txBody>
                  <a:tcPr/>
                </a:tc>
                <a:tc>
                  <a:txBody>
                    <a:bodyPr/>
                    <a:lstStyle/>
                    <a:p>
                      <a:r>
                        <a:rPr lang="it-IT" sz="1200" dirty="0" smtClean="0">
                          <a:latin typeface="Garamond" panose="02020404030301010803" pitchFamily="18" charset="0"/>
                        </a:rPr>
                        <a:t>Propone idee originali e si assume responsabilità nel portare avanti i progetti</a:t>
                      </a:r>
                      <a:r>
                        <a:rPr lang="it-IT" sz="1200" baseline="0" dirty="0" smtClean="0">
                          <a:latin typeface="Garamond" panose="02020404030301010803" pitchFamily="18" charset="0"/>
                        </a:rPr>
                        <a:t> in modo </a:t>
                      </a:r>
                      <a:r>
                        <a:rPr lang="it-IT" sz="1200" dirty="0" smtClean="0">
                          <a:latin typeface="Garamond" panose="02020404030301010803" pitchFamily="18" charset="0"/>
                        </a:rPr>
                        <a:t>autonomo.</a:t>
                      </a:r>
                    </a:p>
                  </a:txBody>
                  <a:tcPr/>
                </a:tc>
              </a:tr>
              <a:tr h="605331">
                <a:tc vMerge="1">
                  <a:txBody>
                    <a:bodyPr/>
                    <a:lstStyle/>
                    <a:p>
                      <a:endParaRPr lang="it-IT" sz="1200" dirty="0">
                        <a:latin typeface="Garamond" panose="02020404030301010803" pitchFamily="18" charset="0"/>
                      </a:endParaRPr>
                    </a:p>
                  </a:txBody>
                  <a:tcPr/>
                </a:tc>
                <a:tc>
                  <a:txBody>
                    <a:bodyPr/>
                    <a:lstStyle/>
                    <a:p>
                      <a:r>
                        <a:rPr lang="it-IT" sz="1200" dirty="0" smtClean="0">
                          <a:latin typeface="Garamond" panose="02020404030301010803" pitchFamily="18" charset="0"/>
                        </a:rPr>
                        <a:t>Si integra raramente nel gruppo</a:t>
                      </a:r>
                      <a:r>
                        <a:rPr lang="it-IT" sz="1200" baseline="0" dirty="0" smtClean="0">
                          <a:latin typeface="Garamond" panose="02020404030301010803" pitchFamily="18" charset="0"/>
                        </a:rPr>
                        <a:t> e</a:t>
                      </a:r>
                      <a:r>
                        <a:rPr lang="it-IT" sz="1200" dirty="0" smtClean="0">
                          <a:latin typeface="Garamond" panose="02020404030301010803" pitchFamily="18" charset="0"/>
                        </a:rPr>
                        <a:t> fatica a collaborare.</a:t>
                      </a:r>
                      <a:endParaRPr lang="it-IT" sz="1200" dirty="0">
                        <a:latin typeface="Garamond" panose="02020404030301010803" pitchFamily="18" charset="0"/>
                      </a:endParaRPr>
                    </a:p>
                  </a:txBody>
                  <a:tcPr/>
                </a:tc>
                <a:tc>
                  <a:txBody>
                    <a:bodyPr/>
                    <a:lstStyle/>
                    <a:p>
                      <a:r>
                        <a:rPr lang="it-IT" sz="1200" dirty="0" smtClean="0">
                          <a:latin typeface="Garamond" panose="02020404030301010803" pitchFamily="18" charset="0"/>
                        </a:rPr>
                        <a:t>Si integra nel gruppo, ma fatica a collaborare.</a:t>
                      </a:r>
                      <a:endParaRPr lang="it-IT" sz="1200" dirty="0">
                        <a:latin typeface="Garamond" panose="02020404030301010803" pitchFamily="18" charset="0"/>
                      </a:endParaRPr>
                    </a:p>
                  </a:txBody>
                  <a:tcPr/>
                </a:tc>
                <a:tc>
                  <a:txBody>
                    <a:bodyPr/>
                    <a:lstStyle/>
                    <a:p>
                      <a:r>
                        <a:rPr lang="it-IT" sz="1200" dirty="0" smtClean="0">
                          <a:latin typeface="Garamond" panose="02020404030301010803" pitchFamily="18" charset="0"/>
                        </a:rPr>
                        <a:t>Collabora in modo passivo, seguendo le indicazioni del gruppo.</a:t>
                      </a:r>
                      <a:endParaRPr lang="it-IT" sz="1200" dirty="0">
                        <a:latin typeface="Garamond" panose="02020404030301010803" pitchFamily="18" charset="0"/>
                      </a:endParaRPr>
                    </a:p>
                  </a:txBody>
                  <a:tcPr/>
                </a:tc>
                <a:tc>
                  <a:txBody>
                    <a:bodyPr/>
                    <a:lstStyle/>
                    <a:p>
                      <a:r>
                        <a:rPr lang="it-IT" sz="1200" dirty="0" smtClean="0">
                          <a:latin typeface="Garamond" panose="02020404030301010803" pitchFamily="18" charset="0"/>
                        </a:rPr>
                        <a:t>Collabora attivamente, ascoltando gli altri e contribuendo alle decisioni.</a:t>
                      </a:r>
                      <a:endParaRPr lang="it-IT" sz="1200" dirty="0">
                        <a:latin typeface="Garamond" panose="02020404030301010803" pitchFamily="18" charset="0"/>
                      </a:endParaRPr>
                    </a:p>
                  </a:txBody>
                  <a:tcPr/>
                </a:tc>
                <a:tc>
                  <a:txBody>
                    <a:bodyPr/>
                    <a:lstStyle/>
                    <a:p>
                      <a:r>
                        <a:rPr lang="it-IT" sz="1200" dirty="0" smtClean="0">
                          <a:latin typeface="Garamond" panose="02020404030301010803" pitchFamily="18" charset="0"/>
                        </a:rPr>
                        <a:t>Guida il gruppo</a:t>
                      </a:r>
                      <a:r>
                        <a:rPr lang="it-IT" sz="1200" baseline="0" dirty="0" smtClean="0">
                          <a:latin typeface="Garamond" panose="02020404030301010803" pitchFamily="18" charset="0"/>
                        </a:rPr>
                        <a:t> </a:t>
                      </a:r>
                      <a:r>
                        <a:rPr lang="it-IT" sz="1200" dirty="0" smtClean="0">
                          <a:latin typeface="Garamond" panose="02020404030301010803" pitchFamily="18" charset="0"/>
                        </a:rPr>
                        <a:t>proponendo soluzioni.</a:t>
                      </a:r>
                      <a:r>
                        <a:rPr lang="it-IT" sz="1200" baseline="0" dirty="0" smtClean="0">
                          <a:latin typeface="Garamond" panose="02020404030301010803" pitchFamily="18" charset="0"/>
                        </a:rPr>
                        <a:t> </a:t>
                      </a:r>
                      <a:endParaRPr lang="it-IT" sz="1200" dirty="0">
                        <a:latin typeface="Garamond" panose="02020404030301010803" pitchFamily="18" charset="0"/>
                      </a:endParaRPr>
                    </a:p>
                  </a:txBody>
                  <a:tcPr/>
                </a:tc>
                <a:tc>
                  <a:txBody>
                    <a:bodyPr/>
                    <a:lstStyle/>
                    <a:p>
                      <a:r>
                        <a:rPr lang="it-IT" sz="1200" dirty="0" smtClean="0">
                          <a:latin typeface="Garamond" panose="02020404030301010803" pitchFamily="18" charset="0"/>
                        </a:rPr>
                        <a:t>Guida il gruppo</a:t>
                      </a:r>
                      <a:r>
                        <a:rPr lang="it-IT" sz="1200" baseline="0" dirty="0" smtClean="0">
                          <a:latin typeface="Garamond" panose="02020404030301010803" pitchFamily="18" charset="0"/>
                        </a:rPr>
                        <a:t> </a:t>
                      </a:r>
                      <a:r>
                        <a:rPr lang="it-IT" sz="1200" dirty="0" smtClean="0">
                          <a:latin typeface="Garamond" panose="02020404030301010803" pitchFamily="18" charset="0"/>
                        </a:rPr>
                        <a:t>proponendo soluzioni e motivando gli altri.</a:t>
                      </a:r>
                      <a:endParaRPr lang="it-IT" sz="1200" dirty="0">
                        <a:latin typeface="Garamond" panose="02020404030301010803" pitchFamily="18" charset="0"/>
                      </a:endParaRPr>
                    </a:p>
                  </a:txBody>
                  <a:tcPr/>
                </a:tc>
              </a:tr>
              <a:tr h="605331">
                <a:tc vMerge="1">
                  <a:txBody>
                    <a:bodyPr/>
                    <a:lstStyle/>
                    <a:p>
                      <a:endParaRPr lang="it-IT" sz="1200" dirty="0">
                        <a:latin typeface="Garamond" panose="02020404030301010803" pitchFamily="18" charset="0"/>
                      </a:endParaRPr>
                    </a:p>
                  </a:txBody>
                  <a:tcPr/>
                </a:tc>
                <a:tc>
                  <a:txBody>
                    <a:bodyPr/>
                    <a:lstStyle/>
                    <a:p>
                      <a:r>
                        <a:rPr lang="it-IT" sz="1200" dirty="0" smtClean="0">
                          <a:latin typeface="Garamond" panose="02020404030301010803" pitchFamily="18" charset="0"/>
                        </a:rPr>
                        <a:t>Riproduce soluzioni già note</a:t>
                      </a:r>
                      <a:r>
                        <a:rPr lang="it-IT" sz="1200" baseline="0" dirty="0" smtClean="0">
                          <a:latin typeface="Garamond" panose="02020404030301010803" pitchFamily="18" charset="0"/>
                        </a:rPr>
                        <a:t> solo se guidato. </a:t>
                      </a:r>
                      <a:endParaRPr lang="it-IT" sz="1200" dirty="0">
                        <a:latin typeface="Garamond" panose="02020404030301010803" pitchFamily="18" charset="0"/>
                      </a:endParaRPr>
                    </a:p>
                  </a:txBody>
                  <a:tcPr/>
                </a:tc>
                <a:tc>
                  <a:txBody>
                    <a:bodyPr/>
                    <a:lstStyle/>
                    <a:p>
                      <a:r>
                        <a:rPr lang="it-IT" sz="1200" dirty="0" smtClean="0">
                          <a:latin typeface="Garamond" panose="02020404030301010803" pitchFamily="18" charset="0"/>
                        </a:rPr>
                        <a:t>Riproduce soluzioni già note</a:t>
                      </a:r>
                      <a:r>
                        <a:rPr lang="it-IT" sz="1200" baseline="0" dirty="0" smtClean="0">
                          <a:latin typeface="Garamond" panose="02020404030301010803" pitchFamily="18" charset="0"/>
                        </a:rPr>
                        <a:t> con qualche difficoltà.</a:t>
                      </a:r>
                      <a:endParaRPr lang="it-IT" sz="1200" dirty="0">
                        <a:latin typeface="Garamond" panose="02020404030301010803" pitchFamily="18" charset="0"/>
                      </a:endParaRPr>
                    </a:p>
                  </a:txBody>
                  <a:tcPr/>
                </a:tc>
                <a:tc>
                  <a:txBody>
                    <a:bodyPr/>
                    <a:lstStyle/>
                    <a:p>
                      <a:r>
                        <a:rPr lang="it-IT" sz="1200" dirty="0" smtClean="0">
                          <a:latin typeface="Garamond" panose="02020404030301010803" pitchFamily="18" charset="0"/>
                        </a:rPr>
                        <a:t>Cerca soluzioni semplici</a:t>
                      </a:r>
                      <a:r>
                        <a:rPr lang="it-IT" sz="1200" baseline="0" dirty="0" smtClean="0">
                          <a:latin typeface="Garamond" panose="02020404030301010803" pitchFamily="18" charset="0"/>
                        </a:rPr>
                        <a:t> e </a:t>
                      </a:r>
                      <a:r>
                        <a:rPr lang="it-IT" sz="1200" dirty="0" smtClean="0">
                          <a:latin typeface="Garamond" panose="02020404030301010803" pitchFamily="18" charset="0"/>
                        </a:rPr>
                        <a:t> mostra una discreta</a:t>
                      </a:r>
                      <a:r>
                        <a:rPr lang="it-IT" sz="1200" baseline="0" dirty="0" smtClean="0">
                          <a:latin typeface="Garamond" panose="02020404030301010803" pitchFamily="18" charset="0"/>
                        </a:rPr>
                        <a:t> </a:t>
                      </a:r>
                      <a:r>
                        <a:rPr lang="it-IT" sz="1200" dirty="0" smtClean="0">
                          <a:latin typeface="Garamond" panose="02020404030301010803" pitchFamily="18" charset="0"/>
                        </a:rPr>
                        <a:t>originalità.</a:t>
                      </a:r>
                      <a:endParaRPr lang="it-IT" sz="1200" dirty="0">
                        <a:latin typeface="Garamond" panose="02020404030301010803" pitchFamily="18" charset="0"/>
                      </a:endParaRPr>
                    </a:p>
                  </a:txBody>
                  <a:tcPr/>
                </a:tc>
                <a:tc>
                  <a:txBody>
                    <a:bodyPr/>
                    <a:lstStyle/>
                    <a:p>
                      <a:r>
                        <a:rPr lang="it-IT" sz="1200" dirty="0" smtClean="0">
                          <a:latin typeface="Garamond" panose="02020404030301010803" pitchFamily="18" charset="0"/>
                        </a:rPr>
                        <a:t>Cerca soluzioni semplici</a:t>
                      </a:r>
                      <a:r>
                        <a:rPr lang="it-IT" sz="1200" baseline="0" dirty="0" smtClean="0">
                          <a:latin typeface="Garamond" panose="02020404030301010803" pitchFamily="18" charset="0"/>
                        </a:rPr>
                        <a:t> e </a:t>
                      </a:r>
                      <a:r>
                        <a:rPr lang="it-IT" sz="1200" dirty="0" smtClean="0">
                          <a:latin typeface="Garamond" panose="02020404030301010803" pitchFamily="18" charset="0"/>
                        </a:rPr>
                        <a:t>mostra originalità.</a:t>
                      </a:r>
                    </a:p>
                    <a:p>
                      <a:endParaRPr lang="it-IT" sz="1200" dirty="0">
                        <a:latin typeface="Garamond" panose="02020404030301010803" pitchFamily="18" charset="0"/>
                      </a:endParaRPr>
                    </a:p>
                  </a:txBody>
                  <a:tcPr/>
                </a:tc>
                <a:tc>
                  <a:txBody>
                    <a:bodyPr/>
                    <a:lstStyle/>
                    <a:p>
                      <a:r>
                        <a:rPr lang="it-IT" sz="1200" dirty="0" smtClean="0">
                          <a:latin typeface="Garamond" panose="02020404030301010803" pitchFamily="18" charset="0"/>
                        </a:rPr>
                        <a:t>Propone soluzioni originali e cerca di risolvere i problemi in modo autonomo.</a:t>
                      </a:r>
                      <a:endParaRPr lang="it-IT" sz="1200" dirty="0">
                        <a:latin typeface="Garamond" panose="02020404030301010803" pitchFamily="18" charset="0"/>
                      </a:endParaRPr>
                    </a:p>
                  </a:txBody>
                  <a:tcPr/>
                </a:tc>
                <a:tc>
                  <a:txBody>
                    <a:bodyPr/>
                    <a:lstStyle/>
                    <a:p>
                      <a:r>
                        <a:rPr lang="it-IT" sz="1200" dirty="0" smtClean="0">
                          <a:latin typeface="Garamond" panose="02020404030301010803" pitchFamily="18" charset="0"/>
                        </a:rPr>
                        <a:t>Elabora soluzioni complesse e creative, mostrando pensiero divergente.</a:t>
                      </a:r>
                      <a:endParaRPr lang="it-IT" sz="1200" dirty="0">
                        <a:latin typeface="Garamond" panose="02020404030301010803" pitchFamily="18" charset="0"/>
                      </a:endParaRPr>
                    </a:p>
                  </a:txBody>
                  <a:tcPr/>
                </a:tc>
              </a:tr>
              <a:tr h="605331">
                <a:tc vMerge="1">
                  <a:txBody>
                    <a:bodyPr/>
                    <a:lstStyle/>
                    <a:p>
                      <a:endParaRPr lang="it-IT" sz="1200" dirty="0">
                        <a:latin typeface="Garamond" panose="02020404030301010803" pitchFamily="18" charset="0"/>
                      </a:endParaRPr>
                    </a:p>
                  </a:txBody>
                  <a:tcPr/>
                </a:tc>
                <a:tc>
                  <a:txBody>
                    <a:bodyPr/>
                    <a:lstStyle/>
                    <a:p>
                      <a:r>
                        <a:rPr lang="it-IT" sz="1200" dirty="0" smtClean="0">
                          <a:latin typeface="Garamond" panose="02020404030301010803" pitchFamily="18" charset="0"/>
                        </a:rPr>
                        <a:t>Si scoraggia facilmente di fronte alle difficoltà.</a:t>
                      </a:r>
                      <a:endParaRPr lang="it-IT" sz="1200" dirty="0">
                        <a:latin typeface="Garamond" panose="02020404030301010803" pitchFamily="18" charset="0"/>
                      </a:endParaRPr>
                    </a:p>
                  </a:txBody>
                  <a:tcPr/>
                </a:tc>
                <a:tc>
                  <a:txBody>
                    <a:bodyPr/>
                    <a:lstStyle/>
                    <a:p>
                      <a:r>
                        <a:rPr lang="it-IT" sz="1200" dirty="0" smtClean="0">
                          <a:latin typeface="Garamond" panose="02020404030301010803" pitchFamily="18" charset="0"/>
                        </a:rPr>
                        <a:t>Cerca aiuto quando incontra difficoltà, ma si arrende facilmente.</a:t>
                      </a:r>
                      <a:endParaRPr lang="it-IT" sz="1200" dirty="0">
                        <a:latin typeface="Garamond" panose="02020404030301010803" pitchFamily="18" charset="0"/>
                      </a:endParaRPr>
                    </a:p>
                  </a:txBody>
                  <a:tcPr/>
                </a:tc>
                <a:tc>
                  <a:txBody>
                    <a:bodyPr/>
                    <a:lstStyle/>
                    <a:p>
                      <a:r>
                        <a:rPr lang="it-IT" sz="1200" dirty="0" smtClean="0">
                          <a:latin typeface="Garamond" panose="02020404030301010803" pitchFamily="18" charset="0"/>
                        </a:rPr>
                        <a:t>Cerca aiuto quando incontra difficoltà, ma cerca</a:t>
                      </a:r>
                      <a:r>
                        <a:rPr lang="it-IT" sz="1200" baseline="0" dirty="0" smtClean="0">
                          <a:latin typeface="Garamond" panose="02020404030301010803" pitchFamily="18" charset="0"/>
                        </a:rPr>
                        <a:t> di non arrendersi</a:t>
                      </a:r>
                      <a:r>
                        <a:rPr lang="it-IT" sz="1200" dirty="0" smtClean="0">
                          <a:latin typeface="Garamond" panose="02020404030301010803" pitchFamily="18" charset="0"/>
                        </a:rPr>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200" dirty="0" smtClean="0">
                          <a:latin typeface="Garamond" panose="02020404030301010803" pitchFamily="18" charset="0"/>
                        </a:rPr>
                        <a:t>Tenta di superare le difficoltà, ma</a:t>
                      </a:r>
                      <a:r>
                        <a:rPr lang="it-IT" sz="1200" baseline="0" dirty="0" smtClean="0">
                          <a:latin typeface="Garamond" panose="02020404030301010803" pitchFamily="18" charset="0"/>
                        </a:rPr>
                        <a:t> se incoraggiato. </a:t>
                      </a:r>
                      <a:endParaRPr lang="it-IT" sz="1200" dirty="0" smtClean="0">
                        <a:latin typeface="Garamond" panose="02020404030301010803" pitchFamily="18" charset="0"/>
                      </a:endParaRPr>
                    </a:p>
                    <a:p>
                      <a:endParaRPr lang="it-IT" sz="1200" dirty="0">
                        <a:latin typeface="Garamond" panose="02020404030301010803" pitchFamily="18" charset="0"/>
                      </a:endParaRPr>
                    </a:p>
                  </a:txBody>
                  <a:tcPr/>
                </a:tc>
                <a:tc>
                  <a:txBody>
                    <a:bodyPr/>
                    <a:lstStyle/>
                    <a:p>
                      <a:r>
                        <a:rPr lang="it-IT" sz="1200" dirty="0" smtClean="0">
                          <a:latin typeface="Garamond" panose="02020404030301010803" pitchFamily="18" charset="0"/>
                        </a:rPr>
                        <a:t>Inizia a superare le difficoltà trovando soluzioni</a:t>
                      </a:r>
                      <a:r>
                        <a:rPr lang="it-IT" sz="1200" baseline="0" dirty="0" smtClean="0">
                          <a:latin typeface="Garamond" panose="02020404030301010803" pitchFamily="18" charset="0"/>
                        </a:rPr>
                        <a:t> </a:t>
                      </a:r>
                      <a:r>
                        <a:rPr lang="it-IT" sz="1200" dirty="0" smtClean="0">
                          <a:latin typeface="Garamond" panose="02020404030301010803" pitchFamily="18" charset="0"/>
                        </a:rPr>
                        <a:t>alternative</a:t>
                      </a:r>
                      <a:endParaRPr lang="it-IT" sz="1200" dirty="0">
                        <a:latin typeface="Garamond" panose="02020404030301010803" pitchFamily="18" charset="0"/>
                      </a:endParaRPr>
                    </a:p>
                  </a:txBody>
                  <a:tcPr/>
                </a:tc>
                <a:tc>
                  <a:txBody>
                    <a:bodyPr/>
                    <a:lstStyle/>
                    <a:p>
                      <a:r>
                        <a:rPr lang="it-IT" sz="1200" dirty="0" smtClean="0">
                          <a:latin typeface="Garamond" panose="02020404030301010803" pitchFamily="18" charset="0"/>
                        </a:rPr>
                        <a:t>Supera le difficoltà con</a:t>
                      </a:r>
                      <a:r>
                        <a:rPr lang="it-IT" sz="1200" baseline="0" dirty="0" smtClean="0">
                          <a:latin typeface="Garamond" panose="02020404030301010803" pitchFamily="18" charset="0"/>
                        </a:rPr>
                        <a:t> </a:t>
                      </a:r>
                      <a:r>
                        <a:rPr lang="it-IT" sz="1200" dirty="0" smtClean="0">
                          <a:latin typeface="Garamond" panose="02020404030301010803" pitchFamily="18" charset="0"/>
                        </a:rPr>
                        <a:t>determinazione, trovando soluzioni alternative.</a:t>
                      </a:r>
                      <a:endParaRPr lang="it-IT" sz="1200" dirty="0">
                        <a:latin typeface="Garamond" panose="02020404030301010803" pitchFamily="18" charset="0"/>
                      </a:endParaRPr>
                    </a:p>
                  </a:txBody>
                  <a:tcPr/>
                </a:tc>
              </a:tr>
            </a:tbl>
          </a:graphicData>
        </a:graphic>
      </p:graphicFrame>
      <p:pic>
        <p:nvPicPr>
          <p:cNvPr id="3" name="Immagine 2">
            <a:hlinkClick r:id="rId2" action="ppaction://hlinksldjump"/>
          </p:cNvPr>
          <p:cNvPicPr>
            <a:picLocks noChangeAspect="1"/>
          </p:cNvPicPr>
          <p:nvPr/>
        </p:nvPicPr>
        <p:blipFill>
          <a:blip r:embed="rId3"/>
          <a:stretch>
            <a:fillRect/>
          </a:stretch>
        </p:blipFill>
        <p:spPr>
          <a:xfrm>
            <a:off x="7667606" y="352622"/>
            <a:ext cx="615782" cy="369469"/>
          </a:xfrm>
          <a:prstGeom prst="rect">
            <a:avLst/>
          </a:prstGeom>
        </p:spPr>
      </p:pic>
    </p:spTree>
    <p:extLst>
      <p:ext uri="{BB962C8B-B14F-4D97-AF65-F5344CB8AC3E}">
        <p14:creationId xmlns:p14="http://schemas.microsoft.com/office/powerpoint/2010/main" val="2258835503"/>
      </p:ext>
    </p:extLst>
  </p:cSld>
  <p:clrMapOvr>
    <a:masterClrMapping/>
  </p:clrMapOvr>
  <p:timing>
    <p:tnLst>
      <p:par>
        <p:cTn id="1" dur="indefinite" restart="never" nodeType="tmRoot"/>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1661083044"/>
              </p:ext>
            </p:extLst>
          </p:nvPr>
        </p:nvGraphicFramePr>
        <p:xfrm>
          <a:off x="26090" y="41709"/>
          <a:ext cx="9095876" cy="6500733"/>
        </p:xfrm>
        <a:graphic>
          <a:graphicData uri="http://schemas.openxmlformats.org/drawingml/2006/table">
            <a:tbl>
              <a:tblPr firstRow="1" bandRow="1">
                <a:tableStyleId>{00A15C55-8517-42AA-B614-E9B94910E393}</a:tableStyleId>
              </a:tblPr>
              <a:tblGrid>
                <a:gridCol w="9095876"/>
              </a:tblGrid>
              <a:tr h="97190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COMPETENZA CHIAVE: </a:t>
                      </a:r>
                      <a:r>
                        <a:rPr kumimoji="0" lang="it-IT" sz="16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Competenza in materia di consapevolezza ed espressione culturali</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Dalla Raccomandazione del Parlamento Europeo e del Consiglio del 22 maggio 2018</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La competenza in materia di consapevolezza ed espressione culturali implica la comprensione e il rispetto di come le idee e i significati vengono espressi creativamente e comunicati in diverse culture e tramite tutta una serie di arti e altre forme culturali. Presuppone l’impegno di capire, sviluppare ed esprimere le proprie idee e il senso della propria funzione o del proprio ruolo nella società in una serie di modi e contesti.</a:t>
                      </a:r>
                      <a:endPar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r h="1223211">
                <a:tc>
                  <a: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APPROCCIO INTEGRATO STEM </a:t>
                      </a: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(allegato Linee guida STEM – DM 184/2023)</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COMPETENZE POTENZIATE </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Communication (Comunicazione) : l’abilità di esprimere idee, condividere informazioni e interagire efficacemente con gli altri.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Collaboration (Collaborazione): la capacità di lavorare in gruppo, condividere responsabilità e raggiungere obiettivi comuni.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Creativity (Creatività): la capacità di generare nuove idee, trovare soluzioni originali e affrontare le sfide in modo innovativo.</a:t>
                      </a: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r h="58761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solidFill>
                      <a:srgbClr val="FF9900"/>
                    </a:solidFill>
                  </a:tcPr>
                </a:tc>
              </a:tr>
              <a:tr h="122321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PROFILO DELLO STUDENTE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COMPETENZE AL TERMINE DEL PRIMO CICLO DI ISTRUZIONE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le espressioni (lingua, patrimonio, tradizioni) progressivamente più ampie - locali, regionali, nazionali, europee e mondiali - della propria cultura.</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l’influenza reciproca tra culture e sulle idee dei singoli individui.</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Apprezzare la diversità dei modi per comunicare idee – testi scritti (stampati e digitali), teatro, cinema, danza, giochi, arte e design, musica, riti, architettura e loro forme ibride.</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Maturare consapevolezza dell’identità personale e del patrimonio storico e geografico all’interno di un mondo caratterizzato da diversità.</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4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629447359"/>
      </p:ext>
    </p:extLst>
  </p:cSld>
  <p:clrMapOvr>
    <a:masterClrMapping/>
  </p:clrMapOvr>
  <p:timing>
    <p:tnLst>
      <p:par>
        <p:cTn id="1" dur="indefinite" restart="never" nodeType="tmRoot"/>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3382578612"/>
              </p:ext>
            </p:extLst>
          </p:nvPr>
        </p:nvGraphicFramePr>
        <p:xfrm>
          <a:off x="26090" y="41709"/>
          <a:ext cx="9095876" cy="6827721"/>
        </p:xfrm>
        <a:graphic>
          <a:graphicData uri="http://schemas.openxmlformats.org/drawingml/2006/table">
            <a:tbl>
              <a:tblPr firstRow="1" bandRow="1">
                <a:tableStyleId>{00A15C55-8517-42AA-B614-E9B94910E393}</a:tableStyleId>
              </a:tblPr>
              <a:tblGrid>
                <a:gridCol w="4547938"/>
                <a:gridCol w="4547938"/>
              </a:tblGrid>
              <a:tr h="335481">
                <a:tc gridSpan="2">
                  <a:txBody>
                    <a:bodyPr/>
                    <a:lstStyle/>
                    <a:p>
                      <a:pPr algn="ctr"/>
                      <a:r>
                        <a:rPr lang="it-IT" sz="1100" b="1" baseline="0" dirty="0" smtClean="0">
                          <a:solidFill>
                            <a:schemeClr val="tx1"/>
                          </a:solidFill>
                          <a:latin typeface="Garamond" panose="02020404030301010803" pitchFamily="18" charset="0"/>
                        </a:rPr>
                        <a:t>OBIETTIVI GENERALI DEL PROCESSO FORMATIVO</a:t>
                      </a:r>
                    </a:p>
                  </a:txBody>
                  <a:tcPr/>
                </a:tc>
                <a:tc hMerge="1">
                  <a:txBody>
                    <a:bodyPr/>
                    <a:lstStyle/>
                    <a:p>
                      <a:endParaRPr lang="it-IT"/>
                    </a:p>
                  </a:txBody>
                  <a:tcPr/>
                </a:tc>
              </a:tr>
              <a:tr h="1223211">
                <a:tc>
                  <a:txBody>
                    <a:bodyPr/>
                    <a:lstStyle/>
                    <a:p>
                      <a:pPr marL="0" marR="0" lvl="0" indent="0" algn="ctr"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 TERMINE DELLA SCUOLA PRIMARIA</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Esplorare gli elementi della propria identità culturale</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riconoscere e descrivere alcuni elementi fondamentali della propria identità culturale, come la lingua, le tradizioni familiari e della comunità, nonché alcuni aspetti del patrimonio culturale del territorio nel quale si vive.</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Organizzare eventi personali e collettivi in sequenze temporali semplici</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collocare eventi personali e fatti storici semplici all'interno di sequenze temporali lineari, utilizzando strumenti come linee del tempo elementari.</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diverse forme di espressione culturale</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identificare e nominare diverse forme di espressione culturale, come il teatro, la musica, il cinema, la danza e semplici opere d'arte presenti nel loro contesto.</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Collocare nello spazio e nel tempo elementi culturali di base</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localizzare nello spazio geografico e nel tempo storico ambienti, avvenimenti, fenomeni culturali significativi e semplici opere d'arte.</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Esprimere creativamente la propria identità culturale</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esprimere la propria identità culturale attraverso diverse forme (linguaggio, disegno, semplici rappresentazioni), condividendola con gli altri in un clima di rispetto.</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Produrre semplici elaborati artistici e musicali</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esprimersi attraverso semplici attività pratiche di produzione artistica (disegno, pittura, scultura elementare) e musicale (canto, utilizzo di strumenti ritmici semplici), sperimentando diversi materiali e tecniche.</a:t>
                      </a:r>
                    </a:p>
                  </a:txBody>
                  <a:tcPr/>
                </a:tc>
                <a:tc>
                  <a:txBody>
                    <a:bodyPr/>
                    <a:lstStyle/>
                    <a:p>
                      <a:pPr marL="0" marR="0" lvl="0" indent="0" algn="ctr"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 TERMINE DELLA SCUOLA SECONDARIA DI PRIMO GRADO</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e apprezzare le diverse forme di espressione culturale</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riconoscere molteplici forme di espressione culturale e apprezzarne il valore intrinseco come manifestazione dell'ingegno umano, comprendendone il contesto storico e sociale di produzione.</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l'influenza reciproca e rispettare le diverse identità culturali</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comprendere l’influenza reciproca tra culture, riconoscendone e rispettandone le diversità nell’ambito di un fecondo dialogo.</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Analizzare elementi significativi del passato e del presente</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identificare e analizzare elementi significativi del passato del proprio ambiente di vita e metterli in relazione con aspetti del presente, sviluppando così una coscienza storica e culturale.</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diverse fonti per acquisire informazioni culturali</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estrarre informazioni e conoscenze su aspetti del passato e del presente da diverse fonti (testi, immagini, testimonianze, media digitali) per approfondire la comprensione della propria cultura.</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Analizzare e interpretare diverse rappresentazioni culturali</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analizzare e interpreta rappresentazioni di vario tipo (teatrali, musicali, cinematografiche, artistiche), cogliendone i significati culturali essenziali e le intenzioni comunicative.</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Consolidare la consapevolezza della propria identità nel contesto della diversità</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maturare consapevolezza della propria identità personale e del patrimonio storico, culturale e paesaggistico del proprio Paese all'interno delle diversità culturali presenti nel mondo.</a:t>
                      </a:r>
                    </a:p>
                    <a:p>
                      <a:pPr marL="228600" marR="0" lvl="0" indent="-228600" algn="just" defTabSz="914400" rtl="0" eaLnBrk="1" fontAlgn="auto" latinLnBrk="0" hangingPunct="1">
                        <a:lnSpc>
                          <a:spcPct val="150000"/>
                        </a:lnSpc>
                        <a:spcBef>
                          <a:spcPts val="0"/>
                        </a:spcBef>
                        <a:spcAft>
                          <a:spcPts val="0"/>
                        </a:spcAft>
                        <a:buClrTx/>
                        <a:buSzTx/>
                        <a:buFont typeface="+mj-lt"/>
                        <a:buAutoNum type="arabicPeriod"/>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Realizzare produzioni artistiche e musicali personali e collaborative</a:t>
                      </a: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ideare e realizzare produzioni artistiche (es. elaborati grafici, plastici, multimediali) e musicali (es. esecuzioni strumentali e vocali, semplici improvvisazioni e composizioni) sia individualmente che in gruppo, utilizzando diverse tecniche e linguaggi espressivi.</a:t>
                      </a:r>
                    </a:p>
                  </a:txBody>
                  <a:tcPr/>
                </a:tc>
              </a:tr>
              <a:tr h="1223211">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Scuola Primaria</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Dall’all. A modello di certificazione sc. Primaria – DM 14/2024</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Orientarsi nello spazio e nel tempo, osservando e descrivendo ambienti, fatti, fenomeni e produzioni artistiche, esprimendo curiosità e ricerca di senso.</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 relazione alle proprie potenzialità e al proprio talento, esprimersi negli ambiti più congeniali: motori, artistici e musicali.</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Scuola Secondaria di Primo Grado</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Dall’all. B modello di certificazione sc. Secondaria – DM 14/2024</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Padroneggiare la lingua di scolarizzazione in modo da comprendere enunciati di una certa complessità, esprimere le proprie idee, adottare un registro linguistico appropriato alle diverse situazioni.</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Orientarsi nello spazio e nel tempo e interpretare i sistemi simbolici e culturali della società, esprimendo curiosità e ricerca di senso.</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 relazione alle proprie potenzialità e al proprio talento, esprimersi negli ambiti più congeniali: motori, artistici e musicali.</a:t>
                      </a:r>
                    </a:p>
                  </a:txBody>
                  <a:tcPr/>
                </a:tc>
              </a:tr>
            </a:tbl>
          </a:graphicData>
        </a:graphic>
      </p:graphicFrame>
      <p:sp>
        <p:nvSpPr>
          <p:cNvPr id="3" name="Avanti o successivo 2">
            <a:hlinkClick r:id="" action="ppaction://hlinkshowjump?jump=nextslide" highlightClick="1"/>
          </p:cNvPr>
          <p:cNvSpPr/>
          <p:nvPr/>
        </p:nvSpPr>
        <p:spPr>
          <a:xfrm rot="5400000">
            <a:off x="4085588" y="6385035"/>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661252730"/>
      </p:ext>
    </p:extLst>
  </p:cSld>
  <p:clrMapOvr>
    <a:masterClrMapping/>
  </p:clrMapOvr>
  <p:timing>
    <p:tnLst>
      <p:par>
        <p:cTn id="1" dur="indefinite" restart="never" nodeType="tmRoot"/>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40340" y="53787"/>
          <a:ext cx="9081624" cy="6646816"/>
        </p:xfrm>
        <a:graphic>
          <a:graphicData uri="http://schemas.openxmlformats.org/drawingml/2006/table">
            <a:tbl>
              <a:tblPr firstRow="1" bandRow="1">
                <a:tableStyleId>{00A15C55-8517-42AA-B614-E9B94910E393}</a:tableStyleId>
              </a:tblPr>
              <a:tblGrid>
                <a:gridCol w="353499"/>
                <a:gridCol w="2923547"/>
                <a:gridCol w="2810708"/>
                <a:gridCol w="2993870"/>
              </a:tblGrid>
              <a:tr h="374468">
                <a:tc gridSpan="4">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6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IL SÉ E L’ALTRO : Scuola dell’Infanzia</a:t>
                      </a:r>
                    </a:p>
                  </a:txBody>
                  <a:tcPr/>
                </a:tc>
                <a:tc hMerge="1">
                  <a:txBody>
                    <a:bodyPr/>
                    <a:lstStyle/>
                    <a:p>
                      <a:endParaRPr lang="it-IT"/>
                    </a:p>
                  </a:txBody>
                  <a:tcPr/>
                </a:tc>
                <a:tc hMerge="1">
                  <a:txBody>
                    <a:bodyPr/>
                    <a:lstStyle/>
                    <a:p>
                      <a:endParaRPr lang="it-IT"/>
                    </a:p>
                  </a:txBody>
                  <a:tcPr/>
                </a:tc>
                <a:tc hMerge="1">
                  <a:txBody>
                    <a:bodyPr/>
                    <a:lstStyle/>
                    <a:p>
                      <a:endParaRPr lang="it-IT"/>
                    </a:p>
                  </a:txBody>
                  <a:tcPr/>
                </a:tc>
              </a:tr>
              <a:tr h="374468">
                <a:tc gridSpan="4">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hMerge="1">
                  <a:txBody>
                    <a:bodyPr/>
                    <a:lstStyle/>
                    <a:p>
                      <a:endParaRPr lang="it-IT"/>
                    </a:p>
                  </a:txBody>
                  <a:tcPr/>
                </a:tc>
                <a:tc hMerge="1">
                  <a:txBody>
                    <a:bodyPr/>
                    <a:lstStyle/>
                    <a:p>
                      <a:endParaRPr lang="it-IT"/>
                    </a:p>
                  </a:txBody>
                  <a:tcPr/>
                </a:tc>
                <a:tc hMerge="1">
                  <a:txBody>
                    <a:bodyPr/>
                    <a:lstStyle/>
                    <a:p>
                      <a:endParaRPr lang="it-IT"/>
                    </a:p>
                  </a:txBody>
                  <a:tcPr/>
                </a:tc>
              </a:tr>
              <a:tr h="2281847">
                <a:tc gridSpan="4">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a:t>
                      </a: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Imparare a dare un nome alle proprie emozioni e ai propri stati d’animo e riconoscere quelli altrui.</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Ricercare le prime risposte, anche fantasiose e immaginarie, ai grandi interrogativi sulla vita e la morte, la gioia e il dolore a partire dalla narrazione e dalla condivisione delle proprie esperienze personali.</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Giocare in modo costruttivo e creativo con gli altri.</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Gestire i piccoli conflitti fra pari e con gli adulti.</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Orientarsi nelle prime generalizzazioni delle categorie di passato, presente e futuro.</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Riconoscere i principali segni della propria cultura e di quella espressa dalle varie formazioni sociali nel territorio di appartenenza</a:t>
                      </a:r>
                      <a:r>
                        <a:rPr lang="it-IT" sz="1000" b="0" baseline="0" dirty="0" smtClean="0">
                          <a:latin typeface="Garamond" panose="02020404030301010803" pitchFamily="18" charset="0"/>
                        </a:rPr>
                        <a:t>.</a:t>
                      </a:r>
                    </a:p>
                  </a:txBody>
                  <a:tcPr/>
                </a:tc>
                <a:tc hMerge="1">
                  <a:txBody>
                    <a:bodyPr/>
                    <a:lstStyle/>
                    <a:p>
                      <a:endParaRPr lang="it-IT"/>
                    </a:p>
                  </a:txBody>
                  <a:tcPr/>
                </a:tc>
                <a:tc hMerge="1">
                  <a:txBody>
                    <a:bodyPr/>
                    <a:lstStyle/>
                    <a:p>
                      <a:endParaRPr lang="it-IT"/>
                    </a:p>
                  </a:txBody>
                  <a:tcPr/>
                </a:tc>
                <a:tc hMerge="1">
                  <a:txBody>
                    <a:bodyPr/>
                    <a:lstStyle/>
                    <a:p>
                      <a:endParaRPr lang="it-IT"/>
                    </a:p>
                  </a:txBody>
                  <a:tcPr/>
                </a:tc>
              </a:tr>
              <a:tr h="410732">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65095">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2829490">
                <a:tc>
                  <a:txBody>
                    <a:bodyPr/>
                    <a:lstStyle/>
                    <a:p>
                      <a:pPr algn="ctr">
                        <a:lnSpc>
                          <a:spcPct val="150000"/>
                        </a:lnSpc>
                      </a:pPr>
                      <a:r>
                        <a:rPr lang="it-IT" sz="1000" b="1" baseline="0" dirty="0" smtClean="0">
                          <a:latin typeface="Garamond" panose="02020404030301010803" pitchFamily="18" charset="0"/>
                        </a:rPr>
                        <a:t>TRE  ANNI</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 propria identità anagrafica e di genere.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 emozioni primarie.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 propri bisogni e le proprie preferenze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 membri della comunità scolastica.</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Regole di comportamen</a:t>
                      </a:r>
                      <a:r>
                        <a:rPr lang="it-IT" sz="1200" b="1" baseline="0" dirty="0" smtClean="0">
                          <a:latin typeface="Garamond" panose="02020404030301010803" pitchFamily="18" charset="0"/>
                        </a:rPr>
                        <a:t>to</a:t>
                      </a: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Riconoscere alcune caratteristiche personali (nome, età …).</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Percepire quando si è tristi, felici, arrabbiati o si ha paura. </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Individuare e comunicare chiaramente i bisogni fisiologici (fame, sete, sonno,…) e preferenze (oggetti, giochi, …).</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Adattarsi alla vita scolastica e imparare a relazionarsi con gli adulti di riferimento e con i coetanei. </a:t>
                      </a: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Esprime emozioni e comunica i propri bisogni.</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Partecipa ad attività di gruppo rispettando le norme di comportamento.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Si relaziona positivamente con le figure di riferimento e con i coetanei.</a:t>
                      </a:r>
                    </a:p>
                  </a:txBody>
                  <a:tcPr/>
                </a:tc>
              </a:tr>
            </a:tbl>
          </a:graphicData>
        </a:graphic>
      </p:graphicFrame>
      <p:sp>
        <p:nvSpPr>
          <p:cNvPr id="3" name="Avanti o successivo 2">
            <a:hlinkClick r:id="" action="ppaction://hlinkshowjump?jump=nextslide" highlightClick="1"/>
          </p:cNvPr>
          <p:cNvSpPr/>
          <p:nvPr/>
        </p:nvSpPr>
        <p:spPr>
          <a:xfrm rot="5400000">
            <a:off x="6156429"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910908311"/>
      </p:ext>
    </p:extLst>
  </p:cSld>
  <p:clrMapOvr>
    <a:masterClrMapping/>
  </p:clrMapOvr>
  <p:timing>
    <p:tnLst>
      <p:par>
        <p:cTn id="1" dur="indefinite" restart="never" nodeType="tmRoot"/>
      </p:par>
    </p:tn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672084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QUATTRO ANNI</a:t>
                      </a:r>
                    </a:p>
                  </a:txBody>
                  <a:tcPr vert="vert270">
                    <a:solidFill>
                      <a:schemeClr val="accent4">
                        <a:lumMod val="60000"/>
                        <a:lumOff val="40000"/>
                      </a:schemeClr>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Storia personale e familiare.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Identità personale e diversità individuali.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Esigenze, sentimenti ed emozioni.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Sequenze spazio/temporali (il tempo scolastico).</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Appartenenza al gruppo comunitario di sezione.</a:t>
                      </a:r>
                      <a:endParaRPr lang="it-IT" sz="1200" b="1" baseline="0" dirty="0" smtClean="0">
                        <a:latin typeface="Garamond" panose="02020404030301010803" pitchFamily="18" charset="0"/>
                      </a:endParaRPr>
                    </a:p>
                    <a:p>
                      <a:pPr algn="ctr">
                        <a:lnSpc>
                          <a:spcPct val="150000"/>
                        </a:lnSpc>
                      </a:pPr>
                      <a:endParaRPr lang="it-IT" sz="1200" b="1"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Riconoscere e nominare alcune caratteristiche fisiche personali  e altrui.</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Esprimere le proprie esigenze e i propri stati d’animo sperimentando relazioni serene con gli altri.</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Descrivere esperienze in successione logico – spaziale.</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Supportare i compagni in caso di bisogno.</a:t>
                      </a: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b="0" baseline="0" dirty="0" smtClean="0">
                          <a:latin typeface="Garamond" panose="02020404030301010803" pitchFamily="18" charset="0"/>
                        </a:rPr>
                        <a:t>Sa parlare di sé, riconoscendo la propria identità personale.</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b="0" baseline="0" dirty="0" smtClean="0">
                          <a:latin typeface="Garamond" panose="02020404030301010803" pitchFamily="18" charset="0"/>
                        </a:rPr>
                        <a:t>Esprime spontaneamente sentimenti ed emozioni.</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Partecipa ad attività di gioco in gruppo relazionandosi positivamente con adulti e coetanei.</a:t>
                      </a:r>
                    </a:p>
                  </a:txBody>
                  <a:tcPr/>
                </a:tc>
              </a:tr>
              <a:tr h="349160">
                <a:tc>
                  <a:txBody>
                    <a:bodyPr/>
                    <a:lstStyle/>
                    <a:p>
                      <a:pPr algn="ctr">
                        <a:lnSpc>
                          <a:spcPct val="150000"/>
                        </a:lnSpc>
                      </a:pPr>
                      <a:r>
                        <a:rPr lang="it-IT" sz="1000" b="1" baseline="0" dirty="0" smtClean="0">
                          <a:latin typeface="Garamond" panose="02020404030301010803" pitchFamily="18" charset="0"/>
                        </a:rPr>
                        <a:t>CINQUE ANNI</a:t>
                      </a:r>
                    </a:p>
                  </a:txBody>
                  <a:tcPr vert="vert270">
                    <a:solidFill>
                      <a:schemeClr val="accent5">
                        <a:lumMod val="40000"/>
                        <a:lumOff val="60000"/>
                      </a:schemeClr>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Identità personale.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Diversità individuali e culturali.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it-IT" sz="1200" b="0" baseline="0" dirty="0" smtClean="0">
                          <a:latin typeface="Garamond" panose="02020404030301010803" pitchFamily="18" charset="0"/>
                        </a:rPr>
                        <a:t>Emozioni e sentimenti complessi (es. gelosia, colpa, solidarietà, delusione).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Appartenenza al gruppo comunitario di sezione: i codici di comportamento all'interno della  sezione, della scuola e dell’ambiente esterno</a:t>
                      </a: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alcuni tratti che connotano la propria personalità: potenzialità/limiti.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ed esprimere le proprie emozioni in relazione a sé e nel confronto con gli altri.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Manifestare le proprie esigenze e riconosce le altrui.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Mettersi nei panni dell'altro, includendo e riconoscendo abilità ed etnie diverse;</a:t>
                      </a: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Riconosce i propri punti di forza e i propri limiti.</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Utilizza la lingua come strumento di espressione dei propri stati d’animo, di rielaborazione delle esperienze e di confronto con gli altri.</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Partecipa ad attività di gioco di gruppo in maniera creativa, costruttiva e collaborativa.</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Si relaziona correttamente con l’adulto e ne rispetta il ruolo.</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939304035"/>
      </p:ext>
    </p:extLst>
  </p:cSld>
  <p:clrMapOvr>
    <a:masterClrMapping/>
  </p:clrMapOvr>
  <p:timing>
    <p:tnLst>
      <p:par>
        <p:cTn id="1" dur="indefinite" restart="never" nodeType="tmRoot"/>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38472" y="31981"/>
          <a:ext cx="9076344" cy="6755061"/>
        </p:xfrm>
        <a:graphic>
          <a:graphicData uri="http://schemas.openxmlformats.org/drawingml/2006/table">
            <a:tbl>
              <a:tblPr firstRow="1" bandRow="1">
                <a:tableStyleId>{00A15C55-8517-42AA-B614-E9B94910E393}</a:tableStyleId>
              </a:tblPr>
              <a:tblGrid>
                <a:gridCol w="2997061"/>
                <a:gridCol w="2997059"/>
                <a:gridCol w="3082224"/>
              </a:tblGrid>
              <a:tr h="399981">
                <a:tc gridSpan="3">
                  <a:txBody>
                    <a:bodyPr/>
                    <a:lstStyle/>
                    <a:p>
                      <a:pPr algn="ctr"/>
                      <a:r>
                        <a:rPr lang="it-IT" sz="1600" b="1" baseline="0" dirty="0" smtClean="0">
                          <a:solidFill>
                            <a:schemeClr val="tx1"/>
                          </a:solidFill>
                          <a:latin typeface="Garamond" panose="02020404030301010803" pitchFamily="18" charset="0"/>
                        </a:rPr>
                        <a:t>STORIA : Scuola Primaria e Secondaria di Primo Grado</a:t>
                      </a:r>
                    </a:p>
                  </a:txBody>
                  <a:tcPr/>
                </a:tc>
                <a:tc hMerge="1">
                  <a:txBody>
                    <a:bodyPr/>
                    <a:lstStyle/>
                    <a:p>
                      <a:endParaRPr lang="it-IT"/>
                    </a:p>
                  </a:txBody>
                  <a:tcPr/>
                </a:tc>
                <a:tc hMerge="1">
                  <a:txBody>
                    <a:bodyPr/>
                    <a:lstStyle/>
                    <a:p>
                      <a:endParaRPr lang="it-IT"/>
                    </a:p>
                  </a:txBody>
                  <a:tcPr/>
                </a:tc>
              </a:tr>
              <a:tr h="275350">
                <a:tc gridSpan="3">
                  <a:txBody>
                    <a:bodyPr/>
                    <a:lstStyle/>
                    <a:p>
                      <a:pPr marL="0" indent="0" algn="l">
                        <a:lnSpc>
                          <a:spcPct val="150000"/>
                        </a:lnSpc>
                        <a:buFont typeface="Arial" panose="020B0604020202020204" pitchFamily="34" charset="0"/>
                        <a:buNone/>
                      </a:pPr>
                      <a:r>
                        <a:rPr lang="it-IT" sz="1400" b="1" baseline="0" dirty="0" smtClean="0">
                          <a:latin typeface="Garamond" panose="02020404030301010803" pitchFamily="18" charset="0"/>
                        </a:rPr>
                        <a:t>Nucleo fondante: CONOSCENZA STORICA</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Descrivere il proprio contesto ambientale.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Acquisire familiarità con la realtà del proprio paese, della propria città, del proprio quartiere; comprendere il significato della linea del tempo.</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Acquisire familiarità con le caratteristiche della vita pubblica italiana.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Enunciare alcuni principi della Costituzione; essere informati circa alcune regole base del governo nazionale e locale.</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e analizzare i principali eventi storici.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i principali fatti storici, le loro specificità e le loro differenze in relazione alla realtà italiana ed europea.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e analizzare i principali fatti ed eventi storici.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Evidenziare i nessi interni tra i principali fatti storici; indicare le specificità e le differenze dei principali fatti storici rispetto all’attualità europea e mondiale.</a:t>
                      </a: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401916543"/>
      </p:ext>
    </p:extLst>
  </p:cSld>
  <p:clrMapOvr>
    <a:masterClrMapping/>
  </p:clrMapOvr>
  <p:timing>
    <p:tnLst>
      <p:par>
        <p:cT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1611899529"/>
              </p:ext>
            </p:extLst>
          </p:nvPr>
        </p:nvGraphicFramePr>
        <p:xfrm>
          <a:off x="26090" y="15583"/>
          <a:ext cx="9095876" cy="6720840"/>
        </p:xfrm>
        <a:graphic>
          <a:graphicData uri="http://schemas.openxmlformats.org/drawingml/2006/table">
            <a:tbl>
              <a:tblPr firstRow="1" bandRow="1">
                <a:tableStyleId>{00A15C55-8517-42AA-B614-E9B94910E393}</a:tableStyleId>
              </a:tblPr>
              <a:tblGrid>
                <a:gridCol w="354054"/>
                <a:gridCol w="2928135"/>
                <a:gridCol w="2815119"/>
                <a:gridCol w="2998568"/>
              </a:tblGrid>
              <a:tr h="347699">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09066">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996068">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0" marR="0" lvl="0" indent="0" algn="ctr"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USO DELLE FONTI </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 sequenze temporali: prima, dopo, infine, adesso… .</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La successione temporale in azioni di routine, brevi storie ascoltate.</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 fonti.     </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La biografia  personale e familiare.</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La mia città, il mio quartiere.</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La linea del tempo personale.</a:t>
                      </a:r>
                    </a:p>
                    <a:p>
                      <a:pPr marL="0" marR="0" lvl="0" indent="0" algn="ctr"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STRUMENTI CONCETTUALI </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Ciclicità dei fenomeni temporali e loro durata (giorno, settimana, mesi, stagioni).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 fonti per la ricostruzione della storia personale.</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Padroneggiare la successione lineare delle informazioni e delle situazioni.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l’importanza delle fonti.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Ricavare le informazioni necessarie provenienti da fonti diverse.</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Ricostruire la propria storia attraverso documenti personali.</a:t>
                      </a: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it-IT" sz="1200" b="0" baseline="0" dirty="0" smtClean="0">
                          <a:latin typeface="Garamond" panose="02020404030301010803" pitchFamily="18" charset="0"/>
                        </a:rPr>
                        <a:t>Utilizzare strumenti convenzionali e non per la misurazione e periodizzazione del tempo.</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it-IT" sz="1200" b="0" baseline="0" dirty="0" smtClean="0">
                          <a:latin typeface="Garamond" panose="02020404030301010803" pitchFamily="18" charset="0"/>
                        </a:rPr>
                        <a:t>Raccogliere documenti e ricavarne informazioni.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it-IT" sz="1200" b="0" baseline="0" dirty="0" smtClean="0">
                          <a:latin typeface="Garamond" panose="02020404030301010803" pitchFamily="18" charset="0"/>
                        </a:rPr>
                        <a:t>Utilizzare materiali e strumenti diversi in modo appropriato.</a:t>
                      </a: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Ordina esperienze temporali.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Colloca in successione azioni ed eventi.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Usa le fonti per la ricostruzione della storia personale.</a:t>
                      </a:r>
                    </a:p>
                    <a:p>
                      <a:pPr marL="0" indent="0" algn="l">
                        <a:lnSpc>
                          <a:spcPct val="150000"/>
                        </a:lnSpc>
                        <a:buFont typeface="Arial" panose="020B0604020202020204" pitchFamily="34" charset="0"/>
                        <a:buNone/>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indent="0" algn="l">
                        <a:lnSpc>
                          <a:spcPct val="150000"/>
                        </a:lnSpc>
                        <a:buFont typeface="Arial" panose="020B0604020202020204" pitchFamily="34" charset="0"/>
                        <a:buNone/>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Riconosce la ciclicità dei fenomeni temporali e loro durata.</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Ricostruisce la propria storia attraverso i documenti.</a:t>
                      </a:r>
                    </a:p>
                  </a:txBody>
                  <a:tcPr/>
                </a:tc>
              </a:tr>
              <a:tr h="1091512">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p>
                      <a:pPr algn="ctr">
                        <a:lnSpc>
                          <a:spcPct val="150000"/>
                        </a:lnSpc>
                      </a:pPr>
                      <a:endParaRPr lang="it-IT" sz="1000" b="1" baseline="0" dirty="0" smtClean="0">
                        <a:latin typeface="Garamond" panose="02020404030301010803" pitchFamily="18" charset="0"/>
                      </a:endParaRPr>
                    </a:p>
                  </a:txBody>
                  <a:tcPr vert="vert270">
                    <a:solidFill>
                      <a:srgbClr val="FFC000"/>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89131" y="4919927"/>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4046970141"/>
      </p:ext>
    </p:extLst>
  </p:cSld>
  <p:clrMapOvr>
    <a:masterClrMapping/>
  </p:clrMapOvr>
  <p:timing>
    <p:tnLst>
      <p:par>
        <p:cTn id="1" dur="indefinite" restart="never" nodeType="tmRoot"/>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923147638"/>
              </p:ext>
            </p:extLst>
          </p:nvPr>
        </p:nvGraphicFramePr>
        <p:xfrm>
          <a:off x="26090" y="30898"/>
          <a:ext cx="9095876" cy="662940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 nuova situazione geopolitica dell’Europa e del Mediterraneo.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Carlo Magno.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 fine del regno longobardo e del primo processo dell'unità politica italiana.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Il feudalesimo: re, signori e contadini.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L’Italia motore del cambiamento: le città e i mercanti.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 Repubbliche marinare e le crociate.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Tre </a:t>
                      </a:r>
                      <a:r>
                        <a:rPr lang="it-IT" sz="1200" b="0" baseline="0" dirty="0" err="1" smtClean="0">
                          <a:latin typeface="Garamond" panose="02020404030301010803" pitchFamily="18" charset="0"/>
                        </a:rPr>
                        <a:t>Italie</a:t>
                      </a:r>
                      <a:r>
                        <a:rPr lang="it-IT" sz="1200" b="0" baseline="0" dirty="0" smtClean="0">
                          <a:latin typeface="Garamond" panose="02020404030301010803" pitchFamily="18" charset="0"/>
                        </a:rPr>
                        <a:t>: Comuni, Stato della Chiesa, la monarchia nel Mezzogiorno.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 grandi monarchie europee.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Umanesimo e Rinascimento.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L’inizio della dominazione straniera in Italia.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Tre rivoluzioni: le scoperte geografiche, la Riforma protestante, la nuova scienza.</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 L’assolutismo e il sistema europeo degli Stati.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 L’Illuminismo.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 rivoluzione industriale. </a:t>
                      </a:r>
                    </a:p>
                  </a:txBody>
                  <a:tcPr/>
                </a:tc>
                <a:tc>
                  <a:txBody>
                    <a:bodyPr/>
                    <a:lstStyle/>
                    <a:p>
                      <a:pPr marL="262255">
                        <a:lnSpc>
                          <a:spcPts val="1045"/>
                        </a:lnSpc>
                        <a:spcAft>
                          <a:spcPts val="0"/>
                        </a:spcAft>
                      </a:pPr>
                      <a:r>
                        <a:rPr lang="it-IT" sz="1200" dirty="0" smtClean="0">
                          <a:effectLst/>
                          <a:latin typeface="Garamond" panose="02020404030301010803" pitchFamily="18" charset="0"/>
                          <a:ea typeface="Calibri" panose="020F0502020204030204" pitchFamily="34" charset="0"/>
                          <a:cs typeface="Comic Sans MS" panose="030F0702030302020204" pitchFamily="66" charset="0"/>
                        </a:rPr>
                        <a:t>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Cogliere i primi e più evidenti nessi di causa-effetto concentrandosi sull'area euro-mediterranea. </a:t>
                      </a: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Struttura  un discorso logico e coerente usando connettivi temporali e parole nuove.</a:t>
                      </a: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177110643"/>
      </p:ext>
    </p:extLst>
  </p:cSld>
  <p:clrMapOvr>
    <a:masterClrMapping/>
  </p:clrMapOvr>
  <p:timing>
    <p:tnLst>
      <p:par>
        <p:cTn id="1" dur="indefinite" restart="never" nodeType="tmRoot"/>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160853241"/>
      </p:ext>
    </p:extLst>
  </p:cSld>
  <p:clrMapOvr>
    <a:masterClrMapping/>
  </p:clrMapOvr>
  <p:timing>
    <p:tnLst>
      <p:par>
        <p:cTn id="1" dur="indefinite" restart="never" nodeType="tmRoot"/>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667568131"/>
              </p:ext>
            </p:extLst>
          </p:nvPr>
        </p:nvGraphicFramePr>
        <p:xfrm>
          <a:off x="38472" y="31981"/>
          <a:ext cx="9076344" cy="5806440"/>
        </p:xfrm>
        <a:graphic>
          <a:graphicData uri="http://schemas.openxmlformats.org/drawingml/2006/table">
            <a:tbl>
              <a:tblPr firstRow="1" bandRow="1">
                <a:tableStyleId>{00A15C55-8517-42AA-B614-E9B94910E393}</a:tableStyleId>
              </a:tblPr>
              <a:tblGrid>
                <a:gridCol w="2997061"/>
                <a:gridCol w="2997059"/>
                <a:gridCol w="3082224"/>
              </a:tblGrid>
              <a:tr h="275350">
                <a:tc gridSpan="3">
                  <a:txBody>
                    <a:bodyPr/>
                    <a:lstStyle/>
                    <a:p>
                      <a:pPr marL="0" indent="0" algn="l">
                        <a:lnSpc>
                          <a:spcPct val="150000"/>
                        </a:lnSpc>
                        <a:buFont typeface="Arial" panose="020B0604020202020204" pitchFamily="34" charset="0"/>
                        <a:buNone/>
                      </a:pPr>
                      <a:r>
                        <a:rPr lang="it-IT" sz="1400" b="1" baseline="0" dirty="0" smtClean="0">
                          <a:solidFill>
                            <a:schemeClr val="tx1"/>
                          </a:solidFill>
                          <a:latin typeface="Garamond" panose="02020404030301010803" pitchFamily="18" charset="0"/>
                        </a:rPr>
                        <a:t>Nucleo fondante: COLLOCAZIONE TEMPORALE E SPAZIALE </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Acquisire la consapevolezza della profondità del tempo storico.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l’inizio della vita dell’uomo sulla terra e le prime forme della cultura umana. Conoscere per grandi linee lo sviluppo delle civiltà mediterranee e del Vicino Oriente.</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Esporre i fatti storici.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Collocare sulle relative carte geostoriche gli avvenimenti salienti dei vari periodi, con le loro date.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Esporre i fatti storici.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Collocare sulle relative carte geostoriche gli avvenimenti salienti dei vari periodi, con le loro date.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le conoscenze storiche come strumento per comprendere il presente.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Evidenziare i tempi, i modi e le forme attraverso i quali il presente si lega al passato.</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517661085"/>
      </p:ext>
    </p:extLst>
  </p:cSld>
  <p:clrMapOvr>
    <a:masterClrMapping/>
  </p:clrMapOvr>
  <p:timing>
    <p:tnLst>
      <p:par>
        <p:cTn id="1" dur="indefinite" restart="never" nodeType="tmRoot"/>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66294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0" marR="0" lvl="0" indent="0" algn="ctr"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ORGANIZZAZIONE DELLE INFORMAZIONI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Personaggi e vicende ricavati da Bibbia, Iliade, Odissea, Eneide (in forma molto semplificata) per conoscere le radici della cultura occidentale.</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Successione, contemporaneità e durata delle azioni.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La giornata scolastica.</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Il tempo ciclico (giorno, settimana, mese, stagione, anno…).</a:t>
                      </a: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PRODUZIONE SCRITTA E ORALE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Esperienze personali legate al proprio vissuto.</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Ordinamento temporale.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 contemporaneità, la durata, la periodizzazione.</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le scansioni temporali giorno-notte e mattina-pomeriggio, sera-notte anche attraverso racconti storici.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gli indicatori temporali.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Collocare sulla linea del tempo avvenimenti relativi alla storia personale.</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it-IT" sz="1200" b="0" baseline="0" dirty="0" smtClean="0">
                          <a:latin typeface="Garamond" panose="02020404030301010803" pitchFamily="18" charset="0"/>
                        </a:rPr>
                        <a:t>Rappresentare conoscenze e concetti appresi mediante rappresentazioni grafiche.</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it-IT" sz="1200" b="0" baseline="0" dirty="0" smtClean="0">
                          <a:latin typeface="Garamond" panose="02020404030301010803" pitchFamily="18" charset="0"/>
                        </a:rPr>
                        <a:t>Riferire avvenimenti personali cronologicamente ordinati.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it-IT" sz="1200" b="0" baseline="0" dirty="0" smtClean="0">
                          <a:latin typeface="Garamond" panose="02020404030301010803" pitchFamily="18" charset="0"/>
                        </a:rPr>
                        <a:t>Distinguere la successione, la contemporaneità, la durata e la periodizzazione di eventi.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it-IT" sz="1200" b="0" baseline="0" dirty="0" smtClean="0">
                          <a:latin typeface="Garamond" panose="02020404030301010803" pitchFamily="18" charset="0"/>
                        </a:rPr>
                        <a:t>Ricostruire le fasi di una storia.</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Colloca in successione azioni ed eventi.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 cambiamenti avvenuti col passare del tempo.</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Organizza le conoscenze sul proprio passato in semplici schemi logico-temporali.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Si orienta correttamente rispetto alla ciclicità dei fenomeni temporali.</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Rappresenta conoscenze e concetti appresi mediante rappresentazioni grafiche.</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Riferisce le esperienze personali legate al proprio vissuto.</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Rappresenta graficamente e verbalmente i fatti vissuti e narrati.</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4142981431"/>
      </p:ext>
    </p:extLst>
  </p:cSld>
  <p:clrMapOvr>
    <a:masterClrMapping/>
  </p:clrMapOvr>
  <p:timing>
    <p:tnLst>
      <p:par>
        <p:cTn id="1" dur="indefinite" restart="never" nodeType="tmRoot"/>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33756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p>
                      <a:pPr algn="ctr">
                        <a:lnSpc>
                          <a:spcPct val="150000"/>
                        </a:lnSpc>
                      </a:pPr>
                      <a:endParaRPr lang="it-IT" sz="1000" b="1" baseline="0" dirty="0" smtClean="0">
                        <a:latin typeface="Garamond" panose="02020404030301010803" pitchFamily="18" charset="0"/>
                      </a:endParaRPr>
                    </a:p>
                  </a:txBody>
                  <a:tcPr vert="vert270">
                    <a:solidFill>
                      <a:srgbClr val="FFC000"/>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99591" y="1421897"/>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032587363"/>
      </p:ext>
    </p:extLst>
  </p:cSld>
  <p:clrMapOvr>
    <a:masterClrMapping/>
  </p:clrMapOvr>
  <p:timing>
    <p:tnLst>
      <p:par>
        <p:cTn id="1" dur="indefinite" restart="never" nodeType="tmRoot"/>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3488250769"/>
              </p:ext>
            </p:extLst>
          </p:nvPr>
        </p:nvGraphicFramePr>
        <p:xfrm>
          <a:off x="26090" y="30898"/>
          <a:ext cx="9095876" cy="662940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 nuova situazione geopolitica dell’Europa e del Mediterraneo.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Carlo Magno.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 fine del regno longobardo e del primo processo dell'unità politica italiana.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Il feudalesimo: re, signori e contadini.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L’Italia motore del cambiamento: le città e i mercanti.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 Repubbliche marinare e le crociate.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Tre </a:t>
                      </a:r>
                      <a:r>
                        <a:rPr lang="it-IT" sz="1200" b="0" baseline="0" dirty="0" err="1" smtClean="0">
                          <a:latin typeface="Garamond" panose="02020404030301010803" pitchFamily="18" charset="0"/>
                        </a:rPr>
                        <a:t>Italie</a:t>
                      </a:r>
                      <a:r>
                        <a:rPr lang="it-IT" sz="1200" b="0" baseline="0" dirty="0" smtClean="0">
                          <a:latin typeface="Garamond" panose="02020404030301010803" pitchFamily="18" charset="0"/>
                        </a:rPr>
                        <a:t>: Comuni, Stato della Chiesa, la monarchia nel Mezzogiorno.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 grandi monarchie europee.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Umanesimo e Rinascimento.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L’inizio della dominazione straniera in Italia.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 Tre rivoluzioni: le scoperte geografiche, la Riforma protestante, la nuova scienza.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L’assolutismo e il sistema europeo degli Stati.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L’Illuminismo.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 La rivoluzione industriale. </a:t>
                      </a:r>
                    </a:p>
                  </a:txBody>
                  <a:tcPr/>
                </a:tc>
                <a:tc>
                  <a:txBody>
                    <a:bodyPr/>
                    <a:lstStyle/>
                    <a:p>
                      <a:pPr marL="262255">
                        <a:lnSpc>
                          <a:spcPts val="1045"/>
                        </a:lnSpc>
                        <a:spcAft>
                          <a:spcPts val="0"/>
                        </a:spcAft>
                      </a:pPr>
                      <a:r>
                        <a:rPr lang="it-IT" sz="1200" dirty="0" smtClean="0">
                          <a:effectLst/>
                          <a:latin typeface="Garamond" panose="02020404030301010803" pitchFamily="18" charset="0"/>
                          <a:ea typeface="Calibri" panose="020F0502020204030204" pitchFamily="34" charset="0"/>
                          <a:cs typeface="Comic Sans MS" panose="030F0702030302020204" pitchFamily="66" charset="0"/>
                        </a:rPr>
                        <a:t>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Sviluppare la  capacità di esposizione dei fatti storici.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Saper ordinare cronologicamente gli eventi su una linea del tempo e localizzare sulle carte geografiche i territori e i popoli incontrati. </a:t>
                      </a: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Comprende  l'origine di termini storici che derivano da altre lingue o che influenzano i linguaggi moderni. </a:t>
                      </a: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914369219"/>
      </p:ext>
    </p:extLst>
  </p:cSld>
  <p:clrMapOvr>
    <a:masterClrMapping/>
  </p:clrMapOvr>
  <p:timing>
    <p:tnLst>
      <p:par>
        <p:cTn id="1" dur="indefinite" restart="never" nodeType="tmRoot"/>
      </p:par>
    </p:tn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933653340"/>
      </p:ext>
    </p:extLst>
  </p:cSld>
  <p:clrMapOvr>
    <a:masterClrMapping/>
  </p:clrMapOvr>
  <p:timing>
    <p:tnLst>
      <p:par>
        <p:cTn id="1" dur="indefinite" restart="never" nodeType="tmRoot"/>
      </p:par>
    </p:tn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8947" y="31981"/>
          <a:ext cx="9105528" cy="5440680"/>
        </p:xfrm>
        <a:graphic>
          <a:graphicData uri="http://schemas.openxmlformats.org/drawingml/2006/table">
            <a:tbl>
              <a:tblPr firstRow="1" bandRow="1">
                <a:tableStyleId>{00A15C55-8517-42AA-B614-E9B94910E393}</a:tableStyleId>
              </a:tblPr>
              <a:tblGrid>
                <a:gridCol w="4488984"/>
                <a:gridCol w="4616544"/>
              </a:tblGrid>
              <a:tr h="275350">
                <a:tc gridSpan="2">
                  <a:txBody>
                    <a:bodyPr/>
                    <a:lstStyle/>
                    <a:p>
                      <a:pPr marL="0" indent="0" algn="l">
                        <a:lnSpc>
                          <a:spcPct val="150000"/>
                        </a:lnSpc>
                        <a:buFont typeface="Arial" panose="020B0604020202020204" pitchFamily="34" charset="0"/>
                        <a:buNone/>
                      </a:pPr>
                      <a:r>
                        <a:rPr lang="it-IT" sz="1400" b="1" baseline="0" dirty="0" smtClean="0">
                          <a:solidFill>
                            <a:schemeClr val="tx1"/>
                          </a:solidFill>
                          <a:latin typeface="Garamond" panose="02020404030301010803" pitchFamily="18" charset="0"/>
                        </a:rPr>
                        <a:t>Nucleo fondante: ANALISI DEI DOCUMENTI STORICI</a:t>
                      </a:r>
                    </a:p>
                  </a:txBody>
                  <a:tcPr>
                    <a:solidFill>
                      <a:schemeClr val="bg1"/>
                    </a:solidFill>
                  </a:tcPr>
                </a:tc>
                <a:tc hMerge="1">
                  <a:txBody>
                    <a:bodyPr/>
                    <a:lstStyle/>
                    <a:p>
                      <a:endParaRPr lang="it-IT"/>
                    </a:p>
                  </a:txBody>
                  <a:tcPr/>
                </a:tc>
              </a:tr>
              <a:tr h="316371">
                <a:tc gridSpan="2">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 TERMINE DELLA CLASSE QUINTA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Analizzare i documenti storici.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Illustrare il valore dei documenti storici proposti dall’insegnante.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le tracce del passato.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i segni del passato nel proprio contesto urbano e paesistico.</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 TERMINE DELLA CLASSE TERZA</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le tracce del passato.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e distinguere i segni del passato nel proprio contesto urbano e paesistico, in Italia e non solo.</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Padroneggiare un'adeguata capacità di esposizione.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Sapere esporre oralmente le proprie conoscenze storiche utilizzando linguaggio e terminologia appropriati.</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222484859"/>
      </p:ext>
    </p:extLst>
  </p:cSld>
  <p:clrMapOvr>
    <a:masterClrMapping/>
  </p:clrMapOvr>
  <p:timing>
    <p:tnLst>
      <p:par>
        <p:cTn id="1" dur="indefinite" restart="never" nodeType="tmRoot"/>
      </p:par>
    </p:tn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644652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4^ Scuola Primaria </a:t>
                      </a:r>
                    </a:p>
                  </a:txBody>
                  <a:tcPr vert="vert270">
                    <a:solidFill>
                      <a:srgbClr val="F8C0F5"/>
                    </a:solidFill>
                  </a:tcPr>
                </a:tc>
                <a:tc>
                  <a:txBody>
                    <a:bodyPr/>
                    <a:lstStyle/>
                    <a:p>
                      <a:pPr marL="171450" indent="-171450" algn="l">
                        <a:lnSpc>
                          <a:spcPct val="150000"/>
                        </a:lnSpc>
                        <a:buFont typeface="Wingdings" panose="05000000000000000000" pitchFamily="2" charset="2"/>
                        <a:buChar char="v"/>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5^ Scuola Primaria </a:t>
                      </a:r>
                    </a:p>
                    <a:p>
                      <a:pPr algn="ctr">
                        <a:lnSpc>
                          <a:spcPct val="150000"/>
                        </a:lnSpc>
                      </a:pPr>
                      <a:endParaRPr lang="it-IT" sz="1000" b="1" baseline="0" dirty="0" smtClean="0">
                        <a:latin typeface="Garamond" panose="02020404030301010803" pitchFamily="18" charset="0"/>
                      </a:endParaRPr>
                    </a:p>
                  </a:txBody>
                  <a:tcPr vert="vert270">
                    <a:solidFill>
                      <a:srgbClr val="BC8FDD"/>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32212" y="2390624"/>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836158657"/>
      </p:ext>
    </p:extLst>
  </p:cSld>
  <p:clrMapOvr>
    <a:masterClrMapping/>
  </p:clrMapOvr>
  <p:timing>
    <p:tnLst>
      <p:par>
        <p:cTn id="1" dur="indefinite" restart="never" nodeType="tmRoot"/>
      </p:par>
    </p:tn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063393702"/>
              </p:ext>
            </p:extLst>
          </p:nvPr>
        </p:nvGraphicFramePr>
        <p:xfrm>
          <a:off x="26090" y="30898"/>
          <a:ext cx="9095876" cy="662940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 nuova situazione geopolitica dell’Europa e del Mediterraneo.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Carlo Magno.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 fine del regno longobardo e del primo processo dell'unità politica italiana.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Il feudalesimo: re, signori e contadini.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L’Italia motore del cambiamento: le città e i mercanti.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 Repubbliche marinare e le crociate.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Tre </a:t>
                      </a:r>
                      <a:r>
                        <a:rPr lang="it-IT" sz="1200" b="0" baseline="0" dirty="0" err="1" smtClean="0">
                          <a:latin typeface="Garamond" panose="02020404030301010803" pitchFamily="18" charset="0"/>
                        </a:rPr>
                        <a:t>Italie</a:t>
                      </a:r>
                      <a:r>
                        <a:rPr lang="it-IT" sz="1200" b="0" baseline="0" dirty="0" smtClean="0">
                          <a:latin typeface="Garamond" panose="02020404030301010803" pitchFamily="18" charset="0"/>
                        </a:rPr>
                        <a:t>: Comuni, Stato della Chiesa, la monarchia nel Mezzogiorno.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 grandi monarchie europee.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Umanesimo e Rinascimento.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L’inizio della dominazione straniera in Italia.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 Tre rivoluzioni: le scoperte geografiche, la Riforma protestante, la nuova scienza.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L’assolutismo e il sistema europeo degli Stati.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L’Illuminismo.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 La rivoluzione industriale. </a:t>
                      </a:r>
                    </a:p>
                  </a:txBody>
                  <a:tcPr/>
                </a:tc>
                <a:tc>
                  <a:txBody>
                    <a:bodyPr/>
                    <a:lstStyle/>
                    <a:p>
                      <a:pPr marL="262255">
                        <a:lnSpc>
                          <a:spcPts val="1045"/>
                        </a:lnSpc>
                        <a:spcAft>
                          <a:spcPts val="0"/>
                        </a:spcAft>
                      </a:pPr>
                      <a:r>
                        <a:rPr lang="it-IT" sz="1200" dirty="0" smtClean="0">
                          <a:effectLst/>
                          <a:latin typeface="Garamond" panose="02020404030301010803" pitchFamily="18" charset="0"/>
                          <a:ea typeface="Calibri" panose="020F0502020204030204" pitchFamily="34" charset="0"/>
                          <a:cs typeface="Comic Sans MS" panose="030F0702030302020204" pitchFamily="66" charset="0"/>
                        </a:rPr>
                        <a:t>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Conoscere e saper leggere documenti storici.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Utilizzare le fonti del passato (documenti, immagini, mappe, ecc.), sotto la guida dell’insegnante.</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Riconoscere e distinguere i segni del passato nel proprio contesto urbano e paesistico, in Italia e non solo.</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Riconoscere la periodizzazione fondamentale (Alto e Basso Medioevo) e le caratteristiche base della società feudale e moderna.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Utilizzare le conoscenze storiche come strumento per comprendere il presente e i cambiamenti nel tempo.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Iniziare a utilizzare i termini specifici della disciplina in modo corretto.</a:t>
                      </a: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Osserva un reperto o un testo, facendo  ipotesi e  ricavando dati oggettivi.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Distingue un documento d'epoca da una ricostruzione moderna, ponendo le prime basi per l'analisi critica delle informazioni anche sul web.</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Memorizza e organizza le nuove informazioni storiche usando semplici linee del tempo e mappe concettuali guidate.</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Comprende l'importanza delle leggi partendo da quelle del passato e impara il valore della convivenza civile e del rispetto delle regole.</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Inizia a comprendere come i fatti del passato abbiano posto le basi per l'Europa e la cultura odierna. </a:t>
                      </a: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4270857447"/>
      </p:ext>
    </p:extLst>
  </p:cSld>
  <p:clrMapOvr>
    <a:masterClrMapping/>
  </p:clrMapOvr>
  <p:timing>
    <p:tnLst>
      <p:par>
        <p:cTn id="1" dur="indefinite" restart="never" nodeType="tmRoot"/>
      </p:par>
    </p:tn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462134360"/>
      </p:ext>
    </p:extLst>
  </p:cSld>
  <p:clrMapOvr>
    <a:masterClrMapping/>
  </p:clrMapOvr>
  <p:timing>
    <p:tnLst>
      <p:par>
        <p:cTn id="1" dur="indefinite" restart="never" nodeType="tmRoot"/>
      </p:par>
    </p:tn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ext uri="{D42A27DB-BD31-4B8C-83A1-F6EECF244321}">
                <p14:modId xmlns:p14="http://schemas.microsoft.com/office/powerpoint/2010/main" val="2406708536"/>
              </p:ext>
            </p:extLst>
          </p:nvPr>
        </p:nvGraphicFramePr>
        <p:xfrm>
          <a:off x="26275" y="38847"/>
          <a:ext cx="9103657" cy="6705600"/>
        </p:xfrm>
        <a:graphic>
          <a:graphicData uri="http://schemas.openxmlformats.org/drawingml/2006/table">
            <a:tbl>
              <a:tblPr firstRow="1" bandRow="1">
                <a:tableStyleId>{93296810-A885-4BE3-A3E7-6D5BEEA58F35}</a:tableStyleId>
              </a:tblPr>
              <a:tblGrid>
                <a:gridCol w="1549306"/>
                <a:gridCol w="1246586"/>
                <a:gridCol w="1274716"/>
                <a:gridCol w="1246588"/>
                <a:gridCol w="1200129"/>
                <a:gridCol w="1257357"/>
                <a:gridCol w="1328975"/>
              </a:tblGrid>
              <a:tr h="605331">
                <a:tc gridSpan="7">
                  <a:txBody>
                    <a:bodyPr/>
                    <a:lstStyle/>
                    <a:p>
                      <a:pPr algn="ctr">
                        <a:lnSpc>
                          <a:spcPct val="150000"/>
                        </a:lnSpc>
                      </a:pPr>
                      <a:r>
                        <a:rPr lang="it-IT" sz="1200" dirty="0" smtClean="0">
                          <a:latin typeface="Garamond" panose="02020404030301010803" pitchFamily="18" charset="0"/>
                        </a:rPr>
                        <a:t>RUBRICA</a:t>
                      </a:r>
                      <a:r>
                        <a:rPr lang="it-IT" sz="1200" baseline="0" dirty="0" smtClean="0">
                          <a:latin typeface="Garamond" panose="02020404030301010803" pitchFamily="18" charset="0"/>
                        </a:rPr>
                        <a:t> VALUTATIVA SCUOLA PRIMARIA </a:t>
                      </a:r>
                    </a:p>
                    <a:p>
                      <a:pPr algn="ctr">
                        <a:lnSpc>
                          <a:spcPct val="150000"/>
                        </a:lnSpc>
                      </a:pPr>
                      <a:r>
                        <a:rPr lang="it-IT" sz="1200" dirty="0" smtClean="0">
                          <a:latin typeface="Garamond" panose="02020404030301010803" pitchFamily="18" charset="0"/>
                        </a:rPr>
                        <a:t>COMPETENZA IN MATERIA DI CONSAPEVOLEZZA ED ESPRESSIONE CULTURALI</a:t>
                      </a:r>
                    </a:p>
                    <a:p>
                      <a:pPr algn="ctr"/>
                      <a:endParaRPr lang="it-IT" sz="1200" dirty="0" smtClean="0">
                        <a:latin typeface="Garamond" panose="02020404030301010803" pitchFamily="18" charset="0"/>
                      </a:endParaRPr>
                    </a:p>
                    <a:p>
                      <a:pPr algn="ctr"/>
                      <a:r>
                        <a:rPr lang="it-IT" sz="1200" dirty="0" smtClean="0">
                          <a:latin typeface="Garamond" panose="02020404030301010803" pitchFamily="18" charset="0"/>
                        </a:rPr>
                        <a:t>DISCIPLINA:</a:t>
                      </a:r>
                      <a:r>
                        <a:rPr lang="it-IT" sz="1200" baseline="0" dirty="0" smtClean="0">
                          <a:latin typeface="Garamond" panose="02020404030301010803" pitchFamily="18" charset="0"/>
                        </a:rPr>
                        <a:t> STORIA</a:t>
                      </a:r>
                      <a:endParaRPr lang="it-IT" sz="1200" dirty="0" smtClean="0">
                        <a:latin typeface="Garamond" panose="02020404030301010803" pitchFamily="18" charset="0"/>
                      </a:endParaRPr>
                    </a:p>
                  </a:txBody>
                  <a:tcPr>
                    <a:solidFill>
                      <a:srgbClr val="92D050"/>
                    </a:solidFill>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r>
              <a:tr h="233568">
                <a:tc gridSpan="7">
                  <a:txBody>
                    <a:bodyPr/>
                    <a:lstStyle/>
                    <a:p>
                      <a:pPr algn="ctr"/>
                      <a:r>
                        <a:rPr lang="it-IT" sz="1200" b="1" dirty="0" smtClean="0">
                          <a:latin typeface="Garamond" panose="02020404030301010803" pitchFamily="18" charset="0"/>
                        </a:rPr>
                        <a:t>CLASSE</a:t>
                      </a:r>
                      <a:r>
                        <a:rPr lang="it-IT" sz="1200" b="1" baseline="0" dirty="0" smtClean="0">
                          <a:latin typeface="Garamond" panose="02020404030301010803" pitchFamily="18" charset="0"/>
                        </a:rPr>
                        <a:t> </a:t>
                      </a:r>
                      <a:r>
                        <a:rPr lang="it-IT" sz="1200" b="1" dirty="0" smtClean="0">
                          <a:latin typeface="Garamond" panose="02020404030301010803" pitchFamily="18" charset="0"/>
                        </a:rPr>
                        <a:t>PRIMA </a:t>
                      </a:r>
                    </a:p>
                  </a:txBody>
                  <a:tcPr>
                    <a:solidFill>
                      <a:srgbClr val="92D050"/>
                    </a:solidFill>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r>
              <a:tr h="235473">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DI APPRENDIMENTO</a:t>
                      </a:r>
                      <a:endParaRPr kumimoji="0" lang="it-IT" sz="12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endParaRPr>
                    </a:p>
                  </a:txBody>
                  <a:tcPr>
                    <a:solidFill>
                      <a:schemeClr val="bg1"/>
                    </a:solidFill>
                  </a:tcPr>
                </a:tc>
                <a:tc gridSpan="6">
                  <a:txBody>
                    <a:bodyPr/>
                    <a:lstStyle/>
                    <a:p>
                      <a:pPr algn="ctr"/>
                      <a:r>
                        <a:rPr lang="it-IT" sz="1200" dirty="0" smtClean="0">
                          <a:latin typeface="Garamond" panose="02020404030301010803" pitchFamily="18" charset="0"/>
                        </a:rPr>
                        <a:t>GIUDIZIO SINTETICO E SUA DESCRIZIONE</a:t>
                      </a:r>
                    </a:p>
                  </a:txBody>
                  <a:tcPr>
                    <a:solidFill>
                      <a:schemeClr val="bg1"/>
                    </a:solidFill>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smtClean="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r>
              <a:tr h="351678">
                <a:tc vMerge="1">
                  <a:txBody>
                    <a:bodyPr/>
                    <a:lstStyle/>
                    <a:p>
                      <a:endParaRPr lang="it-IT"/>
                    </a:p>
                  </a:txBody>
                  <a:tcPr/>
                </a:tc>
                <a:tc>
                  <a:txBody>
                    <a:bodyPr/>
                    <a:lstStyle/>
                    <a:p>
                      <a:pPr algn="ctr"/>
                      <a:r>
                        <a:rPr lang="it-IT" sz="1200" dirty="0" smtClean="0">
                          <a:latin typeface="Garamond" panose="02020404030301010803" pitchFamily="18" charset="0"/>
                        </a:rPr>
                        <a:t>NON SUFFICIENTE</a:t>
                      </a:r>
                    </a:p>
                  </a:txBody>
                  <a:tcPr/>
                </a:tc>
                <a:tc>
                  <a:txBody>
                    <a:bodyPr/>
                    <a:lstStyle/>
                    <a:p>
                      <a:pPr algn="ct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SUFFICIENTE</a:t>
                      </a: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DISCRETO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BUONO </a:t>
                      </a:r>
                    </a:p>
                    <a:p>
                      <a:pPr algn="ctr"/>
                      <a:endParaRPr lang="it-IT" sz="1200" dirty="0" smtClean="0">
                        <a:latin typeface="Garamond" panose="02020404030301010803" pitchFamily="18"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DISTINTO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OTTIMO </a:t>
                      </a:r>
                    </a:p>
                  </a:txBody>
                  <a:tcPr/>
                </a:tc>
              </a:tr>
              <a:tr h="766333">
                <a:tc>
                  <a:txBody>
                    <a:bodyPr/>
                    <a:lstStyle/>
                    <a:p>
                      <a:pPr marL="63500" lvl="0"/>
                      <a:endPar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63500" lvl="0"/>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Ordinare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fatti ed eventi, collocarli nel tempo ricordandone i particolari. </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Utilizza gli indicatori temporali, in modo inadeguato.</a:t>
                      </a:r>
                    </a:p>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Utilizza gli indicatori temporali, in modo approssimativo.</a:t>
                      </a:r>
                    </a:p>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Utilizza gli indicatori temporali, in modo abbastanza corretto.</a:t>
                      </a:r>
                    </a:p>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Utilizza gli indicatori temporali, in modo corretto.</a:t>
                      </a:r>
                    </a:p>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Utilizza gli indicatori temporali, in modo pertinente. </a:t>
                      </a:r>
                    </a:p>
                    <a:p>
                      <a:pPr>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Utilizza gli indicatori temporali, in modo preciso, approfondito e consapevole. </a:t>
                      </a:r>
                    </a:p>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p>
                  </a:txBody>
                  <a:tcPr marL="0" marR="0" marT="0" marB="0"/>
                </a:tc>
              </a:tr>
              <a:tr h="723900">
                <a:tc>
                  <a:txBody>
                    <a:bodyPr/>
                    <a:lstStyle/>
                    <a:p>
                      <a:pPr lvl="0" algn="ctr"/>
                      <a:endPar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lvl="0" algn="l"/>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Riconoscere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alcuni cambiamenti che </a:t>
                      </a:r>
                      <a:endPar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lvl="0" algn="l"/>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avvengono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nel </a:t>
                      </a: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tempo.</a:t>
                      </a:r>
                      <a:endParaRPr lang="it-IT" sz="1100" dirty="0">
                        <a:effectLst/>
                        <a:latin typeface="Garamond" panose="02020404030301010803" pitchFamily="18" charset="0"/>
                        <a:ea typeface="Times New Roman" panose="02020603050405020304" pitchFamily="18" charset="0"/>
                        <a:cs typeface="Times New Roman" panose="02020603050405020304" pitchFamily="18" charset="0"/>
                      </a:endParaRP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Riconosce i cambiamenti che avvengono nel tempo solo se sollecitato. </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Riconosce sommariamente i cambiamenti che avvengono nel tempo. </a:t>
                      </a:r>
                    </a:p>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Riconosce i cambiamenti che avvengono nel tempo e ne coglie alcune peculiarità. </a:t>
                      </a:r>
                    </a:p>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Riconosce i cambiamenti che avvengono nel tempo, in modo corretto.</a:t>
                      </a:r>
                    </a:p>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p>
                  </a:txBody>
                  <a:tcPr marL="0" marR="0" marT="0" marB="0"/>
                </a:tc>
                <a:tc>
                  <a:txBody>
                    <a:bodyPr/>
                    <a:lstStyle/>
                    <a:p>
                      <a:pPr>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Riconosce autonomamente i cambiamenti che avvengono nel tempo cogliendone aspetti peculiari, in modo pertinente</a:t>
                      </a: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a:t>
                      </a:r>
                    </a:p>
                    <a:p>
                      <a:pPr>
                        <a:spcAft>
                          <a:spcPts val="0"/>
                        </a:spcAft>
                      </a:pPr>
                      <a:endParaRPr lang="it-IT" sz="1100" dirty="0">
                        <a:effectLst/>
                        <a:latin typeface="Garamond" panose="02020404030301010803" pitchFamily="18" charset="0"/>
                        <a:ea typeface="Times New Roman" panose="02020603050405020304" pitchFamily="18" charset="0"/>
                        <a:cs typeface="Times New Roman" panose="02020603050405020304" pitchFamily="18" charset="0"/>
                      </a:endParaRPr>
                    </a:p>
                  </a:txBody>
                  <a:tcPr marL="0" marR="0" marT="0" marB="0"/>
                </a:tc>
                <a:tc>
                  <a:txBody>
                    <a:bodyPr/>
                    <a:lstStyle/>
                    <a:p>
                      <a:pPr>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Riconosce autonomamente i cambiamenti che avvengono nel tempo, in modo pertinente e approfondito.</a:t>
                      </a:r>
                    </a:p>
                  </a:txBody>
                  <a:tcPr marL="0" marR="0" marT="0" marB="0"/>
                </a:tc>
              </a:tr>
              <a:tr h="533400">
                <a:tc>
                  <a:txBody>
                    <a:bodyPr/>
                    <a:lstStyle/>
                    <a:p>
                      <a:pPr lvl="0"/>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Utilizzare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i concetti temporali adesso-prima-dopo; riconoscere la successione temporale di azioni, eventi accaduti, storie ascoltate. </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Riconosce la successione temporale solo con la guida dell’insegnante. </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Riconosce la successione temporale ed utilizza i concetti temporali, in modo incerto.</a:t>
                      </a:r>
                    </a:p>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Riconosce la successione temporale ed utilizza i concetti temporali, in modo sostanzialmente corretto.</a:t>
                      </a:r>
                    </a:p>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Riconosce la successione temporale ed utilizza i concetti temporali in modo adeguato. </a:t>
                      </a:r>
                    </a:p>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Riconosce la successione temporale di azioni, eventi accaduti e storie ascoltate ed utilizza i concetti temporali in modo pertinente.</a:t>
                      </a:r>
                    </a:p>
                  </a:txBody>
                  <a:tcPr marL="0" marR="0" marT="0" marB="0"/>
                </a:tc>
                <a:tc>
                  <a:txBody>
                    <a:bodyPr/>
                    <a:lstStyle/>
                    <a:p>
                      <a:pPr>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Riconosce la successione temporale di azioni, eventi accaduti e storie ascoltate ed utilizza i concetti temporali in modo pertinente e approfondito</a:t>
                      </a: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a:t>
                      </a:r>
                    </a:p>
                    <a:p>
                      <a:pPr>
                        <a:spcAft>
                          <a:spcPts val="0"/>
                        </a:spcAft>
                      </a:pPr>
                      <a:endParaRPr lang="it-IT" sz="1100" dirty="0">
                        <a:effectLst/>
                        <a:latin typeface="Garamond" panose="02020404030301010803" pitchFamily="18" charset="0"/>
                        <a:ea typeface="Times New Roman" panose="02020603050405020304" pitchFamily="18" charset="0"/>
                        <a:cs typeface="Times New Roman" panose="02020603050405020304" pitchFamily="18" charset="0"/>
                      </a:endParaRPr>
                    </a:p>
                  </a:txBody>
                  <a:tcPr marL="0" marR="0" marT="0" marB="0"/>
                </a:tc>
              </a:tr>
              <a:tr h="533400">
                <a:tc>
                  <a:txBody>
                    <a:bodyPr/>
                    <a:lstStyle/>
                    <a:p>
                      <a:pPr lvl="0"/>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Ricostruire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avvenimenti personali e familiari cronologicamente </a:t>
                      </a: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ordinati. </a:t>
                      </a:r>
                      <a:endParaRPr lang="it-IT" sz="1100" dirty="0">
                        <a:effectLst/>
                        <a:latin typeface="Garamond" panose="02020404030301010803" pitchFamily="18" charset="0"/>
                        <a:ea typeface="Times New Roman" panose="02020603050405020304" pitchFamily="18" charset="0"/>
                        <a:cs typeface="Times New Roman" panose="02020603050405020304" pitchFamily="18" charset="0"/>
                      </a:endParaRPr>
                    </a:p>
                    <a:p>
                      <a:pPr marL="90805" marR="81915" lvl="0">
                        <a:lnSpc>
                          <a:spcPct val="103000"/>
                        </a:lnSpc>
                        <a:spcBef>
                          <a:spcPts val="5"/>
                        </a:spcBef>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endPar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90805" marR="81915" lvl="0">
                        <a:lnSpc>
                          <a:spcPct val="103000"/>
                        </a:lnSpc>
                        <a:spcBef>
                          <a:spcPts val="5"/>
                        </a:spcBef>
                        <a:spcAft>
                          <a:spcPts val="0"/>
                        </a:spcAft>
                      </a:pPr>
                      <a:endParaRPr lang="it-IT" sz="1100" dirty="0">
                        <a:effectLst/>
                        <a:latin typeface="Garamond" panose="02020404030301010803" pitchFamily="18" charset="0"/>
                        <a:ea typeface="Times New Roman" panose="02020603050405020304" pitchFamily="18" charset="0"/>
                        <a:cs typeface="Times New Roman" panose="02020603050405020304" pitchFamily="18" charset="0"/>
                      </a:endParaRP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Riconosce elementi del proprio vissuto e li colloca cronologicamente solo se guidato. </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Riconosce elementi del proprio vissuto e li ricostruisce in ordine cronologico, in modo incerto.</a:t>
                      </a:r>
                    </a:p>
                    <a:p>
                      <a:pPr>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Riconosce elementi del proprio vissuto e li ricostruisce in ordine cronologico in modo sostanzialmente corretto.</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Riconosce elementi del proprio vissuto e li ricostruisce in modo adeguato. </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Riconosce elementi del proprio vissuto e sa porli nell’esatto ordine cronologico, in modo pertinente.</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Riconosce elementi del proprio vissuto e sa porli nell’esatto ordine cronologico, in modo pertinente e approfondito.</a:t>
                      </a:r>
                    </a:p>
                  </a:txBody>
                  <a:tcPr marL="0" marR="0" marT="0" marB="0"/>
                </a:tc>
              </a:tr>
            </a:tbl>
          </a:graphicData>
        </a:graphic>
      </p:graphicFrame>
      <p:sp>
        <p:nvSpPr>
          <p:cNvPr id="3" name="Avanti o successivo 2">
            <a:hlinkClick r:id="" action="ppaction://hlinkshowjump?jump=nextslide" highlightClick="1"/>
          </p:cNvPr>
          <p:cNvSpPr/>
          <p:nvPr/>
        </p:nvSpPr>
        <p:spPr>
          <a:xfrm rot="5400000">
            <a:off x="5578211" y="6480658"/>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882791311"/>
      </p:ext>
    </p:extLst>
  </p:cSld>
  <p:clrMapOvr>
    <a:masterClrMapping/>
  </p:clrMapOvr>
  <p:timing>
    <p:tnLst>
      <p:par>
        <p:cTn id="1" dur="indefinite" restart="never" nodeType="tmRoot"/>
      </p:par>
    </p:tn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118966080"/>
              </p:ext>
            </p:extLst>
          </p:nvPr>
        </p:nvGraphicFramePr>
        <p:xfrm>
          <a:off x="38472" y="31981"/>
          <a:ext cx="9076344" cy="6755061"/>
        </p:xfrm>
        <a:graphic>
          <a:graphicData uri="http://schemas.openxmlformats.org/drawingml/2006/table">
            <a:tbl>
              <a:tblPr firstRow="1" bandRow="1">
                <a:tableStyleId>{00A15C55-8517-42AA-B614-E9B94910E393}</a:tableStyleId>
              </a:tblPr>
              <a:tblGrid>
                <a:gridCol w="2997061"/>
                <a:gridCol w="2997059"/>
                <a:gridCol w="3082224"/>
              </a:tblGrid>
              <a:tr h="399981">
                <a:tc gridSpan="3">
                  <a:txBody>
                    <a:bodyPr/>
                    <a:lstStyle/>
                    <a:p>
                      <a:pPr algn="ctr"/>
                      <a:r>
                        <a:rPr lang="it-IT" sz="1600" b="1" baseline="0" dirty="0" smtClean="0">
                          <a:solidFill>
                            <a:schemeClr val="tx1"/>
                          </a:solidFill>
                          <a:latin typeface="Garamond" panose="02020404030301010803" pitchFamily="18" charset="0"/>
                        </a:rPr>
                        <a:t>GEOGRAFIA : Scuola Primaria e Secondaria di Primo Grado</a:t>
                      </a:r>
                    </a:p>
                  </a:txBody>
                  <a:tcPr/>
                </a:tc>
                <a:tc hMerge="1">
                  <a:txBody>
                    <a:bodyPr/>
                    <a:lstStyle/>
                    <a:p>
                      <a:endParaRPr lang="it-IT"/>
                    </a:p>
                  </a:txBody>
                  <a:tcPr/>
                </a:tc>
                <a:tc hMerge="1">
                  <a:txBody>
                    <a:bodyPr/>
                    <a:lstStyle/>
                    <a:p>
                      <a:endParaRPr lang="it-IT"/>
                    </a:p>
                  </a:txBody>
                  <a:tcPr/>
                </a:tc>
              </a:tr>
              <a:tr h="275350">
                <a:tc gridSpan="3">
                  <a:txBody>
                    <a:bodyPr/>
                    <a:lstStyle/>
                    <a:p>
                      <a:pPr marL="0" indent="0" algn="l">
                        <a:lnSpc>
                          <a:spcPct val="150000"/>
                        </a:lnSpc>
                        <a:buFont typeface="Arial" panose="020B0604020202020204" pitchFamily="34" charset="0"/>
                        <a:buNone/>
                      </a:pPr>
                      <a:r>
                        <a:rPr lang="it-IT" sz="1400" b="1" baseline="0" dirty="0" smtClean="0">
                          <a:latin typeface="Garamond" panose="02020404030301010803" pitchFamily="18" charset="0"/>
                        </a:rPr>
                        <a:t>Nucleo fondante: ORIENTAMENTO </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Orientamento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le funzioni e le regole d’uso degli spazi scolastici al fine di orientarsi con sicurezza e autonomia al loro interno.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Descrivere percorsi e posizioni, riconoscere punti cardinali tramite l’osservazione (sole e ombre) e l’uso della bussola.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Orientarsi nello spazio noto utilizzando punti di riferimento personali e comunicando i percorsi verbalmente o attraverso il disegno di semplici carte soggettive.</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Orientamento.</a:t>
                      </a: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Identificare i punti di riferimento per l’orientamento negli spazi esterni alla scuola.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la cartografia: per saper leggere simboli, legende, riduzioni in scala per localizzare elementi fisici e antropici sui planisferi e carte regionali.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Possedere una mappa mentale del pianeta, localizzando le più rilevanti forme fisiche e umane e anche alcuni aspetti legati alle diversità culturali e sociali.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Orientamento.</a:t>
                      </a: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e utilizzare carte geografiche anche digitali, bussole, coordinate e punti cardinali, per orientarsi nello spazio geografico riconoscendo le diversità culturali dei luoghi.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Localizzare luoghi e riconoscere forme della superficie terrestre su una carta geografica.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e utilizzare la cartografia storica e le carte tematiche per interpretare fenomeni e leggere paesaggi.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Analizzare rappresentazioni spaziali alle diverse scale ed epoche, comprendendo le relazioni tra locale e globale nel loro divenire.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comprendere e applicare il concetto di transcalarità nella lettura dello spazio geografico.</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984230246"/>
      </p:ext>
    </p:extLst>
  </p:cSld>
  <p:clrMapOvr>
    <a:masterClrMapping/>
  </p:clrMapOvr>
  <p:timing>
    <p:tnLst>
      <p:par>
        <p:cTn id="1" dur="indefinite" restart="never" nodeType="tmRoot"/>
      </p:par>
    </p:tn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589788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Indicatori topologici: avanti-dietro, destra - sinistra, vicino-lontano.</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Funzioni e regole d’uso degli spazi scolastici.</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correttamente gli indicatori topologici e di posizione.</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Sapersi orientare in spazi conosciuti.</a:t>
                      </a: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Denomina e usa i principali indicatori topologici.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Si orienta nello spazio utilizzando punti di riferimento personali.</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p>
                      <a:pPr algn="ctr">
                        <a:lnSpc>
                          <a:spcPct val="150000"/>
                        </a:lnSpc>
                      </a:pPr>
                      <a:endParaRPr lang="it-IT" sz="1000" b="1" baseline="0" dirty="0" smtClean="0">
                        <a:latin typeface="Garamond" panose="02020404030301010803" pitchFamily="18" charset="0"/>
                      </a:endParaRPr>
                    </a:p>
                  </a:txBody>
                  <a:tcPr vert="vert270">
                    <a:solidFill>
                      <a:srgbClr val="FFC000"/>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38755" y="3495379"/>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155032973"/>
      </p:ext>
    </p:extLst>
  </p:cSld>
  <p:clrMapOvr>
    <a:masterClrMapping/>
  </p:clrMapOvr>
  <p:timing>
    <p:tnLst>
      <p:par>
        <p:cTn id="1" dur="indefinite" restart="never" nodeType="tmRoot"/>
      </p:par>
    </p:tn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89508513"/>
              </p:ext>
            </p:extLst>
          </p:nvPr>
        </p:nvGraphicFramePr>
        <p:xfrm>
          <a:off x="26090" y="30898"/>
          <a:ext cx="9095876" cy="662940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Gli strumenti della geografia.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Dalla geografia fisica a quella antropica: caratteristiche e paesaggi.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 Regioni d’Italia.</a:t>
                      </a:r>
                    </a:p>
                  </a:txBody>
                  <a:tcPr/>
                </a:tc>
                <a:tc>
                  <a:txBody>
                    <a:bodyPr/>
                    <a:lstStyle/>
                    <a:p>
                      <a:pPr marL="262255">
                        <a:lnSpc>
                          <a:spcPts val="1045"/>
                        </a:lnSpc>
                        <a:spcAft>
                          <a:spcPts val="0"/>
                        </a:spcAft>
                      </a:pPr>
                      <a:r>
                        <a:rPr lang="it-IT" sz="1200" dirty="0" smtClean="0">
                          <a:effectLst/>
                          <a:latin typeface="Garamond" panose="02020404030301010803" pitchFamily="18" charset="0"/>
                          <a:ea typeface="Calibri" panose="020F0502020204030204" pitchFamily="34" charset="0"/>
                          <a:cs typeface="Comic Sans MS" panose="030F0702030302020204" pitchFamily="66" charset="0"/>
                        </a:rPr>
                        <a:t>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Orientarsi, in modo guidato, sulle carte e nella realtà, utilizzando punti di riferimento e mappe digitali. </a:t>
                      </a: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Utilizza carte geografiche di vario tipo e formato, sa leggere grafici e dati statistici.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Riconosce gli elementi essenziali dei paesaggi.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Valuta gli effetti di azioni dell’uomo sui sistemi territoriali. </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Secondaria</a:t>
                      </a:r>
                    </a:p>
                    <a:p>
                      <a:pPr algn="ctr">
                        <a:lnSpc>
                          <a:spcPct val="150000"/>
                        </a:lnSpc>
                      </a:pPr>
                      <a:endParaRPr lang="it-IT" sz="1000" b="1" baseline="0" dirty="0" smtClean="0">
                        <a:latin typeface="Garamond" panose="02020404030301010803" pitchFamily="18" charset="0"/>
                      </a:endParaRPr>
                    </a:p>
                  </a:txBody>
                  <a:tcPr vert="vert270">
                    <a:solidFill>
                      <a:schemeClr val="accent1">
                        <a:lumMod val="20000"/>
                        <a:lumOff val="80000"/>
                      </a:schemeClr>
                    </a:solidFill>
                  </a:tcPr>
                </a:tc>
                <a:tc>
                  <a:txBody>
                    <a:bodyPr/>
                    <a:lstStyle/>
                    <a:p>
                      <a:pPr marL="171450" indent="-171450" algn="l">
                        <a:lnSpc>
                          <a:spcPct val="150000"/>
                        </a:lnSpc>
                        <a:buFont typeface="Wingdings" panose="05000000000000000000" pitchFamily="2" charset="2"/>
                        <a:buChar char="v"/>
                      </a:pPr>
                      <a:endParaRPr lang="it-IT" sz="1200" b="0" baseline="0" dirty="0" smtClean="0">
                        <a:latin typeface="Garamond" panose="02020404030301010803" pitchFamily="18" charset="0"/>
                      </a:endParaRPr>
                    </a:p>
                  </a:txBody>
                  <a:tcPr/>
                </a:tc>
                <a:tc>
                  <a:txBody>
                    <a:bodyPr/>
                    <a:lstStyle/>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pic>
        <p:nvPicPr>
          <p:cNvPr id="4" name="Immagin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38755" y="4002155"/>
            <a:ext cx="4269902" cy="1543473"/>
          </a:xfrm>
          <a:prstGeom prst="rect">
            <a:avLst/>
          </a:prstGeom>
        </p:spPr>
      </p:pic>
    </p:spTree>
    <p:extLst>
      <p:ext uri="{BB962C8B-B14F-4D97-AF65-F5344CB8AC3E}">
        <p14:creationId xmlns:p14="http://schemas.microsoft.com/office/powerpoint/2010/main" val="1548760501"/>
      </p:ext>
    </p:extLst>
  </p:cSld>
  <p:clrMapOvr>
    <a:masterClrMapping/>
  </p:clrMapOvr>
  <p:timing>
    <p:tnLst>
      <p:par>
        <p:cTn id="1" dur="indefinite" restart="never" nodeType="tmRoot"/>
      </p:par>
    </p:tn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3406039638"/>
              </p:ext>
            </p:extLst>
          </p:nvPr>
        </p:nvGraphicFramePr>
        <p:xfrm>
          <a:off x="38472" y="31981"/>
          <a:ext cx="9076344" cy="5989320"/>
        </p:xfrm>
        <a:graphic>
          <a:graphicData uri="http://schemas.openxmlformats.org/drawingml/2006/table">
            <a:tbl>
              <a:tblPr firstRow="1" bandRow="1">
                <a:tableStyleId>{00A15C55-8517-42AA-B614-E9B94910E393}</a:tableStyleId>
              </a:tblPr>
              <a:tblGrid>
                <a:gridCol w="2997061"/>
                <a:gridCol w="2997059"/>
                <a:gridCol w="3082224"/>
              </a:tblGrid>
              <a:tr h="275350">
                <a:tc gridSpan="3">
                  <a:txBody>
                    <a:bodyPr/>
                    <a:lstStyle/>
                    <a:p>
                      <a:pPr marL="0" indent="0" algn="l">
                        <a:lnSpc>
                          <a:spcPct val="150000"/>
                        </a:lnSpc>
                        <a:buFont typeface="Arial" panose="020B0604020202020204" pitchFamily="34" charset="0"/>
                        <a:buNone/>
                      </a:pPr>
                      <a:r>
                        <a:rPr lang="it-IT" sz="1400" b="1" baseline="0" dirty="0" smtClean="0">
                          <a:solidFill>
                            <a:schemeClr val="tx1"/>
                          </a:solidFill>
                          <a:latin typeface="Garamond" panose="02020404030301010803" pitchFamily="18" charset="0"/>
                        </a:rPr>
                        <a:t>Nucleo fondante: LINGUAGGIO </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Linguaggio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e utilizzare i concetti per descrivere i principali caratteri fisici e antropici del proprio territorio e dei paesaggi italiani.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Descrivere e rappresentare luoghi noti (gli spazi della scuola, del quartiere) attraverso disegni, descrizioni e cartografie, utilizzando operatori topologici.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Iniziare la lettura di carte geografiche con legenda alla scala locale e italiana.</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Linguaggio </a:t>
                      </a: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designare e descrivere attraverso immagini le forme dello spazio geografico (es. montagna, pianura, isola, mare, catena montuosa, città, campagna).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e utilizzare in modo appropriato i concetti più generali che consentono di ragionare e interpretare lo spazio geografico come regione, territorio, paesaggio, scala, luogo, confine, distanza.</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Linguaggio </a:t>
                      </a: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e utilizzare il lessico geografico di base relativo ai sistemi naturali e all’interazione umana con l’ambiente.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Interpretare simboli e legende delle carte geografiche.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Impiegare immagini, carte geografiche, dati statistici, testi e audiovisivi per analizzare fenomeni geografici.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4015008364"/>
      </p:ext>
    </p:extLst>
  </p:cSld>
  <p:clrMapOvr>
    <a:masterClrMapping/>
  </p:clrMapOvr>
  <p:timing>
    <p:tnLst>
      <p:par>
        <p:cTn id="1" dur="indefinite" restart="never" nodeType="tmRoot"/>
      </p:par>
    </p:tn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562356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Elementi costitutivi dello spazio vissuto           (i percorsi, i confini di uno spazio, spazi aperti e chiusi, regioni aperte e chiuse).</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Lo spazio vissuto attraverso punti di vista diversi.</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Descrivere e rappresentare luoghi noti attraverso disegni utilizzando gli indicatori topologici.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Osservare e riconoscere elementi nello spazio da punti di vista diversi.</a:t>
                      </a: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 la posizione degli elementi nello spazio e li sa rappresentare graficamente.</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Rappresenta e descrive percorsi.</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p>
                      <a:pPr algn="ctr">
                        <a:lnSpc>
                          <a:spcPct val="150000"/>
                        </a:lnSpc>
                      </a:pPr>
                      <a:endParaRPr lang="it-IT" sz="1000" b="1" baseline="0" dirty="0" smtClean="0">
                        <a:latin typeface="Garamond" panose="02020404030301010803" pitchFamily="18" charset="0"/>
                      </a:endParaRPr>
                    </a:p>
                  </a:txBody>
                  <a:tcPr vert="vert270">
                    <a:solidFill>
                      <a:srgbClr val="FFC000"/>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90312" y="3424064"/>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483876951"/>
      </p:ext>
    </p:extLst>
  </p:cSld>
  <p:clrMapOvr>
    <a:masterClrMapping/>
  </p:clrMapOvr>
  <p:timing>
    <p:tnLst>
      <p:par>
        <p:cTn id="1" dur="indefinite" restart="never" nodeType="tmRoot"/>
      </p:par>
    </p:tn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1138998836"/>
              </p:ext>
            </p:extLst>
          </p:nvPr>
        </p:nvGraphicFramePr>
        <p:xfrm>
          <a:off x="26090" y="30898"/>
          <a:ext cx="9095876" cy="635508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Lessico base della geografia.</a:t>
                      </a:r>
                    </a:p>
                  </a:txBody>
                  <a:tcPr/>
                </a:tc>
                <a:tc>
                  <a:txBody>
                    <a:bodyPr/>
                    <a:lstStyle/>
                    <a:p>
                      <a:pPr marL="262255">
                        <a:lnSpc>
                          <a:spcPts val="1045"/>
                        </a:lnSpc>
                        <a:spcAft>
                          <a:spcPts val="0"/>
                        </a:spcAft>
                      </a:pPr>
                      <a:r>
                        <a:rPr lang="it-IT" sz="1200" dirty="0" smtClean="0">
                          <a:effectLst/>
                          <a:latin typeface="Garamond" panose="02020404030301010803" pitchFamily="18" charset="0"/>
                          <a:ea typeface="Calibri" panose="020F0502020204030204" pitchFamily="34" charset="0"/>
                          <a:cs typeface="Comic Sans MS" panose="030F0702030302020204" pitchFamily="66" charset="0"/>
                        </a:rPr>
                        <a:t>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Leggere in maniera guidata, vari tipi di carte geografiche. </a:t>
                      </a: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Utilizza in maniera guidata il lessico specifico della disciplina nell’esposizione orale e scritta </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Secondaria</a:t>
                      </a:r>
                    </a:p>
                    <a:p>
                      <a:pPr algn="ctr">
                        <a:lnSpc>
                          <a:spcPct val="150000"/>
                        </a:lnSpc>
                      </a:pPr>
                      <a:endParaRPr lang="it-IT" sz="1000" b="1" baseline="0" dirty="0" smtClean="0">
                        <a:latin typeface="Garamond" panose="02020404030301010803" pitchFamily="18" charset="0"/>
                      </a:endParaRPr>
                    </a:p>
                  </a:txBody>
                  <a:tcPr vert="vert270">
                    <a:solidFill>
                      <a:schemeClr val="accent1">
                        <a:lumMod val="20000"/>
                        <a:lumOff val="8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90312" y="3424064"/>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463722819"/>
      </p:ext>
    </p:extLst>
  </p:cSld>
  <p:clrMapOvr>
    <a:masterClrMapping/>
  </p:clrMapOvr>
  <p:timing>
    <p:tnLst>
      <p:par>
        <p:cTn id="1" dur="indefinite" restart="never" nodeType="tmRoot"/>
      </p:par>
    </p:tn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3076173850"/>
              </p:ext>
            </p:extLst>
          </p:nvPr>
        </p:nvGraphicFramePr>
        <p:xfrm>
          <a:off x="38472" y="31981"/>
          <a:ext cx="9076344" cy="6903720"/>
        </p:xfrm>
        <a:graphic>
          <a:graphicData uri="http://schemas.openxmlformats.org/drawingml/2006/table">
            <a:tbl>
              <a:tblPr firstRow="1" bandRow="1">
                <a:tableStyleId>{00A15C55-8517-42AA-B614-E9B94910E393}</a:tableStyleId>
              </a:tblPr>
              <a:tblGrid>
                <a:gridCol w="2997061"/>
                <a:gridCol w="2997059"/>
                <a:gridCol w="3082224"/>
              </a:tblGrid>
              <a:tr h="275350">
                <a:tc gridSpan="3">
                  <a:txBody>
                    <a:bodyPr/>
                    <a:lstStyle/>
                    <a:p>
                      <a:pPr marL="0" indent="0" algn="l">
                        <a:lnSpc>
                          <a:spcPct val="150000"/>
                        </a:lnSpc>
                        <a:buFont typeface="Arial" panose="020B0604020202020204" pitchFamily="34" charset="0"/>
                        <a:buNone/>
                      </a:pPr>
                      <a:r>
                        <a:rPr lang="it-IT" sz="1400" b="1" baseline="0" dirty="0" smtClean="0">
                          <a:solidFill>
                            <a:schemeClr val="tx1"/>
                          </a:solidFill>
                          <a:latin typeface="Garamond" panose="02020404030301010803" pitchFamily="18" charset="0"/>
                        </a:rPr>
                        <a:t>Nucleo fondante: PAESAGGIO E TERRITORIO </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Paesaggio e territorio </a:t>
                      </a: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i principali elementi della geografia fisica italiana (fiumi, mari, monti, laghi,…) e saperli opportunamente collocare su una carta geografica.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e comprendere in modo intuitivo i concetti di paesaggio e territorio.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Identificare elementi fisici e antropici di paesaggi e territori, - es. i 60 siti Unesco presenti su tutto il territorio italiano - individuando le trasformazioni dell’ambiente dovute alle attività umane.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Paesaggio e territorio </a:t>
                      </a: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i principali elementi della geografia fisica europea e mondiale (fiumi, mari, monti, laghi,…) e saperli opportunamente collocare su una carta geografica.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e distinguere tra punti di forza (sviluppo economico e sociale) e punti di debolezza (criticità, rischio) di un territorio, considerandolo anche come spazio di opportunità per i progetti di vita personali e sociali.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Sviluppare ragionamenti sul cambiamento e la trasformazione del paesaggio nel tempo, anche come progettualità per il futuro delle comunità che vi abitano.</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Paesaggio e territorio </a:t>
                      </a: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più approfonditamente i principali elementi della geografia fisica italiana, europea e mondiale (fiumi, mari, monti, laghi,…) e saperli opportunamente localizzare su una carta geografica.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⁠Distinguere e descrivere la varietà del paesaggio nella relazione tra ambiente e attività umane, con riferimento all’art. 9 della Costituzione italiana e all’art. 1 della Convenzione Europea del Paesaggio.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il valore del paesaggio come fattore di valorizzazione del territorio.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la differenza tra spazio naturale e territorio modificato dalle comunità umane.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e analizzare l’impatto delle attività umane sull’ambiente, in particolare sulla biosfera e sui beni naturali.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le relazioni tra economia, società, cultura e ambiente.</a:t>
                      </a: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872153617"/>
      </p:ext>
    </p:extLst>
  </p:cSld>
  <p:clrMapOvr>
    <a:masterClrMapping/>
  </p:clrMapOvr>
  <p:timing>
    <p:tnLst>
      <p:par>
        <p:cTn id="1" dur="indefinite" restart="never" nodeType="tmRoot"/>
      </p:par>
    </p:tn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362147562"/>
              </p:ext>
            </p:extLst>
          </p:nvPr>
        </p:nvGraphicFramePr>
        <p:xfrm>
          <a:off x="26090" y="41709"/>
          <a:ext cx="9095876" cy="589788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Ambienti e paesaggi noti.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Elementi fisici ed elementi antropici di paesaggi e territori.</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Rappresentare un ambiente/paesaggio conosciuto.</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Identificare elementi fisici e antropici di paesaggi.</a:t>
                      </a: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 i differenti tipi di ambiente/paesaggio.</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Distingue gli elementi naturali e antropici dei paesaggi.</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p>
                      <a:pPr algn="ctr">
                        <a:lnSpc>
                          <a:spcPct val="150000"/>
                        </a:lnSpc>
                      </a:pPr>
                      <a:endParaRPr lang="it-IT" sz="1000" b="1" baseline="0" dirty="0" smtClean="0">
                        <a:latin typeface="Garamond" panose="02020404030301010803" pitchFamily="18" charset="0"/>
                      </a:endParaRPr>
                    </a:p>
                  </a:txBody>
                  <a:tcPr vert="vert270">
                    <a:solidFill>
                      <a:srgbClr val="FFC000"/>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90312" y="3424064"/>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474178409"/>
      </p:ext>
    </p:extLst>
  </p:cSld>
  <p:clrMapOvr>
    <a:masterClrMapping/>
  </p:clrMapOvr>
  <p:timing>
    <p:tnLst>
      <p:par>
        <p:cTn id="1" dur="indefinite" restart="never" nodeType="tmRoot"/>
      </p:par>
    </p:tn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553104368"/>
              </p:ext>
            </p:extLst>
          </p:nvPr>
        </p:nvGraphicFramePr>
        <p:xfrm>
          <a:off x="26090" y="30898"/>
          <a:ext cx="9095876" cy="635508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Rapporto tra ambiente e l’azione dell’uomo su esso. </a:t>
                      </a:r>
                    </a:p>
                  </a:txBody>
                  <a:tcPr/>
                </a:tc>
                <a:tc>
                  <a:txBody>
                    <a:bodyPr/>
                    <a:lstStyle/>
                    <a:p>
                      <a:pPr marL="262255">
                        <a:lnSpc>
                          <a:spcPts val="1045"/>
                        </a:lnSpc>
                        <a:spcAft>
                          <a:spcPts val="0"/>
                        </a:spcAft>
                      </a:pPr>
                      <a:r>
                        <a:rPr lang="it-IT" sz="1200" dirty="0" smtClean="0">
                          <a:effectLst/>
                          <a:latin typeface="Garamond" panose="02020404030301010803" pitchFamily="18" charset="0"/>
                          <a:ea typeface="Calibri" panose="020F0502020204030204" pitchFamily="34" charset="0"/>
                          <a:cs typeface="Comic Sans MS" panose="030F0702030302020204" pitchFamily="66" charset="0"/>
                        </a:rPr>
                        <a:t>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Interpretare e confrontare, in maniera guidata alcuni caratteri dei paesaggi, anche in relazione alla loro evoluzione nel tempo e all’azione dell’uomo su esso.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 Riflettere sulla tutela del paesaggio e progettare soluzioni sostenibili </a:t>
                      </a: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Riconosce nei paesaggi gli elementi fisici significativi.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Valuta gli effetti di azioni dell’uomo sui sistemi territoriali. </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Secondaria</a:t>
                      </a:r>
                    </a:p>
                    <a:p>
                      <a:pPr algn="ctr">
                        <a:lnSpc>
                          <a:spcPct val="150000"/>
                        </a:lnSpc>
                      </a:pPr>
                      <a:endParaRPr lang="it-IT" sz="1000" b="1" baseline="0" dirty="0" smtClean="0">
                        <a:latin typeface="Garamond" panose="02020404030301010803" pitchFamily="18" charset="0"/>
                      </a:endParaRPr>
                    </a:p>
                  </a:txBody>
                  <a:tcPr vert="vert270">
                    <a:solidFill>
                      <a:schemeClr val="accent1">
                        <a:lumMod val="20000"/>
                        <a:lumOff val="8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90312" y="3424064"/>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381785486"/>
      </p:ext>
    </p:extLst>
  </p:cSld>
  <p:clrMapOvr>
    <a:masterClrMapping/>
  </p:clrMapOvr>
  <p:timing>
    <p:tnLst>
      <p:par>
        <p:cTn id="1" dur="indefinite" restart="never" nodeType="tmRoot"/>
      </p:par>
    </p:tn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002576927"/>
              </p:ext>
            </p:extLst>
          </p:nvPr>
        </p:nvGraphicFramePr>
        <p:xfrm>
          <a:off x="38472" y="31981"/>
          <a:ext cx="9076344" cy="6903720"/>
        </p:xfrm>
        <a:graphic>
          <a:graphicData uri="http://schemas.openxmlformats.org/drawingml/2006/table">
            <a:tbl>
              <a:tblPr firstRow="1" bandRow="1">
                <a:tableStyleId>{00A15C55-8517-42AA-B614-E9B94910E393}</a:tableStyleId>
              </a:tblPr>
              <a:tblGrid>
                <a:gridCol w="2997061"/>
                <a:gridCol w="2997059"/>
                <a:gridCol w="3082224"/>
              </a:tblGrid>
              <a:tr h="275350">
                <a:tc gridSpan="3">
                  <a:txBody>
                    <a:bodyPr/>
                    <a:lstStyle/>
                    <a:p>
                      <a:pPr marL="0" indent="0" algn="l">
                        <a:lnSpc>
                          <a:spcPct val="150000"/>
                        </a:lnSpc>
                        <a:buFont typeface="Arial" panose="020B0604020202020204" pitchFamily="34" charset="0"/>
                        <a:buNone/>
                      </a:pPr>
                      <a:r>
                        <a:rPr lang="it-IT" sz="1400" b="1" baseline="0" dirty="0" smtClean="0">
                          <a:solidFill>
                            <a:schemeClr val="tx1"/>
                          </a:solidFill>
                          <a:latin typeface="Garamond" panose="02020404030301010803" pitchFamily="18" charset="0"/>
                        </a:rPr>
                        <a:t>Nucleo fondante: RELAZIONI DINAMICHE </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Relazioni e dinamiche </a:t>
                      </a: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Sviluppare il senso del luogo: fare esperienza della dimensione sociale e culturale dei luoghi e dei paesaggi, riconoscendo il legame emozionale e il proprio vissuto personale.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Osservare in un territorio le relazioni tra comunità umane e ambiente (es. rapporto con animali, boschi, fiumi, mare, vulcani), anche distinguendo situazioni positive e criticità.</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il ruolo degli spazi nella vita sociale: comprendere come gli spazi influiscano sulla convivenza e sulla realizzazione di progetti individuali e collettivi.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e rispettare le funzioni e le norme d’uso di luoghi pubblici e scolastici per una corretta convivenza sociale.</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Relazioni e dinamiche </a:t>
                      </a: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Riflettere sui legami tra ambiente e affetti: riflettere sui legami affettivi che collegano le persone agli spazi vissuti, esprimendo le emozioni attraverso disegni che rappresentano quanto rilevato.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gli effetti del cambiamento climatico, con particolare attenzione all’ambiente e al territorio italiano, per poi considerarli su scala globale.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alcuni aspetti della popolazione, compreso il fenomeno migratorio, con particolare attenzione al contesto locale e italiano.</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Relazioni e dinamiche </a:t>
                      </a: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Riflettere sulla conservazione dei beni ambientali e culturali.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i processi di trasformazione del territorio.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Sviluppare consapevolezza della relazione tra cittadinanza e territorio, tra spazio vissuto e sua cura.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e comprendere l’impatto a scala italiana e mondiale di processi e fenomeni attuali come il cambiamento climatico, le migrazioni, l’urbanizzazione, la crescita della popolazione mondiale, le diversità economiche e sociali.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il contributo dell’economia allo sviluppo di un territorio.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il ruolo della cultura, della società e delle istituzioni nella caratterizzazione di un territorio a diverse scale geografiche.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586191119"/>
      </p:ext>
    </p:extLst>
  </p:cSld>
  <p:clrMapOvr>
    <a:masterClrMapping/>
  </p:clrMapOvr>
  <p:timing>
    <p:tnLst>
      <p:par>
        <p:cTn id="1" dur="indefinite" restart="never" nodeType="tmRoot"/>
      </p:par>
    </p:tn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589788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Luoghi e paesaggi: legame emozionale in base al proprio vissuto personale.</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Funzioni e norme d’uso di luoghi scolastici e pubblici.</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il valore emozionale di luoghi e paesaggi.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Riconoscere il ruolo degli spazi nella vita sociale.</a:t>
                      </a: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Fa esperienza della dimensione sociale dei luoghi e dei paesaggi.</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Rispetta le funzioni e le regole di luoghi scolastici e pubblici  per una corretta convivenza sociale</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p>
                      <a:pPr algn="ctr">
                        <a:lnSpc>
                          <a:spcPct val="150000"/>
                        </a:lnSpc>
                      </a:pPr>
                      <a:endParaRPr lang="it-IT" sz="1000" b="1" baseline="0" dirty="0" smtClean="0">
                        <a:latin typeface="Garamond" panose="02020404030301010803" pitchFamily="18" charset="0"/>
                      </a:endParaRPr>
                    </a:p>
                  </a:txBody>
                  <a:tcPr vert="vert270">
                    <a:solidFill>
                      <a:srgbClr val="FFC000"/>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90312" y="3424064"/>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812497677"/>
      </p:ext>
    </p:extLst>
  </p:cSld>
  <p:clrMapOvr>
    <a:masterClrMapping/>
  </p:clrMapOvr>
  <p:timing>
    <p:tnLst>
      <p:par>
        <p:cTn id="1" dur="indefinite" restart="never" nodeType="tmRoot"/>
      </p:par>
    </p:tn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53825185"/>
              </p:ext>
            </p:extLst>
          </p:nvPr>
        </p:nvGraphicFramePr>
        <p:xfrm>
          <a:off x="26090" y="30898"/>
          <a:ext cx="9095876" cy="635508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Il territorio: risorse e problematiche.</a:t>
                      </a:r>
                    </a:p>
                  </a:txBody>
                  <a:tcPr/>
                </a:tc>
                <a:tc>
                  <a:txBody>
                    <a:bodyPr/>
                    <a:lstStyle/>
                    <a:p>
                      <a:pPr marL="262255">
                        <a:lnSpc>
                          <a:spcPts val="1045"/>
                        </a:lnSpc>
                        <a:spcAft>
                          <a:spcPts val="0"/>
                        </a:spcAft>
                      </a:pPr>
                      <a:r>
                        <a:rPr lang="it-IT" sz="1200" dirty="0" smtClean="0">
                          <a:effectLst/>
                          <a:latin typeface="Garamond" panose="02020404030301010803" pitchFamily="18" charset="0"/>
                          <a:ea typeface="Calibri" panose="020F0502020204030204" pitchFamily="34" charset="0"/>
                          <a:cs typeface="Comic Sans MS" panose="030F0702030302020204" pitchFamily="66" charset="0"/>
                        </a:rPr>
                        <a:t>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Analizzare il concetto di regione geografica dal punto di vista fisico, climatico, storico, economico e demografico, applicandolo all’Italia. </a:t>
                      </a: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Osserva, legge e analizza in maniera guidata sistemi territoriali e valuta gli effetti di azioni dell’uomo su essi. </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Secondaria</a:t>
                      </a:r>
                    </a:p>
                    <a:p>
                      <a:pPr algn="ctr">
                        <a:lnSpc>
                          <a:spcPct val="150000"/>
                        </a:lnSpc>
                      </a:pPr>
                      <a:endParaRPr lang="it-IT" sz="1000" b="1" baseline="0" dirty="0" smtClean="0">
                        <a:latin typeface="Garamond" panose="02020404030301010803" pitchFamily="18" charset="0"/>
                      </a:endParaRPr>
                    </a:p>
                  </a:txBody>
                  <a:tcPr vert="vert270">
                    <a:solidFill>
                      <a:schemeClr val="accent1">
                        <a:lumMod val="20000"/>
                        <a:lumOff val="8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90312" y="3424064"/>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831876594"/>
      </p:ext>
    </p:extLst>
  </p:cSld>
  <p:clrMapOvr>
    <a:masterClrMapping/>
  </p:clrMapOvr>
  <p:timing>
    <p:tnLst>
      <p:par>
        <p:cTn id="1" dur="indefinite" restart="never" nodeType="tmRoot"/>
      </p:par>
    </p:tn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4253145222"/>
              </p:ext>
            </p:extLst>
          </p:nvPr>
        </p:nvGraphicFramePr>
        <p:xfrm>
          <a:off x="38472" y="31981"/>
          <a:ext cx="9076344" cy="6720840"/>
        </p:xfrm>
        <a:graphic>
          <a:graphicData uri="http://schemas.openxmlformats.org/drawingml/2006/table">
            <a:tbl>
              <a:tblPr firstRow="1" bandRow="1">
                <a:tableStyleId>{00A15C55-8517-42AA-B614-E9B94910E393}</a:tableStyleId>
              </a:tblPr>
              <a:tblGrid>
                <a:gridCol w="2997061"/>
                <a:gridCol w="2997059"/>
                <a:gridCol w="3082224"/>
              </a:tblGrid>
              <a:tr h="275350">
                <a:tc gridSpan="3">
                  <a:txBody>
                    <a:bodyPr/>
                    <a:lstStyle/>
                    <a:p>
                      <a:pPr marL="0" indent="0" algn="l">
                        <a:lnSpc>
                          <a:spcPct val="150000"/>
                        </a:lnSpc>
                        <a:buFont typeface="Arial" panose="020B0604020202020204" pitchFamily="34" charset="0"/>
                        <a:buNone/>
                      </a:pPr>
                      <a:r>
                        <a:rPr lang="it-IT" sz="1400" b="1" baseline="0" dirty="0" smtClean="0">
                          <a:solidFill>
                            <a:schemeClr val="tx1"/>
                          </a:solidFill>
                          <a:latin typeface="Garamond" panose="02020404030301010803" pitchFamily="18" charset="0"/>
                        </a:rPr>
                        <a:t>Nucleo fondante: ORGANIZZAZIONE TERRITORIALE  </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Organizzazione territoriale</a:t>
                      </a: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Sapere opportunamente localizzare su una carta geografica le Regioni italiane e le principali città italiane.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e descrivere ambienti e paesaggi caratteristici del proprio territorio e dell’Italia.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gli elementi peculiari della penisola italiana e dei territori insulari: articolazione costiera, arco alpino, aree interne, isole e arcipelaghi.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la posizione del proprio territorio e dell’Italia in relazione all’Europa e al Mediterraneo.</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Organizzazione territoriale</a:t>
                      </a: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Sapere opportunamente localizzare su una carta geografica gli Stati europei e del mondo e le principali città.</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e inferire informazioni geografiche: gli aspetti principali di un continente, uno stato o una regione utilizzando fonti diverse.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Localizzare e descrivere aspetti fisici, antropici e culturali del proprio territorio, dell’Italia e, in modo semplificato e generale, dell’Europa e del mondo.</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Organizzazione territoriale</a:t>
                      </a: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Sapere opportunamente collocare su una carta geografica i principali Stati e città mondiali.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l’organizzazione politico-amministrativa del territorio italiano e le diversità locali e regionali.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il territorio europeo e dell’area del Mediterraneo (tra Europa, Asia e Africa) nelle sue dimensioni e relazioni fisiche, politiche, economiche, sociali e culturali.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la composizione e gli scopi dell’Unione europea e il suo ruolo rispetto ai paesi membri come l’Italia e ai nuovi scenari globali.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Identificare le caratteristiche fisiche e culturali dei diversi continenti e approfondire alcuni stati particolarmente rilevanti per il loro ruolo a scala mondiale e per specifici aspetti culturali o relazioni con l’Italia.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728464634"/>
      </p:ext>
    </p:extLst>
  </p:cSld>
  <p:clrMapOvr>
    <a:masterClrMapping/>
  </p:clrMapOvr>
  <p:timing>
    <p:tnLst>
      <p:par>
        <p:cTn id="1" dur="indefinite" restart="never" nodeType="tmRoot"/>
      </p:par>
    </p:tn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562356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Gli ambienti e paesaggi caratteristici del proprio territorio.</a:t>
                      </a: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e descrivere ambienti caratteristici del proprio territorio attraverso l’osservazione diretta.</a:t>
                      </a: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Descrive e rappresenta le caratteristiche del territorio osservato.</a:t>
                      </a: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p>
                      <a:pPr algn="ctr">
                        <a:lnSpc>
                          <a:spcPct val="150000"/>
                        </a:lnSpc>
                      </a:pPr>
                      <a:endParaRPr lang="it-IT" sz="1000" b="1" baseline="0" dirty="0" smtClean="0">
                        <a:latin typeface="Garamond" panose="02020404030301010803" pitchFamily="18" charset="0"/>
                      </a:endParaRPr>
                    </a:p>
                  </a:txBody>
                  <a:tcPr vert="vert270">
                    <a:solidFill>
                      <a:srgbClr val="FFC000"/>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90312" y="3424064"/>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4137417157"/>
      </p:ext>
    </p:extLst>
  </p:cSld>
  <p:clrMapOvr>
    <a:masterClrMapping/>
  </p:clrMapOvr>
  <p:timing>
    <p:tnLst>
      <p:par>
        <p:cTn id="1" dur="indefinite" restart="never" nodeType="tmRoot"/>
      </p:par>
    </p:tnLst>
  </p:timing>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749684069"/>
              </p:ext>
            </p:extLst>
          </p:nvPr>
        </p:nvGraphicFramePr>
        <p:xfrm>
          <a:off x="26090" y="30898"/>
          <a:ext cx="9095876" cy="608076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L’organizzazione politico-amministrativa del territorio italiano e le diversità locali e regionali.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Il territorio europeo e dell’area del Mediterraneo nelle sue dimensioni e relazioni fisiche, politiche, economiche, sociali e culturali. </a:t>
                      </a:r>
                    </a:p>
                  </a:txBody>
                  <a:tcPr/>
                </a:tc>
                <a:tc>
                  <a:txBody>
                    <a:bodyPr/>
                    <a:lstStyle/>
                    <a:p>
                      <a:pPr marL="262255">
                        <a:lnSpc>
                          <a:spcPts val="1045"/>
                        </a:lnSpc>
                        <a:spcAft>
                          <a:spcPts val="0"/>
                        </a:spcAft>
                      </a:pPr>
                      <a:r>
                        <a:rPr lang="it-IT" sz="1200" dirty="0" smtClean="0">
                          <a:effectLst/>
                          <a:latin typeface="Garamond" panose="02020404030301010803" pitchFamily="18" charset="0"/>
                          <a:ea typeface="Calibri" panose="020F0502020204030204" pitchFamily="34" charset="0"/>
                          <a:cs typeface="Comic Sans MS" panose="030F0702030302020204" pitchFamily="66" charset="0"/>
                        </a:rPr>
                        <a:t>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Ricavare</a:t>
                      </a:r>
                      <a:r>
                        <a:rPr lang="it-IT" sz="12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e interpretare informazioni geografiche da una pluralità di fonti (cartografiche e satellitari, tecnologie digitali, fotografiche, artistico – letterarie. </a:t>
                      </a: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Ricava e interpreta informazioni geografiche da una pluralità di fonti.</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Secondaria</a:t>
                      </a:r>
                    </a:p>
                    <a:p>
                      <a:pPr algn="ctr">
                        <a:lnSpc>
                          <a:spcPct val="150000"/>
                        </a:lnSpc>
                      </a:pPr>
                      <a:endParaRPr lang="it-IT" sz="1000" b="1" baseline="0" dirty="0" smtClean="0">
                        <a:latin typeface="Garamond" panose="02020404030301010803" pitchFamily="18" charset="0"/>
                      </a:endParaRPr>
                    </a:p>
                  </a:txBody>
                  <a:tcPr vert="vert270">
                    <a:solidFill>
                      <a:schemeClr val="accent1">
                        <a:lumMod val="20000"/>
                        <a:lumOff val="8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90312" y="3424064"/>
            <a:ext cx="4269902" cy="1543473"/>
          </a:xfrm>
          <a:prstGeom prst="rect">
            <a:avLst/>
          </a:prstGeom>
        </p:spPr>
      </p:pic>
      <p:sp>
        <p:nvSpPr>
          <p:cNvPr id="4" name="Avanti o successivo 3">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183624843"/>
      </p:ext>
    </p:extLst>
  </p:cSld>
  <p:clrMapOvr>
    <a:masterClrMapping/>
  </p:clrMapOvr>
  <p:timing>
    <p:tnLst>
      <p:par>
        <p:cTn id="1" dur="indefinite" restart="never" nodeType="tmRoot"/>
      </p:par>
    </p:tnLst>
  </p:timing>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ext uri="{D42A27DB-BD31-4B8C-83A1-F6EECF244321}">
                <p14:modId xmlns:p14="http://schemas.microsoft.com/office/powerpoint/2010/main" val="2699483536"/>
              </p:ext>
            </p:extLst>
          </p:nvPr>
        </p:nvGraphicFramePr>
        <p:xfrm>
          <a:off x="26275" y="38847"/>
          <a:ext cx="9103657" cy="6078255"/>
        </p:xfrm>
        <a:graphic>
          <a:graphicData uri="http://schemas.openxmlformats.org/drawingml/2006/table">
            <a:tbl>
              <a:tblPr firstRow="1" bandRow="1">
                <a:tableStyleId>{93296810-A885-4BE3-A3E7-6D5BEEA58F35}</a:tableStyleId>
              </a:tblPr>
              <a:tblGrid>
                <a:gridCol w="1549306"/>
                <a:gridCol w="1246586"/>
                <a:gridCol w="1274716"/>
                <a:gridCol w="1246588"/>
                <a:gridCol w="1200129"/>
                <a:gridCol w="1257357"/>
                <a:gridCol w="1328975"/>
              </a:tblGrid>
              <a:tr h="605331">
                <a:tc gridSpan="7">
                  <a:txBody>
                    <a:bodyPr/>
                    <a:lstStyle/>
                    <a:p>
                      <a:pPr algn="ctr">
                        <a:lnSpc>
                          <a:spcPct val="150000"/>
                        </a:lnSpc>
                      </a:pPr>
                      <a:r>
                        <a:rPr lang="it-IT" sz="1200" dirty="0" smtClean="0">
                          <a:latin typeface="Garamond" panose="02020404030301010803" pitchFamily="18" charset="0"/>
                        </a:rPr>
                        <a:t>RUBRICA</a:t>
                      </a:r>
                      <a:r>
                        <a:rPr lang="it-IT" sz="1200" baseline="0" dirty="0" smtClean="0">
                          <a:latin typeface="Garamond" panose="02020404030301010803" pitchFamily="18" charset="0"/>
                        </a:rPr>
                        <a:t> VALUTATIVA SCUOLA PRIMARIA </a:t>
                      </a:r>
                    </a:p>
                    <a:p>
                      <a:pPr algn="ctr">
                        <a:lnSpc>
                          <a:spcPct val="150000"/>
                        </a:lnSpc>
                      </a:pPr>
                      <a:r>
                        <a:rPr lang="it-IT" sz="1200" dirty="0" smtClean="0">
                          <a:latin typeface="Garamond" panose="02020404030301010803" pitchFamily="18" charset="0"/>
                        </a:rPr>
                        <a:t>COMPETENZA IN MATERIA DI CONSAPEVOLEZZA ED ESPRESSIONE CULTURALI</a:t>
                      </a:r>
                    </a:p>
                    <a:p>
                      <a:pPr algn="ctr"/>
                      <a:endParaRPr lang="it-IT" sz="1200" dirty="0" smtClean="0">
                        <a:latin typeface="Garamond" panose="02020404030301010803" pitchFamily="18" charset="0"/>
                      </a:endParaRPr>
                    </a:p>
                    <a:p>
                      <a:pPr algn="ctr"/>
                      <a:r>
                        <a:rPr lang="it-IT" sz="1200" dirty="0" smtClean="0">
                          <a:latin typeface="Garamond" panose="02020404030301010803" pitchFamily="18" charset="0"/>
                        </a:rPr>
                        <a:t>DISCIPLINA:</a:t>
                      </a:r>
                      <a:r>
                        <a:rPr lang="it-IT" sz="1200" baseline="0" dirty="0" smtClean="0">
                          <a:latin typeface="Garamond" panose="02020404030301010803" pitchFamily="18" charset="0"/>
                        </a:rPr>
                        <a:t> GEOGRAFIA </a:t>
                      </a:r>
                      <a:endParaRPr lang="it-IT" sz="1200" dirty="0" smtClean="0">
                        <a:latin typeface="Garamond" panose="02020404030301010803" pitchFamily="18" charset="0"/>
                      </a:endParaRPr>
                    </a:p>
                  </a:txBody>
                  <a:tcPr>
                    <a:solidFill>
                      <a:srgbClr val="92D050"/>
                    </a:solidFill>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r>
              <a:tr h="233568">
                <a:tc gridSpan="7">
                  <a:txBody>
                    <a:bodyPr/>
                    <a:lstStyle/>
                    <a:p>
                      <a:pPr algn="ctr"/>
                      <a:r>
                        <a:rPr lang="it-IT" sz="1200" b="1" dirty="0" smtClean="0">
                          <a:latin typeface="Garamond" panose="02020404030301010803" pitchFamily="18" charset="0"/>
                        </a:rPr>
                        <a:t>CLASSE</a:t>
                      </a:r>
                      <a:r>
                        <a:rPr lang="it-IT" sz="1200" b="1" baseline="0" dirty="0" smtClean="0">
                          <a:latin typeface="Garamond" panose="02020404030301010803" pitchFamily="18" charset="0"/>
                        </a:rPr>
                        <a:t> </a:t>
                      </a:r>
                      <a:r>
                        <a:rPr lang="it-IT" sz="1200" b="1" dirty="0" smtClean="0">
                          <a:latin typeface="Garamond" panose="02020404030301010803" pitchFamily="18" charset="0"/>
                        </a:rPr>
                        <a:t>PRIMA </a:t>
                      </a:r>
                    </a:p>
                  </a:txBody>
                  <a:tcPr>
                    <a:solidFill>
                      <a:srgbClr val="92D050"/>
                    </a:solidFill>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r>
              <a:tr h="235473">
                <a:tc rowSpan="2">
                  <a:txBody>
                    <a:bodyPr/>
                    <a:lstStyle/>
                    <a:p>
                      <a:pPr algn="ct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DI APPRENDIMENTO</a:t>
                      </a:r>
                      <a:endParaRPr kumimoji="0" lang="it-IT" sz="12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endParaRPr>
                    </a:p>
                  </a:txBody>
                  <a:tcPr>
                    <a:solidFill>
                      <a:schemeClr val="bg1"/>
                    </a:solidFill>
                  </a:tcPr>
                </a:tc>
                <a:tc gridSpan="6">
                  <a:txBody>
                    <a:bodyPr/>
                    <a:lstStyle/>
                    <a:p>
                      <a:pPr algn="ctr"/>
                      <a:r>
                        <a:rPr lang="it-IT" sz="1200" dirty="0" smtClean="0">
                          <a:latin typeface="Garamond" panose="02020404030301010803" pitchFamily="18" charset="0"/>
                        </a:rPr>
                        <a:t>GIUDIZIO SINTETICO E SUA DESCRIZIONE</a:t>
                      </a:r>
                    </a:p>
                  </a:txBody>
                  <a:tcPr>
                    <a:solidFill>
                      <a:schemeClr val="bg1"/>
                    </a:solidFill>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smtClean="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r>
              <a:tr h="351678">
                <a:tc vMerge="1">
                  <a:txBody>
                    <a:bodyPr/>
                    <a:lstStyle/>
                    <a:p>
                      <a:endParaRPr lang="it-IT"/>
                    </a:p>
                  </a:txBody>
                  <a:tcPr/>
                </a:tc>
                <a:tc>
                  <a:txBody>
                    <a:bodyPr/>
                    <a:lstStyle/>
                    <a:p>
                      <a:pPr algn="ctr"/>
                      <a:r>
                        <a:rPr lang="it-IT" sz="1200" dirty="0" smtClean="0">
                          <a:latin typeface="Garamond" panose="02020404030301010803" pitchFamily="18" charset="0"/>
                        </a:rPr>
                        <a:t>NON SUFFICIENTE</a:t>
                      </a:r>
                    </a:p>
                  </a:txBody>
                  <a:tcPr/>
                </a:tc>
                <a:tc>
                  <a:txBody>
                    <a:bodyPr/>
                    <a:lstStyle/>
                    <a:p>
                      <a:pPr algn="ct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SUFFICIENTE</a:t>
                      </a: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DISCRETO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BUONO </a:t>
                      </a:r>
                    </a:p>
                    <a:p>
                      <a:pPr algn="ctr"/>
                      <a:endParaRPr lang="it-IT" sz="1200" dirty="0" smtClean="0">
                        <a:latin typeface="Garamond" panose="02020404030301010803" pitchFamily="18"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DISTINTO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OTTIMO </a:t>
                      </a:r>
                    </a:p>
                  </a:txBody>
                  <a:tcPr/>
                </a:tc>
              </a:tr>
              <a:tr h="896655">
                <a:tc>
                  <a:txBody>
                    <a:bodyPr/>
                    <a:lstStyle/>
                    <a:p>
                      <a:endPar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endParaRPr>
                    </a:p>
                    <a:p>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Utilizzare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gli indicatori </a:t>
                      </a: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spaziali.</a:t>
                      </a:r>
                      <a:endParaRPr lang="it-IT" sz="1100" dirty="0">
                        <a:effectLst/>
                        <a:latin typeface="Garamond" panose="02020404030301010803" pitchFamily="18" charset="0"/>
                        <a:ea typeface="Times New Roman" panose="02020603050405020304" pitchFamily="18" charset="0"/>
                        <a:cs typeface="Times New Roman" panose="02020603050405020304" pitchFamily="18" charset="0"/>
                      </a:endParaRPr>
                    </a:p>
                    <a:p>
                      <a:pPr marL="90805" marR="81915">
                        <a:lnSpc>
                          <a:spcPct val="103000"/>
                        </a:lnSpc>
                        <a:spcBef>
                          <a:spcPts val="295"/>
                        </a:spcBef>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Si orienta nello spazio vissuto solo se guidato. </a:t>
                      </a:r>
                    </a:p>
                    <a:p>
                      <a:pPr>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Si orienta </a:t>
                      </a: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e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utilizza gli indicatori spaziali con parziale autonomia. </a:t>
                      </a:r>
                    </a:p>
                    <a:p>
                      <a:pPr>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Si orienta </a:t>
                      </a: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e</a:t>
                      </a:r>
                      <a:r>
                        <a:rPr lang="it-IT" sz="1100"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utilizza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gli indicatori spaziali in modo abbastanza corretto. </a:t>
                      </a:r>
                    </a:p>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Si orienta </a:t>
                      </a: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e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utilizza gli indicatori spaziali in modo corretto e adeguato. </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Si orienta </a:t>
                      </a: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e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utilizza gli indicatori spaziali in modo attento e sicuro.</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Si orienta </a:t>
                      </a: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e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utilizza gli indicatori spaziali in modo autonomo, sicuro e preciso.</a:t>
                      </a:r>
                    </a:p>
                  </a:txBody>
                  <a:tcPr marL="0" marR="0" marT="0" marB="0"/>
                </a:tc>
              </a:tr>
              <a:tr h="1005840">
                <a:tc>
                  <a:txBody>
                    <a:bodyPr/>
                    <a:lstStyle/>
                    <a:p>
                      <a:pPr algn="ctr"/>
                      <a:endParaRPr lang="it-IT" sz="1000" b="1" dirty="0" smtClean="0">
                        <a:effectLst/>
                        <a:latin typeface="Garamond" panose="02020404030301010803" pitchFamily="18" charset="0"/>
                        <a:ea typeface="Times New Roman" panose="02020603050405020304" pitchFamily="18" charset="0"/>
                        <a:cs typeface="Times New Roman" panose="02020603050405020304" pitchFamily="18" charset="0"/>
                      </a:endParaRPr>
                    </a:p>
                    <a:p>
                      <a:endPar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endParaRPr>
                    </a:p>
                    <a:p>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Compiere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percorsi seguendo indicazioni </a:t>
                      </a: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date.</a:t>
                      </a:r>
                    </a:p>
                    <a:p>
                      <a:endPar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endParaRPr>
                    </a:p>
                    <a:p>
                      <a:endPar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endParaRPr>
                    </a:p>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Compie percorsi seguendo indicazioni date solo se guidato </a:t>
                      </a:r>
                    </a:p>
                    <a:p>
                      <a:pPr>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p>
                    <a:p>
                      <a:pPr>
                        <a:spcAft>
                          <a:spcPts val="0"/>
                        </a:spcAft>
                      </a:pPr>
                      <a:endParaRPr lang="it-IT" sz="1100" dirty="0">
                        <a:effectLst/>
                        <a:latin typeface="Garamond" panose="02020404030301010803" pitchFamily="18" charset="0"/>
                        <a:ea typeface="Times New Roman" panose="02020603050405020304" pitchFamily="18" charset="0"/>
                        <a:cs typeface="Times New Roman" panose="02020603050405020304" pitchFamily="18" charset="0"/>
                      </a:endParaRPr>
                    </a:p>
                    <a:p>
                      <a:pPr>
                        <a:spcAft>
                          <a:spcPts val="0"/>
                        </a:spcAft>
                      </a:pPr>
                      <a:endParaRPr lang="it-IT" sz="1100" dirty="0">
                        <a:effectLst/>
                        <a:latin typeface="Garamond" panose="02020404030301010803" pitchFamily="18" charset="0"/>
                        <a:ea typeface="Times New Roman" panose="02020603050405020304" pitchFamily="18" charset="0"/>
                        <a:cs typeface="Times New Roman" panose="02020603050405020304" pitchFamily="18" charset="0"/>
                      </a:endParaRPr>
                    </a:p>
                    <a:p>
                      <a:pPr>
                        <a:spcAft>
                          <a:spcPts val="0"/>
                        </a:spcAft>
                      </a:pPr>
                      <a:endParaRPr lang="it-IT" sz="1100" dirty="0">
                        <a:effectLst/>
                        <a:latin typeface="Garamond" panose="02020404030301010803" pitchFamily="18" charset="0"/>
                        <a:ea typeface="Times New Roman" panose="02020603050405020304" pitchFamily="18" charset="0"/>
                        <a:cs typeface="Times New Roman" panose="02020603050405020304" pitchFamily="18" charset="0"/>
                      </a:endParaRPr>
                    </a:p>
                    <a:p>
                      <a:pPr>
                        <a:spcAft>
                          <a:spcPts val="0"/>
                        </a:spcAft>
                      </a:pPr>
                      <a:endParaRPr lang="it-IT" sz="1100" dirty="0">
                        <a:effectLst/>
                        <a:latin typeface="Garamond" panose="02020404030301010803" pitchFamily="18" charset="0"/>
                        <a:ea typeface="Times New Roman" panose="02020603050405020304" pitchFamily="18" charset="0"/>
                        <a:cs typeface="Times New Roman" panose="02020603050405020304" pitchFamily="18" charset="0"/>
                      </a:endParaRPr>
                    </a:p>
                    <a:p>
                      <a:pPr>
                        <a:spcAft>
                          <a:spcPts val="0"/>
                        </a:spcAft>
                      </a:pPr>
                      <a:endParaRPr lang="it-IT" sz="1100" dirty="0">
                        <a:effectLst/>
                        <a:latin typeface="Garamond" panose="02020404030301010803" pitchFamily="18" charset="0"/>
                        <a:ea typeface="Times New Roman" panose="02020603050405020304" pitchFamily="18" charset="0"/>
                        <a:cs typeface="Times New Roman" panose="02020603050405020304" pitchFamily="18" charset="0"/>
                      </a:endParaRPr>
                    </a:p>
                    <a:p>
                      <a:pPr>
                        <a:spcAft>
                          <a:spcPts val="0"/>
                        </a:spcAft>
                      </a:pPr>
                      <a:endParaRPr lang="it-IT" sz="1100" dirty="0">
                        <a:effectLst/>
                        <a:latin typeface="Garamond" panose="02020404030301010803" pitchFamily="18" charset="0"/>
                        <a:ea typeface="Times New Roman" panose="02020603050405020304" pitchFamily="18" charset="0"/>
                        <a:cs typeface="Times New Roman" panose="02020603050405020304" pitchFamily="18" charset="0"/>
                      </a:endParaRP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Compie percorsi seguendo indicazioni date con parziale autonomia </a:t>
                      </a:r>
                    </a:p>
                    <a:p>
                      <a:pPr>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Compie percorsi seguendo indicazioni date in modo abbastanza corretto. </a:t>
                      </a:r>
                    </a:p>
                    <a:p>
                      <a:pPr>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Compie percorsi seguendo indicazioni date in modo abbastanza corretto e adeguato</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Compie percorsi seguendo indicazioni date in maniera modo attento e sicuro.</a:t>
                      </a:r>
                    </a:p>
                    <a:p>
                      <a:pPr>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Compie percorsi seguendo indicazioni date in maniera autonoma, precisa e sicura.</a:t>
                      </a:r>
                    </a:p>
                    <a:p>
                      <a:pPr>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p>
                  </a:txBody>
                  <a:tcPr marL="0" marR="0" marT="0" marB="0"/>
                </a:tc>
              </a:tr>
              <a:tr h="533400">
                <a:tc>
                  <a:txBody>
                    <a:bodyPr/>
                    <a:lstStyle/>
                    <a:p>
                      <a:pPr algn="ctr"/>
                      <a:endParaRPr lang="it-IT" sz="1000" b="1" dirty="0" smtClean="0">
                        <a:effectLst/>
                        <a:latin typeface="Garamond" panose="02020404030301010803" pitchFamily="18" charset="0"/>
                        <a:ea typeface="Times New Roman" panose="02020603050405020304" pitchFamily="18" charset="0"/>
                        <a:cs typeface="Times New Roman" panose="02020603050405020304" pitchFamily="18" charset="0"/>
                      </a:endParaRPr>
                    </a:p>
                    <a:p>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Individuare </a:t>
                      </a: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gli elementi che caratterizzano i paesaggi </a:t>
                      </a:r>
                      <a:r>
                        <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rPr>
                        <a:t>vissuti.</a:t>
                      </a:r>
                    </a:p>
                    <a:p>
                      <a:endPar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endParaRPr>
                    </a:p>
                    <a:p>
                      <a:endPar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endParaRPr>
                    </a:p>
                    <a:p>
                      <a:endPar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endParaRPr>
                    </a:p>
                    <a:p>
                      <a:endPar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endParaRPr>
                    </a:p>
                    <a:p>
                      <a:endParaRPr lang="it-IT" sz="1100" dirty="0" smtClean="0">
                        <a:effectLst/>
                        <a:latin typeface="Garamond" panose="02020404030301010803" pitchFamily="18" charset="0"/>
                        <a:ea typeface="Times New Roman" panose="02020603050405020304" pitchFamily="18" charset="0"/>
                        <a:cs typeface="Times New Roman" panose="02020603050405020304" pitchFamily="18" charset="0"/>
                      </a:endParaRP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Individua le caratteristiche dei paesaggi vissuti solo se sollecitato. </a:t>
                      </a:r>
                    </a:p>
                    <a:p>
                      <a:pPr>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Individua le caratteristiche principali dei paesaggi vissuti. </a:t>
                      </a:r>
                    </a:p>
                    <a:p>
                      <a:pPr>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Individua la maggior parte delle caratteristiche dei paesaggi vissuti. </a:t>
                      </a:r>
                    </a:p>
                    <a:p>
                      <a:pPr>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Individua la maggior parte delle caratteristiche dei paesaggi vissuti in modo sicuro.</a:t>
                      </a:r>
                    </a:p>
                    <a:p>
                      <a:pPr>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Individua autonomamente e in modo corretto tutte le caratteristiche dei paesaggi vissuti </a:t>
                      </a:r>
                    </a:p>
                    <a:p>
                      <a:pPr>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p>
                  </a:txBody>
                  <a:tcPr marL="0" marR="0" marT="0" marB="0"/>
                </a:tc>
                <a:tc>
                  <a:txBody>
                    <a:bodyPr/>
                    <a:lstStyle/>
                    <a:p>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Individua autonomamente e in modo preciso e consapevole tutte le caratteristiche dei paesaggi vissuti. </a:t>
                      </a:r>
                    </a:p>
                    <a:p>
                      <a:pPr>
                        <a:spcAft>
                          <a:spcPts val="0"/>
                        </a:spcAft>
                      </a:pPr>
                      <a:r>
                        <a:rPr lang="it-IT" sz="1100" dirty="0">
                          <a:effectLst/>
                          <a:latin typeface="Garamond" panose="02020404030301010803" pitchFamily="18" charset="0"/>
                          <a:ea typeface="Times New Roman" panose="02020603050405020304" pitchFamily="18" charset="0"/>
                          <a:cs typeface="Times New Roman" panose="02020603050405020304" pitchFamily="18" charset="0"/>
                        </a:rPr>
                        <a:t> </a:t>
                      </a:r>
                    </a:p>
                  </a:txBody>
                  <a:tcPr marL="0" marR="0" marT="0" marB="0"/>
                </a:tc>
              </a:tr>
            </a:tbl>
          </a:graphicData>
        </a:graphic>
      </p:graphicFrame>
      <p:sp>
        <p:nvSpPr>
          <p:cNvPr id="3" name="Avanti o successivo 2">
            <a:hlinkClick r:id="" action="ppaction://hlinkshowjump?jump=nextslide" highlightClick="1"/>
          </p:cNvPr>
          <p:cNvSpPr/>
          <p:nvPr/>
        </p:nvSpPr>
        <p:spPr>
          <a:xfrm rot="5400000">
            <a:off x="4448658"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72126322"/>
      </p:ext>
    </p:extLst>
  </p:cSld>
  <p:clrMapOvr>
    <a:masterClrMapping/>
  </p:clrMapOvr>
  <p:timing>
    <p:tnLst>
      <p:par>
        <p:cTn id="1" dur="indefinite" restart="never" nodeType="tmRoot"/>
      </p:par>
    </p:tnLst>
  </p:timing>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4130724179"/>
              </p:ext>
            </p:extLst>
          </p:nvPr>
        </p:nvGraphicFramePr>
        <p:xfrm>
          <a:off x="26090" y="13999"/>
          <a:ext cx="9095876" cy="6693900"/>
        </p:xfrm>
        <a:graphic>
          <a:graphicData uri="http://schemas.openxmlformats.org/drawingml/2006/table">
            <a:tbl>
              <a:tblPr firstRow="1" bandRow="1">
                <a:tableStyleId>{00A15C55-8517-42AA-B614-E9B94910E393}</a:tableStyleId>
              </a:tblPr>
              <a:tblGrid>
                <a:gridCol w="354054"/>
                <a:gridCol w="2928135"/>
                <a:gridCol w="2815119"/>
                <a:gridCol w="2998568"/>
              </a:tblGrid>
              <a:tr h="375150">
                <a:tc gridSpan="4">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6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IMMAGINI, SUONI, COLORI : Scuola dell’Infanzia</a:t>
                      </a:r>
                    </a:p>
                  </a:txBody>
                  <a:tcPr/>
                </a:tc>
                <a:tc hMerge="1">
                  <a:txBody>
                    <a:bodyPr/>
                    <a:lstStyle/>
                    <a:p>
                      <a:endParaRPr lang="it-IT"/>
                    </a:p>
                  </a:txBody>
                  <a:tcPr/>
                </a:tc>
                <a:tc hMerge="1">
                  <a:txBody>
                    <a:bodyPr/>
                    <a:lstStyle/>
                    <a:p>
                      <a:endParaRPr lang="it-IT"/>
                    </a:p>
                  </a:txBody>
                  <a:tcPr/>
                </a:tc>
                <a:tc hMerge="1">
                  <a:txBody>
                    <a:bodyPr/>
                    <a:lstStyle/>
                    <a:p>
                      <a:endParaRPr lang="it-IT"/>
                    </a:p>
                  </a:txBody>
                  <a:tcPr/>
                </a:tc>
              </a:tr>
              <a:tr h="375150">
                <a:tc gridSpan="4">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c hMerge="1">
                  <a:txBody>
                    <a:bodyPr/>
                    <a:lstStyle/>
                    <a:p>
                      <a:endParaRPr lang="it-IT"/>
                    </a:p>
                  </a:txBody>
                  <a:tcPr/>
                </a:tc>
              </a:tr>
              <a:tr h="2073422">
                <a:tc gridSpan="4">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a:t>
                      </a:r>
                    </a:p>
                    <a:p>
                      <a:pPr marL="171450" marR="0" lvl="0" indent="-1714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b="0" baseline="0" dirty="0" smtClean="0">
                          <a:latin typeface="Garamond" panose="02020404030301010803" pitchFamily="18" charset="0"/>
                        </a:rPr>
                        <a:t>Imparare a discriminare e a riconoscere i diversi stimoli sensoriali.</a:t>
                      </a:r>
                    </a:p>
                    <a:p>
                      <a:pPr marL="171450" marR="0" lvl="0" indent="-1714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b="0" baseline="0" dirty="0" smtClean="0">
                          <a:latin typeface="Garamond" panose="02020404030301010803" pitchFamily="18" charset="0"/>
                        </a:rPr>
                        <a:t>Narrare le proprie esperienze o storie inventate, avvalendosi di diverse modalità comunicative non verbali (musica, drammatizzazione, disegno, pittura, fotografia, manipolazione, ecc.).</a:t>
                      </a:r>
                    </a:p>
                    <a:p>
                      <a:pPr marL="171450" marR="0" lvl="0" indent="-1714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b="0" baseline="0" dirty="0" smtClean="0">
                          <a:latin typeface="Garamond" panose="02020404030301010803" pitchFamily="18" charset="0"/>
                        </a:rPr>
                        <a:t>Realizzare piccole produzioni artistiche (manufatti, canti, musiche, danze, scenette teatrali, filmati, ecc.), sperimentando le varie possibilità di apprendimento offerte dal proprio corpo, dalla propria voce e da materiali di varia natura.</a:t>
                      </a:r>
                    </a:p>
                    <a:p>
                      <a:pPr marL="171450" marR="0" lvl="0" indent="-1714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b="0" baseline="0" dirty="0" smtClean="0">
                          <a:latin typeface="Garamond" panose="02020404030301010803" pitchFamily="18" charset="0"/>
                        </a:rPr>
                        <a:t>Partecipare ad esperienze di ascolto della musica, fruizione di opere d’arte e pratica coreutica, al fine di sviluppare primi interessi e gusti personali, anche sperimentando elementi musicali di base.</a:t>
                      </a:r>
                    </a:p>
                    <a:p>
                      <a:pPr marL="171450" marR="0" lvl="0" indent="-1714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b="0" baseline="0" dirty="0" smtClean="0">
                          <a:latin typeface="Garamond" panose="02020404030301010803" pitchFamily="18" charset="0"/>
                        </a:rPr>
                        <a:t>Esplorare i primi alfabeti artistici, grafico-pittorici, plastici, musicali e audiovisivi.</a:t>
                      </a:r>
                    </a:p>
                  </a:txBody>
                  <a:tcPr/>
                </a:tc>
                <a:tc hMerge="1">
                  <a:txBody>
                    <a:bodyPr/>
                    <a:lstStyle/>
                    <a:p>
                      <a:endParaRPr lang="it-IT"/>
                    </a:p>
                  </a:txBody>
                  <a:tcPr/>
                </a:tc>
                <a:tc hMerge="1">
                  <a:txBody>
                    <a:bodyPr/>
                    <a:lstStyle/>
                    <a:p>
                      <a:endParaRPr lang="it-IT"/>
                    </a:p>
                  </a:txBody>
                  <a:tcPr/>
                </a:tc>
                <a:tc hMerge="1">
                  <a:txBody>
                    <a:bodyPr/>
                    <a:lstStyle/>
                    <a:p>
                      <a:endParaRPr lang="it-IT"/>
                    </a:p>
                  </a:txBody>
                  <a:tcPr/>
                </a:tc>
              </a:tr>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252082">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TRE  ANNI</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 diversi stimoli sensoriali.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 colori primari e la distinzione tra chiaro e scuro.</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 prime forme geometriche (cerchio/quadrato).</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Percezione e produzione dei suoni con il proprio corpo.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Suoni  e rumori dell'ambiente familiare, della natura e del proprio corpo.</a:t>
                      </a:r>
                      <a:endParaRPr lang="it-IT" sz="1200" b="1"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r>
                        <a:rPr lang="it-IT" sz="1100" b="0" baseline="0" dirty="0" smtClean="0">
                          <a:latin typeface="Garamond" panose="02020404030301010803" pitchFamily="18" charset="0"/>
                        </a:rPr>
                        <a:t>Prestare attenzione a brevi brani musicali o filastrocche.</a:t>
                      </a:r>
                    </a:p>
                    <a:p>
                      <a:pPr marL="171450" indent="-171450" algn="l">
                        <a:lnSpc>
                          <a:spcPct val="150000"/>
                        </a:lnSpc>
                        <a:buFont typeface="Wingdings" panose="05000000000000000000" pitchFamily="2" charset="2"/>
                        <a:buChar char="ü"/>
                      </a:pPr>
                      <a:r>
                        <a:rPr lang="it-IT" sz="1100" b="0" baseline="0" dirty="0" smtClean="0">
                          <a:latin typeface="Garamond" panose="02020404030301010803" pitchFamily="18" charset="0"/>
                        </a:rPr>
                        <a:t>Modellare materiali morbidi (plastilina, pasta di sale) e utilizzare strumenti semplici come pennelli o spugne.</a:t>
                      </a:r>
                    </a:p>
                    <a:p>
                      <a:pPr marL="171450" indent="-171450" algn="l">
                        <a:lnSpc>
                          <a:spcPct val="150000"/>
                        </a:lnSpc>
                        <a:buFont typeface="Wingdings" panose="05000000000000000000" pitchFamily="2" charset="2"/>
                        <a:buChar char="ü"/>
                      </a:pPr>
                      <a:r>
                        <a:rPr lang="it-IT" sz="1100" b="0" baseline="0" dirty="0" smtClean="0">
                          <a:latin typeface="Garamond" panose="02020404030301010803" pitchFamily="18" charset="0"/>
                        </a:rPr>
                        <a:t>Lasciare tracce di sé sul foglio, passando dagli scarabocchi casuali ai primi accenni di rappresentazione.</a:t>
                      </a:r>
                    </a:p>
                    <a:p>
                      <a:pPr marL="171450" indent="-171450" algn="l">
                        <a:lnSpc>
                          <a:spcPct val="150000"/>
                        </a:lnSpc>
                        <a:buFont typeface="Wingdings" panose="05000000000000000000" pitchFamily="2" charset="2"/>
                        <a:buChar char="ü"/>
                      </a:pPr>
                      <a:r>
                        <a:rPr lang="it-IT" sz="1100" b="0" baseline="0" dirty="0" smtClean="0">
                          <a:latin typeface="Garamond" panose="02020404030301010803" pitchFamily="18" charset="0"/>
                        </a:rPr>
                        <a:t>Riconoscere e riprodurre suoni e rumori, seguire semplici ritmi con il corpo</a:t>
                      </a: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 Esprime emozioni, stati d'animo ed esperienze attraverso l'uso libero del colore, del disegno e della manipolazione.</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Riconosce le forme negli oggetti di uso comune.</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Percepisce e riproduce suoni e rumori attraverso la voce il corpo e gli oggetti.</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sp>
        <p:nvSpPr>
          <p:cNvPr id="3" name="Avanti o successivo 2">
            <a:hlinkClick r:id="" action="ppaction://hlinkshowjump?jump=nextslide" highlightClick="1"/>
          </p:cNvPr>
          <p:cNvSpPr/>
          <p:nvPr/>
        </p:nvSpPr>
        <p:spPr>
          <a:xfrm rot="5400000">
            <a:off x="7084279" y="6438824"/>
            <a:ext cx="300472" cy="349624"/>
          </a:xfrm>
          <a:prstGeom prst="actionButtonForwardNex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683899552"/>
      </p:ext>
    </p:extLst>
  </p:cSld>
  <p:clrMapOvr>
    <a:masterClrMapping/>
  </p:clrMapOvr>
  <p:timing>
    <p:tnLst>
      <p:par>
        <p:cTn id="1" dur="indefinite" restart="never" nodeType="tmRoot"/>
      </p:par>
    </p:tnLst>
  </p:timing>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1837584028"/>
              </p:ext>
            </p:extLst>
          </p:nvPr>
        </p:nvGraphicFramePr>
        <p:xfrm>
          <a:off x="26090" y="41709"/>
          <a:ext cx="9095876" cy="6690527"/>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1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QUATTRO ANNI</a:t>
                      </a:r>
                    </a:p>
                  </a:txBody>
                  <a:tcPr vert="vert270">
                    <a:solidFill>
                      <a:schemeClr val="accent4">
                        <a:lumMod val="60000"/>
                        <a:lumOff val="40000"/>
                      </a:schemeClr>
                    </a:solidFill>
                  </a:tcPr>
                </a:tc>
                <a:tc>
                  <a:txBody>
                    <a:bodyPr/>
                    <a:lstStyle/>
                    <a:p>
                      <a:pPr marL="171450" indent="-171450" algn="l">
                        <a:lnSpc>
                          <a:spcPct val="150000"/>
                        </a:lnSpc>
                        <a:buFont typeface="Wingdings" panose="05000000000000000000" pitchFamily="2" charset="2"/>
                        <a:buChar char="v"/>
                      </a:pPr>
                      <a:r>
                        <a:rPr lang="it-IT" sz="1100" b="0" baseline="0" dirty="0" smtClean="0">
                          <a:latin typeface="Garamond" panose="02020404030301010803" pitchFamily="18" charset="0"/>
                        </a:rPr>
                        <a:t>I diversi stimoli sensoriali.</a:t>
                      </a:r>
                    </a:p>
                    <a:p>
                      <a:pPr marL="171450" indent="-171450" algn="l">
                        <a:lnSpc>
                          <a:spcPct val="150000"/>
                        </a:lnSpc>
                        <a:buFont typeface="Wingdings" panose="05000000000000000000" pitchFamily="2" charset="2"/>
                        <a:buChar char="v"/>
                      </a:pPr>
                      <a:r>
                        <a:rPr lang="it-IT" sz="1100" b="0" baseline="0" dirty="0" smtClean="0">
                          <a:latin typeface="Garamond" panose="02020404030301010803" pitchFamily="18" charset="0"/>
                        </a:rPr>
                        <a:t>I colori primari e i colori secondari.</a:t>
                      </a:r>
                    </a:p>
                    <a:p>
                      <a:pPr marL="171450" indent="-171450" algn="l">
                        <a:lnSpc>
                          <a:spcPct val="150000"/>
                        </a:lnSpc>
                        <a:buFont typeface="Wingdings" panose="05000000000000000000" pitchFamily="2" charset="2"/>
                        <a:buChar char="v"/>
                      </a:pPr>
                      <a:r>
                        <a:rPr lang="it-IT" sz="1100" b="0" baseline="0" dirty="0" smtClean="0">
                          <a:latin typeface="Garamond" panose="02020404030301010803" pitchFamily="18" charset="0"/>
                        </a:rPr>
                        <a:t>Gli elementi nello spazio all'interno di un foglio (forme geometriche, concetti topologici).</a:t>
                      </a:r>
                    </a:p>
                    <a:p>
                      <a:pPr marL="171450" indent="-171450" algn="l">
                        <a:lnSpc>
                          <a:spcPct val="150000"/>
                        </a:lnSpc>
                        <a:buFont typeface="Wingdings" panose="05000000000000000000" pitchFamily="2" charset="2"/>
                        <a:buChar char="v"/>
                      </a:pPr>
                      <a:r>
                        <a:rPr lang="it-IT" sz="1100" b="0" baseline="0" dirty="0" smtClean="0">
                          <a:latin typeface="Garamond" panose="02020404030301010803" pitchFamily="18" charset="0"/>
                        </a:rPr>
                        <a:t>Le caratteristiche del suono: forte/piano - veloce/lento.</a:t>
                      </a:r>
                    </a:p>
                    <a:p>
                      <a:pPr algn="ctr">
                        <a:lnSpc>
                          <a:spcPct val="150000"/>
                        </a:lnSpc>
                      </a:pPr>
                      <a:endParaRPr lang="it-IT" sz="1100" b="1"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r>
                        <a:rPr lang="it-IT" sz="1100" b="0" baseline="0" dirty="0" smtClean="0">
                          <a:latin typeface="Garamond" panose="02020404030301010803" pitchFamily="18" charset="0"/>
                        </a:rPr>
                        <a:t>Saper utilizzare in modo appropriato pennelli, spugne, dita e strumenti di manipolazione.</a:t>
                      </a:r>
                    </a:p>
                    <a:p>
                      <a:pPr marL="171450" indent="-171450" algn="l">
                        <a:lnSpc>
                          <a:spcPct val="150000"/>
                        </a:lnSpc>
                        <a:buFont typeface="Wingdings" panose="05000000000000000000" pitchFamily="2" charset="2"/>
                        <a:buChar char="ü"/>
                      </a:pPr>
                      <a:r>
                        <a:rPr lang="it-IT" sz="1100" b="0" baseline="0" dirty="0" smtClean="0">
                          <a:latin typeface="Garamond" panose="02020404030301010803" pitchFamily="18" charset="0"/>
                        </a:rPr>
                        <a:t>Sapersi orientare nel disegno (es. tracciare linee, cerchi, riempire spazi) migliorando la precisione.</a:t>
                      </a:r>
                    </a:p>
                    <a:p>
                      <a:pPr marL="171450" indent="-171450" algn="l">
                        <a:lnSpc>
                          <a:spcPct val="150000"/>
                        </a:lnSpc>
                        <a:buFont typeface="Wingdings" panose="05000000000000000000" pitchFamily="2" charset="2"/>
                        <a:buChar char="ü"/>
                      </a:pPr>
                      <a:r>
                        <a:rPr lang="it-IT" sz="1100" b="0" baseline="0" dirty="0" smtClean="0">
                          <a:latin typeface="Garamond" panose="02020404030301010803" pitchFamily="18" charset="0"/>
                        </a:rPr>
                        <a:t>Utilizzare il disegno, il travestimento e la drammatizzazione per inventare e raccontare storie fantastiche.</a:t>
                      </a:r>
                    </a:p>
                    <a:p>
                      <a:pPr marL="171450" indent="-171450" algn="l">
                        <a:lnSpc>
                          <a:spcPct val="150000"/>
                        </a:lnSpc>
                        <a:buFont typeface="Wingdings" panose="05000000000000000000" pitchFamily="2" charset="2"/>
                        <a:buChar char="ü"/>
                      </a:pPr>
                      <a:r>
                        <a:rPr lang="it-IT" sz="1100" b="0" baseline="0" dirty="0" smtClean="0">
                          <a:latin typeface="Garamond" panose="02020404030301010803" pitchFamily="18" charset="0"/>
                        </a:rPr>
                        <a:t>Riprodurre semplici sequenze ritmiche utilizzando il corpo (battito di mani, piedi) o strumenti a percussione (maracas, tamburelli).</a:t>
                      </a:r>
                    </a:p>
                  </a:txBody>
                  <a:tcPr/>
                </a:tc>
                <a:tc>
                  <a:txBody>
                    <a:bodyPr/>
                    <a:lstStyle/>
                    <a:p>
                      <a:pPr marL="171450" indent="-171450" algn="l">
                        <a:lnSpc>
                          <a:spcPct val="150000"/>
                        </a:lnSpc>
                        <a:buFont typeface="Arial" panose="020B0604020202020204" pitchFamily="34" charset="0"/>
                        <a:buChar char="•"/>
                      </a:pPr>
                      <a:r>
                        <a:rPr lang="it-IT" sz="1100" b="0" baseline="0" dirty="0" smtClean="0">
                          <a:latin typeface="Garamond" panose="02020404030301010803" pitchFamily="18" charset="0"/>
                        </a:rPr>
                        <a:t>Esprime i propri stati d'animo, idee ed emozioni attraverso creazioni grafico-pittoriche e manipolative.</a:t>
                      </a:r>
                    </a:p>
                    <a:p>
                      <a:pPr marL="171450" indent="-171450" algn="l">
                        <a:lnSpc>
                          <a:spcPct val="150000"/>
                        </a:lnSpc>
                        <a:buFont typeface="Arial" panose="020B0604020202020204" pitchFamily="34" charset="0"/>
                        <a:buChar char="•"/>
                      </a:pPr>
                      <a:r>
                        <a:rPr lang="it-IT" sz="1100" b="0" baseline="0" dirty="0" smtClean="0">
                          <a:latin typeface="Garamond" panose="02020404030301010803" pitchFamily="18" charset="0"/>
                        </a:rPr>
                        <a:t>Realizza piccole produzioni artistiche sperimentando le possibilità offerte dal proprio corpo, dalla propria voce e da materiali di varia natura.</a:t>
                      </a:r>
                    </a:p>
                  </a:txBody>
                  <a:tcPr/>
                </a:tc>
              </a:tr>
              <a:tr h="349160">
                <a:tc>
                  <a:txBody>
                    <a:bodyPr/>
                    <a:lstStyle/>
                    <a:p>
                      <a:pPr algn="ctr">
                        <a:lnSpc>
                          <a:spcPct val="150000"/>
                        </a:lnSpc>
                      </a:pPr>
                      <a:r>
                        <a:rPr lang="it-IT" sz="1000" b="1" baseline="0" dirty="0" smtClean="0">
                          <a:latin typeface="Garamond" panose="02020404030301010803" pitchFamily="18" charset="0"/>
                        </a:rPr>
                        <a:t>CINQUE ANNI</a:t>
                      </a:r>
                    </a:p>
                  </a:txBody>
                  <a:tcPr vert="vert270">
                    <a:solidFill>
                      <a:schemeClr val="accent5">
                        <a:lumMod val="40000"/>
                        <a:lumOff val="60000"/>
                      </a:schemeClr>
                    </a:solidFill>
                  </a:tcPr>
                </a:tc>
                <a:tc>
                  <a:txBody>
                    <a:bodyPr/>
                    <a:lstStyle/>
                    <a:p>
                      <a:pPr marL="171450" indent="-171450" algn="l">
                        <a:lnSpc>
                          <a:spcPct val="150000"/>
                        </a:lnSpc>
                        <a:buFont typeface="Wingdings" panose="05000000000000000000" pitchFamily="2" charset="2"/>
                        <a:buChar char="v"/>
                      </a:pPr>
                      <a:r>
                        <a:rPr lang="it-IT" sz="1100" b="0" baseline="0" dirty="0" smtClean="0">
                          <a:latin typeface="Garamond" panose="02020404030301010803" pitchFamily="18" charset="0"/>
                        </a:rPr>
                        <a:t>I diversi stimoli sensoriali.</a:t>
                      </a:r>
                    </a:p>
                    <a:p>
                      <a:pPr marL="171450" indent="-171450" algn="l">
                        <a:lnSpc>
                          <a:spcPct val="150000"/>
                        </a:lnSpc>
                        <a:buFont typeface="Wingdings" panose="05000000000000000000" pitchFamily="2" charset="2"/>
                        <a:buChar char="v"/>
                      </a:pPr>
                      <a:r>
                        <a:rPr lang="it-IT" sz="1100" b="0" baseline="0" dirty="0" smtClean="0">
                          <a:latin typeface="Garamond" panose="02020404030301010803" pitchFamily="18" charset="0"/>
                        </a:rPr>
                        <a:t>I colori primari, secondari e la loro combinazione.</a:t>
                      </a:r>
                    </a:p>
                    <a:p>
                      <a:pPr marL="171450" indent="-171450" algn="l">
                        <a:lnSpc>
                          <a:spcPct val="150000"/>
                        </a:lnSpc>
                        <a:buFont typeface="Wingdings" panose="05000000000000000000" pitchFamily="2" charset="2"/>
                        <a:buChar char="v"/>
                      </a:pPr>
                      <a:r>
                        <a:rPr lang="it-IT" sz="1100" b="0" baseline="0" dirty="0" smtClean="0">
                          <a:latin typeface="Garamond" panose="02020404030301010803" pitchFamily="18" charset="0"/>
                        </a:rPr>
                        <a:t>Strumenti grafico-pittorici, manipolativi e digitali.</a:t>
                      </a:r>
                    </a:p>
                    <a:p>
                      <a:pPr marL="171450" indent="-171450" algn="l">
                        <a:lnSpc>
                          <a:spcPct val="150000"/>
                        </a:lnSpc>
                        <a:buFont typeface="Wingdings" panose="05000000000000000000" pitchFamily="2" charset="2"/>
                        <a:buChar char="v"/>
                      </a:pPr>
                      <a:r>
                        <a:rPr lang="it-IT" sz="1100" b="0" baseline="0" dirty="0" smtClean="0">
                          <a:latin typeface="Garamond" panose="02020404030301010803" pitchFamily="18" charset="0"/>
                        </a:rPr>
                        <a:t>Nozioni di ritmo, melodia, intensità (forte/piano) e timbro attraverso oggetti e suoni naturali.</a:t>
                      </a: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Partecipare ad esperienze di ascolto, di fruizione di opere d’arte e pratica coreutica.</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le tecniche conosciute in modo autonomo, finalizzato e creativo.</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Sperimentare strumenti tecnologici (tablet, LIM, computer) esplorandone le funzioni.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i suoni dell'ambiente, seguire fiabe musicali o spettacoli mantenendo l'attenzione.</a:t>
                      </a:r>
                    </a:p>
                  </a:txBody>
                  <a:tcPr/>
                </a:tc>
                <a:tc>
                  <a:txBody>
                    <a:bodyPr/>
                    <a:lstStyle/>
                    <a:p>
                      <a:pPr marL="171450" indent="-171450" algn="l">
                        <a:lnSpc>
                          <a:spcPct val="150000"/>
                        </a:lnSpc>
                        <a:buFont typeface="Arial" panose="020B0604020202020204" pitchFamily="34" charset="0"/>
                        <a:buChar char="•"/>
                      </a:pPr>
                      <a:r>
                        <a:rPr lang="it-IT" sz="1100" b="0" baseline="0" dirty="0" smtClean="0">
                          <a:latin typeface="Garamond" panose="02020404030301010803" pitchFamily="18" charset="0"/>
                        </a:rPr>
                        <a:t>Percepisce e riproduce suoni e rumori attraverso la voce, il corpo e gli oggetti.</a:t>
                      </a:r>
                    </a:p>
                    <a:p>
                      <a:pPr marL="171450" indent="-171450" algn="l">
                        <a:lnSpc>
                          <a:spcPct val="150000"/>
                        </a:lnSpc>
                        <a:buFont typeface="Arial" panose="020B0604020202020204" pitchFamily="34" charset="0"/>
                        <a:buChar char="•"/>
                      </a:pPr>
                      <a:r>
                        <a:rPr lang="it-IT" sz="1100" b="0" baseline="0" dirty="0" smtClean="0">
                          <a:latin typeface="Garamond" panose="02020404030301010803" pitchFamily="18" charset="0"/>
                        </a:rPr>
                        <a:t>Comunica il proprio mondo interiore ed esteriore attraverso la drammatizzazione, il disegno, la pittura e la musica.</a:t>
                      </a:r>
                    </a:p>
                    <a:p>
                      <a:pPr marL="171450" indent="-171450" algn="l">
                        <a:lnSpc>
                          <a:spcPct val="150000"/>
                        </a:lnSpc>
                        <a:buFont typeface="Arial" panose="020B0604020202020204" pitchFamily="34" charset="0"/>
                        <a:buChar char="•"/>
                      </a:pPr>
                      <a:r>
                        <a:rPr lang="it-IT" sz="1100" b="0" baseline="0" dirty="0" smtClean="0">
                          <a:latin typeface="Garamond" panose="02020404030301010803" pitchFamily="18" charset="0"/>
                        </a:rPr>
                        <a:t>Esprime interesse verso l'arte e la musica, apprezzando le opere ed esprimendo  semplici preferenze.</a:t>
                      </a:r>
                    </a:p>
                    <a:p>
                      <a:pPr marL="0" indent="0" algn="l">
                        <a:lnSpc>
                          <a:spcPct val="150000"/>
                        </a:lnSpc>
                        <a:buFont typeface="Arial" panose="020B0604020202020204" pitchFamily="34" charset="0"/>
                        <a:buNone/>
                      </a:pPr>
                      <a:endParaRPr lang="it-IT" sz="11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100" b="0" baseline="0" dirty="0" smtClean="0">
                        <a:latin typeface="Garamond" panose="02020404030301010803" pitchFamily="18" charset="0"/>
                      </a:endParaRPr>
                    </a:p>
                  </a:txBody>
                  <a:tcPr/>
                </a:tc>
              </a:tr>
            </a:tbl>
          </a:graphicData>
        </a:graphic>
      </p:graphicFrame>
      <p:pic>
        <p:nvPicPr>
          <p:cNvPr id="2" name="Immagine 1"/>
          <p:cNvPicPr>
            <a:picLocks noChangeAspect="1"/>
          </p:cNvPicPr>
          <p:nvPr/>
        </p:nvPicPr>
        <p:blipFill>
          <a:blip r:embed="rId2"/>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4047720650"/>
      </p:ext>
    </p:extLst>
  </p:cSld>
  <p:clrMapOvr>
    <a:masterClrMapping/>
  </p:clrMapOvr>
  <p:timing>
    <p:tnLst>
      <p:par>
        <p:cTn id="1" dur="indefinite" restart="never" nodeType="tmRoot"/>
      </p:par>
    </p:tnLst>
  </p:timing>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842827675"/>
              </p:ext>
            </p:extLst>
          </p:nvPr>
        </p:nvGraphicFramePr>
        <p:xfrm>
          <a:off x="38472" y="26895"/>
          <a:ext cx="9076344" cy="6760148"/>
        </p:xfrm>
        <a:graphic>
          <a:graphicData uri="http://schemas.openxmlformats.org/drawingml/2006/table">
            <a:tbl>
              <a:tblPr firstRow="1" bandRow="1">
                <a:tableStyleId>{00A15C55-8517-42AA-B614-E9B94910E393}</a:tableStyleId>
              </a:tblPr>
              <a:tblGrid>
                <a:gridCol w="2997061"/>
                <a:gridCol w="2997059"/>
                <a:gridCol w="3082224"/>
              </a:tblGrid>
              <a:tr h="405068">
                <a:tc gridSpan="3">
                  <a:txBody>
                    <a:bodyPr/>
                    <a:lstStyle/>
                    <a:p>
                      <a:pPr algn="ctr"/>
                      <a:r>
                        <a:rPr lang="it-IT" sz="1600" b="1" baseline="0" dirty="0" smtClean="0">
                          <a:solidFill>
                            <a:schemeClr val="tx1"/>
                          </a:solidFill>
                          <a:latin typeface="Garamond" panose="02020404030301010803" pitchFamily="18" charset="0"/>
                        </a:rPr>
                        <a:t>ARTE E IMMAGINE : Scuola Primaria e Secondaria di Primo Grado</a:t>
                      </a:r>
                    </a:p>
                  </a:txBody>
                  <a:tcPr/>
                </a:tc>
                <a:tc hMerge="1">
                  <a:txBody>
                    <a:bodyPr/>
                    <a:lstStyle/>
                    <a:p>
                      <a:endParaRPr lang="it-IT"/>
                    </a:p>
                  </a:txBody>
                  <a:tcPr/>
                </a:tc>
                <a:tc hMerge="1">
                  <a:txBody>
                    <a:bodyPr/>
                    <a:lstStyle/>
                    <a:p>
                      <a:endParaRPr lang="it-IT"/>
                    </a:p>
                  </a:txBody>
                  <a:tcPr/>
                </a:tc>
              </a:tr>
              <a:tr h="275350">
                <a:tc gridSpan="3">
                  <a:txBody>
                    <a:bodyPr/>
                    <a:lstStyle/>
                    <a:p>
                      <a:pPr marL="0" indent="0" algn="l">
                        <a:lnSpc>
                          <a:spcPct val="150000"/>
                        </a:lnSpc>
                        <a:buFont typeface="Arial" panose="020B0604020202020204" pitchFamily="34" charset="0"/>
                        <a:buNone/>
                      </a:pPr>
                      <a:r>
                        <a:rPr lang="it-IT" sz="1400" b="1" baseline="0" dirty="0" smtClean="0">
                          <a:latin typeface="Garamond" panose="02020404030301010803" pitchFamily="18" charset="0"/>
                        </a:rPr>
                        <a:t>Nucleo fondante: ESPRESSIVITÀ/PRODUZIONE – COMUNICAZIONE </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9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Espressività/Produzione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Sperimentare la calligrafia di base (es. corsivo italiano) attraverso esercizi di motricità fine (es. tracciamento di lettere singole con pennarelli a punta calligrafica), per sviluppare un segno fluido e leggibile, integrando semplici motivi decorativi ispirati al patrimonio locale o a tradizioni diverse.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Sperimentare tecniche di base (es. pastelli, tempera, collage) e materiali plastici (es. pasta di sale, plastiline) per creare piccoli elaborati.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Disegnare forme semplici umane, animali, vegetali ed architettoniche (es. archi, colonne), anche fantastiche, per rappresentare oggetti o storie, con tratti definiti.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Esercitare abilità manuali di base, come l’impugnatura della matita, per tracciare segni chiari e leggibili, in contesti inclusivi.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Creare elaborati ispirandosi a opere artistiche locali, per coltivare la propria originalità attraverso tecniche semplici promuovendo consapevolezza storica ed identitaria. Assemblare o integrare negli elaborati piccoli oggetti, anche personali, per realizzare composizioni estetiche o narrative, descrittive o fantastiche.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app di disegno accessibili o fotocamere di tablet per creare immagini statiche, animazioni in stop-motion o brevi video, integrando materiali analogici (es. disegni, modellazioni) per progetti narrativi che reinterpretano opere d’arte o patrimoni locali.</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9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Comunicazione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Usare colori, linee, forme e materiali per esprimere emozioni, idee personali e racconti, anche ispirandosi a immagini e registri espressivi desunti dall’arte, promuovendo così l’originalità dell’espressione personale.</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9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Espressività/Produzione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Creare brevi testi in corsivo italiano (es. poesie, proverbi) con accenti estetici, utilizzando tecniche miste (es. acquerello, collage) e strumenti digitali (es. app di disegno), per esprimere narrazioni ed emozioni, valorizzando il confronto con calligrafie di altre culture. Usare il disegno (es. schizzi a matita per rappresentare un oggetto reale), la modellazione (es. creare una forma con argilla, seguendo un modello semplice) e la fotografia (es. scattare una foto con tablet e modificarla con un’app gratuita) per rappresentare il reale o il fantastico in modo personale (realistico o simbolico); utilizzare strumenti digitali accessibili (es. app per foto e video) per creare immagini statiche o in movimento, anche riutilizzando o assemblando materiali figurativi esistenti.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Applicare tecniche grafiche, pittoriche, plastiche e l’uso di strumenti digitali accessibili per elaborati creativi usando il chiaroscuro per rappresentare ombre proprie e portate, definendo la linea del contorno nel disegno e applicando il colore degradante nella pittura, dimostrando consapevolezza formale.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Introdurre prospettiva semplice (es. piani di profondità, sovrapposizioni) e chiaroscuro di base per volumi.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Sperimentare motivi decorativi (es. ispirati a Kandinsky, Depero) per dettagli strutturati negli elaborati, in laboratori inclusivi.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Creare elaborati (es. un disegno, un collage o una composizione plastica o oggettuale) ispirato a opere locali (es. un dipinto o un fregio decorativo locale) per esprimere emozioni, idee o racconti, anche attraverso tecniche miste.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9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Comunicazione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Integrare simboli e metafore nel proprio linguaggio visivo, anche ispirandosi all’arte vista (es. arte surrealista o fantastica), rafforzando narrativamente l’identità personale.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9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9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Espressività/Produzione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Disegnare dal vero soggetti realistici (es. elementi vegetali come una foglia, oggetti semplici come un vaso) con tecniche tradizionali (es. matite o carboncino), attraverso esercizi propedeutici graduali; modellare a tuttotondo con materiali come argilla; realizzare elaborati complessi con tecniche diverse (es. acrilici e carta ritagliata in un collage narrativo), fotografiche (es. scattare e modificare immagini con app gratuite) o digitali (es. creare un breve video ispirato a un dipinto moderno), anche usando materiali di recupero (es. cartone, tessuti, piccoli oggetti personali).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Creare composizioni e assemblaggi personali bilanciando elementi decorativi, figurativi e iconici; sperimentare tecniche tradizionali e digitali (es. studiare proporzioni architettoniche tramite schizzi o modelli digitali) per progetti anche narrativi.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Creare un progetto audiovisivo ispirato a un monumento o un’architettura locali, per sviluppare contemporaneamente consapevolezza storica, espressività e tecnica.</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9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Comunicazione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Esprimere idee personali attraverso progetti visivi strutturati; usare il linguaggio visivo per comunicare emozioni complesse.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Descrivere la realtà e raccontare esperienze attraverso un codice visivo consapevole; integrare testi e immagini per messaggi chiari e creativi, valorizzandone l’autonomia espressiva.</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9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pic>
        <p:nvPicPr>
          <p:cNvPr id="3" name="Immagine 2"/>
          <p:cNvPicPr>
            <a:picLocks noChangeAspect="1"/>
          </p:cNvPicPr>
          <p:nvPr/>
        </p:nvPicPr>
        <p:blipFill>
          <a:blip r:embed="rId2"/>
          <a:stretch>
            <a:fillRect/>
          </a:stretch>
        </p:blipFill>
        <p:spPr>
          <a:xfrm>
            <a:off x="6437048" y="6404349"/>
            <a:ext cx="469433" cy="426757"/>
          </a:xfrm>
          <a:prstGeom prst="rect">
            <a:avLst/>
          </a:prstGeom>
        </p:spPr>
      </p:pic>
    </p:spTree>
    <p:extLst>
      <p:ext uri="{BB962C8B-B14F-4D97-AF65-F5344CB8AC3E}">
        <p14:creationId xmlns:p14="http://schemas.microsoft.com/office/powerpoint/2010/main" val="847512456"/>
      </p:ext>
    </p:extLst>
  </p:cSld>
  <p:clrMapOvr>
    <a:masterClrMapping/>
  </p:clrMapOvr>
  <p:timing>
    <p:tnLst>
      <p:par>
        <p:cTn id="1" dur="indefinite" restart="never" nodeType="tmRoot"/>
      </p:par>
    </p:tnLst>
  </p:timing>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22253"/>
          <a:ext cx="9095876" cy="6172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Elementi visivi fondamentali: punto, linea, forma, colore per creare immagini.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Sperimentazione di materiali: matite, pastelli, pennarelli, acquerelli, tempere.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Tecniche pittoriche e grafiche.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Colori primari e secondari, caldi e freddi; miscelazione dei colori e stesura del colore. </a:t>
                      </a:r>
                      <a:endParaRPr lang="it-IT" sz="1200" b="1" baseline="0" dirty="0" smtClean="0">
                        <a:latin typeface="Garamond" panose="02020404030301010803" pitchFamily="18" charset="0"/>
                      </a:endParaRP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Forme geometriche semplici.</a:t>
                      </a: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Tracciare linee, realizzare forme, riempire spazi, rappresentare oggetti e animali. </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Rappresentare emozioni e sensazioni attraverso il colore e le forme. </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Comunicare attraverso il linguaggio visivo realizzando disegni e dipinti che riflettano idee ed emozioni: espressione di sé.</a:t>
                      </a:r>
                      <a:endParaRPr lang="it-IT" sz="1200" b="0" baseline="0" dirty="0" smtClean="0">
                        <a:latin typeface="Garamond" panose="02020404030301010803" pitchFamily="18" charset="0"/>
                      </a:endParaRP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Creare semplici storie per immagini utilizzando diversi materiali e tecniche.</a:t>
                      </a: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 le conoscenze del linguaggio visuale </a:t>
                      </a:r>
                      <a:r>
                        <a:rPr lang="it-IT" sz="1200" b="0" baseline="0" dirty="0" smtClean="0">
                          <a:latin typeface="Garamond" panose="02020404030301010803" pitchFamily="18" charset="0"/>
                        </a:rPr>
                        <a:t>producendo immagini in modo spontaneo, semplice e  creativo. </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algn="ctr">
                        <a:lnSpc>
                          <a:spcPct val="150000"/>
                        </a:lnSpc>
                      </a:pPr>
                      <a:r>
                        <a:rPr lang="it-IT" sz="1000" b="1" baseline="0" dirty="0" smtClean="0">
                          <a:latin typeface="Garamond" panose="02020404030301010803" pitchFamily="18" charset="0"/>
                        </a:rPr>
                        <a:t>CLASSE 2^ Scuola Primaria </a:t>
                      </a:r>
                    </a:p>
                    <a:p>
                      <a:pPr algn="ctr">
                        <a:lnSpc>
                          <a:spcPct val="150000"/>
                        </a:lnSpc>
                      </a:pPr>
                      <a:endParaRPr lang="it-IT" sz="1000" b="1" baseline="0" dirty="0" smtClean="0">
                        <a:latin typeface="Garamond" panose="02020404030301010803" pitchFamily="18" charset="0"/>
                      </a:endParaRPr>
                    </a:p>
                    <a:p>
                      <a:pPr algn="ctr">
                        <a:lnSpc>
                          <a:spcPct val="150000"/>
                        </a:lnSpc>
                      </a:pPr>
                      <a:endParaRPr lang="it-IT" sz="1000" b="1" baseline="0" dirty="0" smtClean="0">
                        <a:latin typeface="Garamond" panose="02020404030301010803" pitchFamily="18" charset="0"/>
                      </a:endParaRPr>
                    </a:p>
                    <a:p>
                      <a:pPr algn="ctr">
                        <a:lnSpc>
                          <a:spcPct val="150000"/>
                        </a:lnSpc>
                      </a:pPr>
                      <a:endParaRPr lang="it-IT" sz="1000" b="1" baseline="0" dirty="0" smtClean="0">
                        <a:latin typeface="Garamond" panose="02020404030301010803" pitchFamily="18" charset="0"/>
                      </a:endParaRPr>
                    </a:p>
                  </a:txBody>
                  <a:tcPr vert="vert270">
                    <a:solidFill>
                      <a:schemeClr val="accent4"/>
                    </a:solidFill>
                  </a:tcPr>
                </a:tc>
                <a:tc>
                  <a:txBody>
                    <a:bodyPr/>
                    <a:lstStyle/>
                    <a:p>
                      <a:pPr marL="171450" indent="-171450" algn="l">
                        <a:lnSpc>
                          <a:spcPct val="150000"/>
                        </a:lnSpc>
                        <a:buFont typeface="Wingdings" panose="05000000000000000000" pitchFamily="2" charset="2"/>
                        <a:buChar char="v"/>
                      </a:pPr>
                      <a:endParaRPr lang="it-IT" sz="1200" b="0" baseline="0" dirty="0" smtClean="0">
                        <a:latin typeface="Garamond" panose="02020404030301010803" pitchFamily="18" charset="0"/>
                      </a:endParaRPr>
                    </a:p>
                  </a:txBody>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41683" y="4194626"/>
            <a:ext cx="4269902" cy="1543473"/>
          </a:xfrm>
          <a:prstGeom prst="rect">
            <a:avLst/>
          </a:prstGeom>
        </p:spPr>
      </p:pic>
      <p:pic>
        <p:nvPicPr>
          <p:cNvPr id="4" name="Immagine 3"/>
          <p:cNvPicPr>
            <a:picLocks noChangeAspect="1"/>
          </p:cNvPicPr>
          <p:nvPr/>
        </p:nvPicPr>
        <p:blipFill>
          <a:blip r:embed="rId3"/>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2970428794"/>
      </p:ext>
    </p:extLst>
  </p:cSld>
  <p:clrMapOvr>
    <a:masterClrMapping/>
  </p:clrMapOvr>
  <p:timing>
    <p:tnLst>
      <p:par>
        <p:cTn id="1" dur="indefinite" restart="never" nodeType="tmRoot"/>
      </p:par>
    </p:tnLst>
  </p:timing>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3934346888"/>
              </p:ext>
            </p:extLst>
          </p:nvPr>
        </p:nvGraphicFramePr>
        <p:xfrm>
          <a:off x="26090" y="30898"/>
          <a:ext cx="9095876" cy="666496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 Elementi della grammatica visiva: punto, linea, segno, superficie, forma e colore.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Strumenti, materiali e tecniche di base: matita, pastello, pennarello, tempera, collage e modellazione. </a:t>
                      </a:r>
                    </a:p>
                    <a:p>
                      <a:pPr marL="171450" indent="-171450" algn="l">
                        <a:lnSpc>
                          <a:spcPct val="150000"/>
                        </a:lnSpc>
                        <a:buFont typeface="Wingdings" panose="05000000000000000000" pitchFamily="2" charset="2"/>
                        <a:buChar char="v"/>
                      </a:pPr>
                      <a:r>
                        <a:rPr lang="it-IT" sz="1200" b="0" baseline="0" dirty="0" err="1" smtClean="0">
                          <a:latin typeface="Garamond" panose="02020404030301010803" pitchFamily="18" charset="0"/>
                        </a:rPr>
                        <a:t>Texture</a:t>
                      </a:r>
                      <a:r>
                        <a:rPr lang="it-IT" sz="1200" b="0" baseline="0" dirty="0" smtClean="0">
                          <a:latin typeface="Garamond" panose="02020404030301010803" pitchFamily="18" charset="0"/>
                        </a:rPr>
                        <a:t>, campiture, sfumature e tratteggio; colori primari, secondari, caldi e freddi.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Rapporto figura-sfondo, proporzioni essenziali e prime nozioni di immagine fotografica e digitale. </a:t>
                      </a:r>
                    </a:p>
                  </a:txBody>
                  <a:tcPr/>
                </a:tc>
                <a:tc>
                  <a:txBody>
                    <a:bodyPr/>
                    <a:lstStyle/>
                    <a:p>
                      <a:pPr marL="262255">
                        <a:lnSpc>
                          <a:spcPts val="1045"/>
                        </a:lnSpc>
                        <a:spcAft>
                          <a:spcPts val="0"/>
                        </a:spcAft>
                      </a:pPr>
                      <a:r>
                        <a:rPr lang="it-IT" sz="1200" dirty="0" smtClean="0">
                          <a:effectLst/>
                          <a:latin typeface="Garamond" panose="02020404030301010803" pitchFamily="18" charset="0"/>
                          <a:ea typeface="Calibri" panose="020F0502020204030204" pitchFamily="34" charset="0"/>
                          <a:cs typeface="Comic Sans MS" panose="030F0702030302020204" pitchFamily="66" charset="0"/>
                        </a:rPr>
                        <a:t>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Sperimentare tecniche grafiche, pittoriche, plastiche e digitali accessibili, curando strumenti e materiali.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Rappresentare realtà e immaginario organizzando segni, forme e colori in funzione espressiva.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Realizzare elaborati che raccontino emozioni, esperienze e semplici narrazioni visive.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Riconoscere le fasi del lavoro e riflettere, con guida, sull’efficacia comunicativa del prodotto. </a:t>
                      </a: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Realizza elaborati visivi personali, applicando tecniche e regole di base con cura e progressiva autonomia.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Comunica idee ed esperienze attraverso immagini, scegliendo materiali e strumenti in modo appropriato. </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Secondaria</a:t>
                      </a:r>
                    </a:p>
                    <a:p>
                      <a:pPr algn="ctr">
                        <a:lnSpc>
                          <a:spcPct val="150000"/>
                        </a:lnSpc>
                      </a:pPr>
                      <a:endParaRPr lang="it-IT" sz="1000" b="1" baseline="0" dirty="0" smtClean="0">
                        <a:latin typeface="Garamond" panose="02020404030301010803" pitchFamily="18" charset="0"/>
                      </a:endParaRPr>
                    </a:p>
                  </a:txBody>
                  <a:tcPr vert="vert270">
                    <a:solidFill>
                      <a:schemeClr val="accent1">
                        <a:lumMod val="20000"/>
                        <a:lumOff val="8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39077" y="4392253"/>
            <a:ext cx="4269902" cy="1543473"/>
          </a:xfrm>
          <a:prstGeom prst="rect">
            <a:avLst/>
          </a:prstGeom>
        </p:spPr>
      </p:pic>
      <p:pic>
        <p:nvPicPr>
          <p:cNvPr id="4" name="Immagine 3"/>
          <p:cNvPicPr>
            <a:picLocks noChangeAspect="1"/>
          </p:cNvPicPr>
          <p:nvPr/>
        </p:nvPicPr>
        <p:blipFill>
          <a:blip r:embed="rId3"/>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2020961314"/>
      </p:ext>
    </p:extLst>
  </p:cSld>
  <p:clrMapOvr>
    <a:masterClrMapping/>
  </p:clrMapOvr>
  <p:timing>
    <p:tnLst>
      <p:par>
        <p:cTn id="1" dur="indefinite" restart="never" nodeType="tmRoot"/>
      </p:par>
    </p:tnLst>
  </p:timing>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3216274016"/>
              </p:ext>
            </p:extLst>
          </p:nvPr>
        </p:nvGraphicFramePr>
        <p:xfrm>
          <a:off x="38472" y="31981"/>
          <a:ext cx="9076344" cy="6720840"/>
        </p:xfrm>
        <a:graphic>
          <a:graphicData uri="http://schemas.openxmlformats.org/drawingml/2006/table">
            <a:tbl>
              <a:tblPr firstRow="1" bandRow="1">
                <a:tableStyleId>{00A15C55-8517-42AA-B614-E9B94910E393}</a:tableStyleId>
              </a:tblPr>
              <a:tblGrid>
                <a:gridCol w="2997061"/>
                <a:gridCol w="2997059"/>
                <a:gridCol w="3082224"/>
              </a:tblGrid>
              <a:tr h="275350">
                <a:tc gridSpan="3">
                  <a:txBody>
                    <a:bodyPr/>
                    <a:lstStyle/>
                    <a:p>
                      <a:pPr marL="0" indent="0" algn="l">
                        <a:lnSpc>
                          <a:spcPct val="150000"/>
                        </a:lnSpc>
                        <a:buFont typeface="Arial" panose="020B0604020202020204" pitchFamily="34" charset="0"/>
                        <a:buNone/>
                      </a:pPr>
                      <a:r>
                        <a:rPr lang="it-IT" sz="1400" b="1" baseline="0" dirty="0" smtClean="0">
                          <a:solidFill>
                            <a:schemeClr val="tx1"/>
                          </a:solidFill>
                          <a:latin typeface="Garamond" panose="02020404030301010803" pitchFamily="18" charset="0"/>
                        </a:rPr>
                        <a:t>Nucleo fondante: OSSERVAZIONE/LETTURA</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Osservazione/Lettura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semplici testi visivi e audiovisivi (es. dipinti, illustrazioni, cartoni animati), descrivendone gli elementi compositivi e formali principali (es. colori, forme, effetti di luce e ombra) e il contesto di base (es. cosa rappresentano, chi li ha creati), individuandone il codice comunicativo essenziale (es. colori per emozioni, forme per azioni).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Osservare un semplice oggetto illuminato da una singola fonte di luce (es. lampadina, sole) individuandone le principali ombre proprie e portate (riferendosi ad esempio al sole presente nel disegno spontaneo per introdurre alla percezione visiva del chiaroscuro).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Analizzare un dipinto, un’illustrazione o un cartone animato per descriverne elementi, colori e forme, individuandone il contesto espressivo e narrativo.</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Osservazione/Lettura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Osservare e saper commentare testi visivi (es. dipinti, video), individuandone significati di base (es. emozioni) e aspetti formali (es. equilibrio, ritmo), individuando e sapendo usare il codice comunicativo (es. linee morbide per fluidità, inquadrature per narrazione).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Esplorare e comprendere semplici contesti delle opere (es. chi le ha create, in che periodo), collegandone gli elementi al proprio vissuto.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luci e ombre base, nelle immagini osservate; comprendere le regole grammaticali e sintattiche di base del linguaggio audiovisivo (es. inquadrature, montaggio, elementi sonori e musicali).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Commentare un’opera (es. un dipinto rinascimentale o una sequenza filmica) per individuarne il contesto storico-culturale.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Osservazione/Lettura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Leggere un’opera d’arte come un testo storico (es. un dipinto rinascimentale, un film), descrivendone stile, significato e aspetti formali (es. equilibrio, composizione, sceneggiatura), cogliendone il contesto culturale e il codice comunicativo (es. prospettiva per profondità, montaggio per narrazione).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tecniche e materiali usati in opere storiche e contemporanee; leggere testi visivi, inclusi audiovisivi, identificandone il contesto d’uso (es. narrazione, comunicazione).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pic>
        <p:nvPicPr>
          <p:cNvPr id="3" name="Immagine 2"/>
          <p:cNvPicPr>
            <a:picLocks noChangeAspect="1"/>
          </p:cNvPicPr>
          <p:nvPr/>
        </p:nvPicPr>
        <p:blipFill>
          <a:blip r:embed="rId2"/>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3681503136"/>
      </p:ext>
    </p:extLst>
  </p:cSld>
  <p:clrMapOvr>
    <a:masterClrMapping/>
  </p:clrMapOvr>
  <p:timing>
    <p:tnLst>
      <p:par>
        <p:cTn id="1" dur="indefinite" restart="never" nodeType="tmRoot"/>
      </p:par>
    </p:tnLst>
  </p:timing>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3156109838"/>
              </p:ext>
            </p:extLst>
          </p:nvPr>
        </p:nvGraphicFramePr>
        <p:xfrm>
          <a:off x="26090" y="22253"/>
          <a:ext cx="9095876" cy="6172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Semplici testi visivi e audiovisivi (es. dipinti, illustrazioni, cartoni animati).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Gli  elementi compositivi e formali principali (es. colori, forme …)</a:t>
                      </a: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Riconoscere semplici testi visivi e audiovisivi, descrivendone gli elementi compositivi e formali principali.</a:t>
                      </a: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Descrive  gli elementi compositivi e formali principali di semplici testi visivi e audiovisivi.</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p>
                      <a:pPr algn="ctr">
                        <a:lnSpc>
                          <a:spcPct val="150000"/>
                        </a:lnSpc>
                      </a:pPr>
                      <a:endParaRPr lang="it-IT" sz="1000" b="1" baseline="0" dirty="0" smtClean="0">
                        <a:latin typeface="Garamond" panose="02020404030301010803" pitchFamily="18" charset="0"/>
                      </a:endParaRPr>
                    </a:p>
                  </a:txBody>
                  <a:tcPr vert="vert270">
                    <a:solidFill>
                      <a:schemeClr val="accent4"/>
                    </a:solidFill>
                  </a:tcPr>
                </a:tc>
                <a:tc>
                  <a:txBody>
                    <a:bodyPr/>
                    <a:lstStyle/>
                    <a:p>
                      <a:pPr marL="171450" indent="-171450" algn="l">
                        <a:lnSpc>
                          <a:spcPct val="150000"/>
                        </a:lnSpc>
                        <a:buFont typeface="Wingdings" panose="05000000000000000000" pitchFamily="2" charset="2"/>
                        <a:buChar char="v"/>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endParaRPr lang="it-IT" sz="1200" b="0" baseline="0" dirty="0" smtClean="0">
                        <a:latin typeface="Garamond" panose="02020404030301010803" pitchFamily="18" charset="0"/>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41683" y="4194626"/>
            <a:ext cx="4269902" cy="1543473"/>
          </a:xfrm>
          <a:prstGeom prst="rect">
            <a:avLst/>
          </a:prstGeom>
        </p:spPr>
      </p:pic>
      <p:pic>
        <p:nvPicPr>
          <p:cNvPr id="4" name="Immagine 3"/>
          <p:cNvPicPr>
            <a:picLocks noChangeAspect="1"/>
          </p:cNvPicPr>
          <p:nvPr/>
        </p:nvPicPr>
        <p:blipFill>
          <a:blip r:embed="rId3"/>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3404188614"/>
      </p:ext>
    </p:extLst>
  </p:cSld>
  <p:clrMapOvr>
    <a:masterClrMapping/>
  </p:clrMapOvr>
  <p:timing>
    <p:tnLst>
      <p:par>
        <p:cTn id="1" dur="indefinite" restart="never" nodeType="tmRoot"/>
      </p:par>
    </p:tnLst>
  </p:timing>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587883999"/>
              </p:ext>
            </p:extLst>
          </p:nvPr>
        </p:nvGraphicFramePr>
        <p:xfrm>
          <a:off x="26090" y="30898"/>
          <a:ext cx="9095876" cy="620776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0" indent="0" algn="ctr">
                        <a:lnSpc>
                          <a:spcPct val="150000"/>
                        </a:lnSpc>
                        <a:buFont typeface="Wingdings" panose="05000000000000000000" pitchFamily="2" charset="2"/>
                        <a:buNone/>
                      </a:pPr>
                      <a:r>
                        <a:rPr lang="it-IT" sz="900" b="1" baseline="0" dirty="0" smtClean="0">
                          <a:latin typeface="Garamond" panose="02020404030301010803" pitchFamily="18" charset="0"/>
                        </a:rPr>
                        <a:t>OSSERVAZIONE/LETTURA</a:t>
                      </a:r>
                      <a:r>
                        <a:rPr lang="it-IT" sz="900" b="0" baseline="0" dirty="0" smtClean="0">
                          <a:latin typeface="Garamond" panose="02020404030301010803" pitchFamily="18" charset="0"/>
                        </a:rPr>
                        <a:t>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 Elementi formali e compositivi di base: punto, linea, forma, colore, superficie, equilibrio e ritmo.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Tipologie di immagini: artistiche, illustrative, fotografiche, fumettistiche, audiovisive e digitali.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Codici essenziali della comunicazione visiva: soggetto, contesto, scopo e destinatario. </a:t>
                      </a:r>
                    </a:p>
                  </a:txBody>
                  <a:tcPr/>
                </a:tc>
                <a:tc>
                  <a:txBody>
                    <a:bodyPr/>
                    <a:lstStyle/>
                    <a:p>
                      <a:pPr marL="262255">
                        <a:lnSpc>
                          <a:spcPts val="1045"/>
                        </a:lnSpc>
                        <a:spcAft>
                          <a:spcPts val="0"/>
                        </a:spcAft>
                      </a:pPr>
                      <a:r>
                        <a:rPr lang="it-IT" sz="1200" dirty="0" smtClean="0">
                          <a:effectLst/>
                          <a:latin typeface="Garamond" panose="02020404030301010803" pitchFamily="18" charset="0"/>
                          <a:ea typeface="Calibri" panose="020F0502020204030204" pitchFamily="34" charset="0"/>
                          <a:cs typeface="Comic Sans MS" panose="030F0702030302020204" pitchFamily="66" charset="0"/>
                        </a:rPr>
                        <a:t>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 Osservare e descrivere immagini e ambiente usando il lessico essenziale del linguaggio visivo.</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Riconoscere soggetti, elementi formali, funzione e messaggio principale di un testo visivo.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Individuare elementi linguistici e stilistici da sperimentare nelle proprie produzioni.</a:t>
                      </a:r>
                    </a:p>
                    <a:p>
                      <a:pPr marL="171450" marR="132080" lvl="0" indent="-171450">
                        <a:lnSpc>
                          <a:spcPct val="150000"/>
                        </a:lnSpc>
                        <a:spcAft>
                          <a:spcPts val="0"/>
                        </a:spcAft>
                        <a:buSzPts val="1000"/>
                        <a:buFont typeface="Wingdings" panose="05000000000000000000" pitchFamily="2" charset="2"/>
                        <a:buChar char="ü"/>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Legge testi visivi semplici, riconoscendone messaggio, codice comunicativo e principali scelte espressive.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Individua negli oggetti e nelle immagini gli elementi essenziali per comprenderne funzione e significato. </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Secondaria</a:t>
                      </a:r>
                    </a:p>
                    <a:p>
                      <a:pPr algn="ctr">
                        <a:lnSpc>
                          <a:spcPct val="150000"/>
                        </a:lnSpc>
                      </a:pPr>
                      <a:endParaRPr lang="it-IT" sz="1000" b="1" baseline="0" dirty="0" smtClean="0">
                        <a:latin typeface="Garamond" panose="02020404030301010803" pitchFamily="18" charset="0"/>
                      </a:endParaRPr>
                    </a:p>
                  </a:txBody>
                  <a:tcPr vert="vert270">
                    <a:solidFill>
                      <a:schemeClr val="accent1">
                        <a:lumMod val="20000"/>
                        <a:lumOff val="8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41683" y="4194626"/>
            <a:ext cx="4269902" cy="1543473"/>
          </a:xfrm>
          <a:prstGeom prst="rect">
            <a:avLst/>
          </a:prstGeom>
        </p:spPr>
      </p:pic>
      <p:pic>
        <p:nvPicPr>
          <p:cNvPr id="4" name="Immagine 3"/>
          <p:cNvPicPr>
            <a:picLocks noChangeAspect="1"/>
          </p:cNvPicPr>
          <p:nvPr/>
        </p:nvPicPr>
        <p:blipFill>
          <a:blip r:embed="rId3"/>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1369396806"/>
      </p:ext>
    </p:extLst>
  </p:cSld>
  <p:clrMapOvr>
    <a:masterClrMapping/>
  </p:clrMapOvr>
  <p:timing>
    <p:tnLst>
      <p:par>
        <p:cTn id="1" dur="indefinite" restart="never" nodeType="tmRoot"/>
      </p:par>
    </p:tnLst>
  </p:timing>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878488905"/>
              </p:ext>
            </p:extLst>
          </p:nvPr>
        </p:nvGraphicFramePr>
        <p:xfrm>
          <a:off x="38472" y="31981"/>
          <a:ext cx="9076344" cy="3794760"/>
        </p:xfrm>
        <a:graphic>
          <a:graphicData uri="http://schemas.openxmlformats.org/drawingml/2006/table">
            <a:tbl>
              <a:tblPr firstRow="1" bandRow="1">
                <a:tableStyleId>{00A15C55-8517-42AA-B614-E9B94910E393}</a:tableStyleId>
              </a:tblPr>
              <a:tblGrid>
                <a:gridCol w="2997061"/>
                <a:gridCol w="2997059"/>
                <a:gridCol w="3082224"/>
              </a:tblGrid>
              <a:tr h="275350">
                <a:tc gridSpan="3">
                  <a:txBody>
                    <a:bodyPr/>
                    <a:lstStyle/>
                    <a:p>
                      <a:pPr marL="0" indent="0" algn="l">
                        <a:lnSpc>
                          <a:spcPct val="150000"/>
                        </a:lnSpc>
                        <a:buFont typeface="Arial" panose="020B0604020202020204" pitchFamily="34" charset="0"/>
                        <a:buNone/>
                      </a:pPr>
                      <a:r>
                        <a:rPr lang="it-IT" sz="1400" b="1" baseline="0" dirty="0" smtClean="0">
                          <a:solidFill>
                            <a:schemeClr val="tx1"/>
                          </a:solidFill>
                          <a:latin typeface="Garamond" panose="02020404030301010803" pitchFamily="18" charset="0"/>
                        </a:rPr>
                        <a:t>Nucleo fondante: ANALISI/INTERPRETAZIONE/COMPRENSIONE</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Analisi/Interpretazione/Comprensione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Identificare opere o oggetti artistici e artigianali del proprio ambiente o di altre culture, nominandone le caratteristiche principali.</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Analisi/Interpretazione/Comprensione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Collegare opere del proprio territorio a temi di altre culture, con semplici confronti, dimostrando elementari capacità interpretative.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Analisi/Interpretazione/Comprensione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Analizzare un testo visivo (es. dipinto rinascimentale, video contemporaneo) per il suo contesto storico, per rafforzarne la comprensione e arricchire i propri linguaggi espressivi.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Confrontare opere di culture diverse, individuando temi comuni o ricorrenti.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Interpretare il significato simbolico di opere in base al contesto storico e ad elementi iconici ed iconografici.</a:t>
                      </a:r>
                    </a:p>
                  </a:txBody>
                  <a:tcPr/>
                </a:tc>
              </a:tr>
            </a:tbl>
          </a:graphicData>
        </a:graphic>
      </p:graphicFrame>
      <p:pic>
        <p:nvPicPr>
          <p:cNvPr id="3" name="Immagine 2"/>
          <p:cNvPicPr>
            <a:picLocks noChangeAspect="1"/>
          </p:cNvPicPr>
          <p:nvPr/>
        </p:nvPicPr>
        <p:blipFill>
          <a:blip r:embed="rId2"/>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3756358090"/>
      </p:ext>
    </p:extLst>
  </p:cSld>
  <p:clrMapOvr>
    <a:masterClrMapping/>
  </p:clrMapOvr>
  <p:timing>
    <p:tnLst>
      <p:par>
        <p:cTn id="1" dur="indefinite" restart="never" nodeType="tmRoot"/>
      </p:par>
    </p:tnLst>
  </p:timing>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3808093105"/>
              </p:ext>
            </p:extLst>
          </p:nvPr>
        </p:nvGraphicFramePr>
        <p:xfrm>
          <a:off x="26090" y="22253"/>
          <a:ext cx="9095876" cy="6172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Elementi visivi come immagini, colori, forme, linee, spazio, volume e luce.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Immagini della realtà: rappresentazione di oggetti artistici, persone, luoghi, ambienti familiari.  </a:t>
                      </a: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Osservare e interpretare immagini della realtà presenti nel proprio ambiente.</a:t>
                      </a: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 e legge immagini semplici  in modo appropriato.</a:t>
                      </a: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p>
                      <a:pPr algn="ctr">
                        <a:lnSpc>
                          <a:spcPct val="150000"/>
                        </a:lnSpc>
                      </a:pPr>
                      <a:endParaRPr lang="it-IT" sz="1000" b="1" baseline="0" dirty="0" smtClean="0">
                        <a:latin typeface="Garamond" panose="02020404030301010803" pitchFamily="18" charset="0"/>
                      </a:endParaRPr>
                    </a:p>
                  </a:txBody>
                  <a:tcPr vert="vert270">
                    <a:solidFill>
                      <a:schemeClr val="accent4"/>
                    </a:solidFill>
                  </a:tcPr>
                </a:tc>
                <a:tc>
                  <a:txBody>
                    <a:bodyPr/>
                    <a:lstStyle/>
                    <a:p>
                      <a:pPr marL="171450" indent="-171450" algn="l">
                        <a:lnSpc>
                          <a:spcPct val="150000"/>
                        </a:lnSpc>
                        <a:buFont typeface="Wingdings" panose="05000000000000000000" pitchFamily="2" charset="2"/>
                        <a:buChar char="v"/>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endParaRPr lang="it-IT" sz="1200" b="0" baseline="0" dirty="0" smtClean="0">
                        <a:latin typeface="Garamond" panose="02020404030301010803" pitchFamily="18" charset="0"/>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41683" y="4194626"/>
            <a:ext cx="4269902" cy="1543473"/>
          </a:xfrm>
          <a:prstGeom prst="rect">
            <a:avLst/>
          </a:prstGeom>
        </p:spPr>
      </p:pic>
      <p:pic>
        <p:nvPicPr>
          <p:cNvPr id="4" name="Immagine 3"/>
          <p:cNvPicPr>
            <a:picLocks noChangeAspect="1"/>
          </p:cNvPicPr>
          <p:nvPr/>
        </p:nvPicPr>
        <p:blipFill>
          <a:blip r:embed="rId3"/>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1197321893"/>
      </p:ext>
    </p:extLst>
  </p:cSld>
  <p:clrMapOvr>
    <a:masterClrMapping/>
  </p:clrMapOvr>
  <p:timing>
    <p:tnLst>
      <p:par>
        <p:cTn id="1" dur="indefinite" restart="never" nodeType="tmRoot"/>
      </p:par>
    </p:tnLst>
  </p:timing>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552411470"/>
              </p:ext>
            </p:extLst>
          </p:nvPr>
        </p:nvGraphicFramePr>
        <p:xfrm>
          <a:off x="26090" y="30898"/>
          <a:ext cx="9095876" cy="611632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Quadro essenziale delle civiltà antiche: Preistoria, civiltà del Mediterraneo, arte greca e romana, paleocristiana e bizantina.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Funzioni dell’opera d’arte, materiali, tecniche e lessico specifico di base.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Prime conoscenze del patrimonio storico-artistico e artigianale del territorio. </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Descrivere in modo guidato un’opera d’arte, riconoscendone soggetto, elementi formali, tecnica e funzione.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Collocare opere e manufatti in un semplice quadro storico-culturale.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Riconoscere il valore identitario del patrimonio locale e adottare comportamenti di rispetto e cura. </a:t>
                      </a: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Descrive un’opera d’arte con il lessico essenziale, riconoscendone elementi formali, tecnici, funzione e contesto.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Coglie il valore del patrimonio artistico come  testimonianza della storia e della cultura. </a:t>
                      </a: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Secondaria</a:t>
                      </a:r>
                    </a:p>
                    <a:p>
                      <a:pPr algn="ctr">
                        <a:lnSpc>
                          <a:spcPct val="150000"/>
                        </a:lnSpc>
                      </a:pPr>
                      <a:endParaRPr lang="it-IT" sz="1000" b="1" baseline="0" dirty="0" smtClean="0">
                        <a:latin typeface="Garamond" panose="02020404030301010803" pitchFamily="18" charset="0"/>
                      </a:endParaRPr>
                    </a:p>
                  </a:txBody>
                  <a:tcPr vert="vert270">
                    <a:solidFill>
                      <a:schemeClr val="accent1">
                        <a:lumMod val="20000"/>
                        <a:lumOff val="8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132080" lvl="0" indent="-171450">
                        <a:lnSpc>
                          <a:spcPct val="150000"/>
                        </a:lnSpc>
                        <a:spcAft>
                          <a:spcPts val="0"/>
                        </a:spcAft>
                        <a:buSzPts val="1000"/>
                        <a:buFont typeface="Wingdings" panose="05000000000000000000" pitchFamily="2" charset="2"/>
                        <a:buChar char="ü"/>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41683" y="4194626"/>
            <a:ext cx="4269902" cy="1543473"/>
          </a:xfrm>
          <a:prstGeom prst="rect">
            <a:avLst/>
          </a:prstGeom>
        </p:spPr>
      </p:pic>
      <p:pic>
        <p:nvPicPr>
          <p:cNvPr id="4" name="Immagine 3"/>
          <p:cNvPicPr>
            <a:picLocks noChangeAspect="1"/>
          </p:cNvPicPr>
          <p:nvPr/>
        </p:nvPicPr>
        <p:blipFill>
          <a:blip r:embed="rId3"/>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3528539865"/>
      </p:ext>
    </p:extLst>
  </p:cSld>
  <p:clrMapOvr>
    <a:masterClrMapping/>
  </p:clrMapOvr>
  <p:timing>
    <p:tnLst>
      <p:par>
        <p:cTn id="1" dur="indefinite" restart="never" nodeType="tmRoot"/>
      </p:par>
    </p:tnLst>
  </p:timing>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ext uri="{D42A27DB-BD31-4B8C-83A1-F6EECF244321}">
                <p14:modId xmlns:p14="http://schemas.microsoft.com/office/powerpoint/2010/main" val="3020787840"/>
              </p:ext>
            </p:extLst>
          </p:nvPr>
        </p:nvGraphicFramePr>
        <p:xfrm>
          <a:off x="40343" y="38847"/>
          <a:ext cx="9076760" cy="6233160"/>
        </p:xfrm>
        <a:graphic>
          <a:graphicData uri="http://schemas.openxmlformats.org/drawingml/2006/table">
            <a:tbl>
              <a:tblPr firstRow="1" bandRow="1">
                <a:tableStyleId>{93296810-A885-4BE3-A3E7-6D5BEEA58F35}</a:tableStyleId>
              </a:tblPr>
              <a:tblGrid>
                <a:gridCol w="1716268"/>
                <a:gridCol w="1167063"/>
                <a:gridCol w="1227221"/>
                <a:gridCol w="1167063"/>
                <a:gridCol w="1205785"/>
                <a:gridCol w="1296680"/>
                <a:gridCol w="1296680"/>
              </a:tblGrid>
              <a:tr h="605331">
                <a:tc gridSpan="7">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RUBRICA VALUTATIVA SCUOLA PRIMARIA </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COMPETENZA IN MATERIA DI CONSAPEVOLEZZA ED ESPRESSIONE CULTURALI</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DISCIPLINA: ARTE E IMMAGINE</a:t>
                      </a:r>
                      <a:endParaRPr lang="it-IT" sz="1200" dirty="0" smtClean="0">
                        <a:latin typeface="Garamond" panose="02020404030301010803" pitchFamily="18" charset="0"/>
                      </a:endParaRPr>
                    </a:p>
                  </a:txBody>
                  <a:tcPr>
                    <a:solidFill>
                      <a:srgbClr val="92D050"/>
                    </a:solidFill>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r>
              <a:tr h="233568">
                <a:tc gridSpan="7">
                  <a:txBody>
                    <a:bodyPr/>
                    <a:lstStyle/>
                    <a:p>
                      <a:pPr algn="ctr"/>
                      <a:r>
                        <a:rPr lang="it-IT" sz="1200" b="1" dirty="0" smtClean="0">
                          <a:latin typeface="Garamond" panose="02020404030301010803" pitchFamily="18" charset="0"/>
                        </a:rPr>
                        <a:t>CLASSE</a:t>
                      </a:r>
                      <a:r>
                        <a:rPr lang="it-IT" sz="1200" b="1" baseline="0" dirty="0" smtClean="0">
                          <a:latin typeface="Garamond" panose="02020404030301010803" pitchFamily="18" charset="0"/>
                        </a:rPr>
                        <a:t> </a:t>
                      </a:r>
                      <a:r>
                        <a:rPr lang="it-IT" sz="1200" b="1" dirty="0" smtClean="0">
                          <a:latin typeface="Garamond" panose="02020404030301010803" pitchFamily="18" charset="0"/>
                        </a:rPr>
                        <a:t>PRIMA </a:t>
                      </a:r>
                    </a:p>
                  </a:txBody>
                  <a:tcPr>
                    <a:solidFill>
                      <a:srgbClr val="92D050"/>
                    </a:solidFill>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r>
              <a:tr h="235473">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DI APPRENDIMENTO</a:t>
                      </a:r>
                      <a:endParaRPr kumimoji="0" lang="it-IT" sz="12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endParaRPr>
                    </a:p>
                  </a:txBody>
                  <a:tcPr>
                    <a:solidFill>
                      <a:schemeClr val="bg1"/>
                    </a:solidFill>
                  </a:tcPr>
                </a:tc>
                <a:tc gridSpan="6">
                  <a:txBody>
                    <a:bodyPr/>
                    <a:lstStyle/>
                    <a:p>
                      <a:pPr algn="ctr"/>
                      <a:r>
                        <a:rPr lang="it-IT" sz="1200" dirty="0" smtClean="0">
                          <a:latin typeface="Garamond" panose="02020404030301010803" pitchFamily="18" charset="0"/>
                        </a:rPr>
                        <a:t>GIUDIZIO SINTETICO E SUA DESCRIZIONE</a:t>
                      </a:r>
                    </a:p>
                  </a:txBody>
                  <a:tcPr>
                    <a:solidFill>
                      <a:schemeClr val="bg1"/>
                    </a:solidFill>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smtClean="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r>
              <a:tr h="351678">
                <a:tc vMerge="1">
                  <a:txBody>
                    <a:bodyPr/>
                    <a:lstStyle/>
                    <a:p>
                      <a:endParaRPr lang="it-IT"/>
                    </a:p>
                  </a:txBody>
                  <a:tcPr/>
                </a:tc>
                <a:tc>
                  <a:txBody>
                    <a:bodyPr/>
                    <a:lstStyle/>
                    <a:p>
                      <a:pPr algn="ctr"/>
                      <a:r>
                        <a:rPr lang="it-IT" sz="1200" dirty="0" smtClean="0">
                          <a:latin typeface="Garamond" panose="02020404030301010803" pitchFamily="18" charset="0"/>
                        </a:rPr>
                        <a:t>NON SUFFICIENTE</a:t>
                      </a:r>
                    </a:p>
                  </a:txBody>
                  <a:tcPr/>
                </a:tc>
                <a:tc>
                  <a:txBody>
                    <a:bodyPr/>
                    <a:lstStyle/>
                    <a:p>
                      <a:pPr algn="ct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SUFFICIENTE</a:t>
                      </a: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DISCRETO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BUONO </a:t>
                      </a:r>
                    </a:p>
                    <a:p>
                      <a:pPr algn="ctr"/>
                      <a:endParaRPr lang="it-IT" sz="1200" dirty="0" smtClean="0">
                        <a:latin typeface="Garamond" panose="02020404030301010803" pitchFamily="18"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DISTINTO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OTTIMO </a:t>
                      </a:r>
                    </a:p>
                  </a:txBody>
                  <a:tcPr/>
                </a:tc>
              </a:tr>
              <a:tr h="64157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le conoscenze del linguaggio visuale producendo immagini in modo spontaneo, semplice e  creativo.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Elabora e utilizza colori, materiali e tecniche con il supporto costante dell’insegnante</a:t>
                      </a:r>
                      <a:endParaRPr lang="it-IT" sz="1100" dirty="0" smtClean="0">
                        <a:latin typeface="Garamond" panose="02020404030301010803"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Poco autonomo e insicuro, elabora e utilizza colori, materiali e tecniche in modo inadeguato.</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it-IT" sz="1100" baseline="0" dirty="0" smtClean="0">
                        <a:latin typeface="Garamond" panose="02020404030301010803"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it-IT" sz="1100" baseline="0" dirty="0" smtClean="0">
                        <a:latin typeface="Garamond" panose="02020404030301010803"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it-IT" sz="1100" baseline="0" dirty="0" smtClean="0">
                        <a:latin typeface="Garamond" panose="02020404030301010803"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it-IT" sz="1100" baseline="0" dirty="0" smtClean="0">
                        <a:latin typeface="Garamond" panose="02020404030301010803"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it-IT" sz="1100" baseline="0" dirty="0" smtClean="0">
                          <a:latin typeface="Garamond" panose="02020404030301010803" pitchFamily="18" charset="0"/>
                        </a:rPr>
                        <a:t> </a:t>
                      </a:r>
                      <a:endParaRPr lang="it-IT" sz="1100" dirty="0">
                        <a:latin typeface="Garamond" panose="02020404030301010803"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100" dirty="0" smtClean="0">
                          <a:latin typeface="Garamond" panose="02020404030301010803" pitchFamily="18" charset="0"/>
                        </a:rPr>
                        <a:t>Quasi</a:t>
                      </a:r>
                      <a:r>
                        <a:rPr lang="it-IT" sz="1100" baseline="0" dirty="0" smtClean="0">
                          <a:latin typeface="Garamond" panose="02020404030301010803" pitchFamily="18" charset="0"/>
                        </a:rPr>
                        <a:t> autonomo </a:t>
                      </a:r>
                      <a:r>
                        <a:rPr lang="it-IT" sz="1100" dirty="0" smtClean="0">
                          <a:latin typeface="Garamond" panose="02020404030301010803" pitchFamily="18" charset="0"/>
                        </a:rPr>
                        <a:t>e ancora insicuro,</a:t>
                      </a:r>
                      <a:r>
                        <a:rPr lang="it-IT" sz="1100" baseline="0" dirty="0" smtClean="0">
                          <a:latin typeface="Garamond" panose="02020404030301010803" pitchFamily="18" charset="0"/>
                        </a:rPr>
                        <a:t> </a:t>
                      </a: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elabora e utilizza colori, materiali 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tecniche realizzando lavori approssimativi.</a:t>
                      </a:r>
                      <a:endParaRPr lang="it-IT" sz="1100" dirty="0" smtClean="0">
                        <a:latin typeface="Garamond" panose="02020404030301010803" pitchFamily="18" charset="0"/>
                      </a:endParaRPr>
                    </a:p>
                    <a:p>
                      <a:pPr algn="ctr"/>
                      <a:endParaRPr lang="it-IT" sz="1100" dirty="0" smtClean="0">
                        <a:latin typeface="Garamond" panose="02020404030301010803" pitchFamily="18" charset="0"/>
                      </a:endParaRPr>
                    </a:p>
                    <a:p>
                      <a:pPr algn="ctr"/>
                      <a:endParaRPr lang="it-IT" sz="1100" dirty="0" smtClean="0">
                        <a:latin typeface="Garamond" panose="02020404030301010803"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Quasi autonomo e con maggiore sicurezza, elabora e utilizza colori, materiali e tecniche realizzando lavori adeguati.</a:t>
                      </a:r>
                    </a:p>
                    <a:p>
                      <a:pPr algn="ctr"/>
                      <a:endParaRPr lang="it-IT" sz="1100" dirty="0" smtClean="0">
                        <a:latin typeface="Garamond" panose="02020404030301010803" pitchFamily="18" charset="0"/>
                      </a:endParaRPr>
                    </a:p>
                    <a:p>
                      <a:pPr algn="ctr"/>
                      <a:endParaRPr lang="it-IT" sz="1100" dirty="0" smtClean="0">
                        <a:latin typeface="Garamond" panose="02020404030301010803"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Autonomo e con sicurezza, elabora e utilizza colori, materiali 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tecniche realizzando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lavori corretti.</a:t>
                      </a:r>
                    </a:p>
                    <a:p>
                      <a:pPr algn="ctr"/>
                      <a:endParaRPr lang="it-IT" sz="1100" dirty="0" smtClean="0">
                        <a:latin typeface="Garamond" panose="02020404030301010803"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Autonomo e con padronanza, elabora e utilizza colori, materiali 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tecniche realizzando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lavori accurati. </a:t>
                      </a:r>
                    </a:p>
                    <a:p>
                      <a:pPr algn="ctr"/>
                      <a:endParaRPr lang="it-IT" sz="1100" dirty="0">
                        <a:latin typeface="Garamond" panose="02020404030301010803" pitchFamily="18" charset="0"/>
                      </a:endParaRPr>
                    </a:p>
                  </a:txBody>
                  <a:tcPr/>
                </a:tc>
              </a:tr>
              <a:tr h="143863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Osservare e leggere immagini semplici  in modo appropriato.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 e legge immagini in modo appropriato solo con l’aiuto dell’insegnante.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 e legge immagini in modo poco corretto. </a:t>
                      </a:r>
                    </a:p>
                    <a:p>
                      <a:endParaRPr lang="it-IT"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 e legge immagini in modo approssimativo. </a:t>
                      </a:r>
                    </a:p>
                    <a:p>
                      <a:endParaRPr lang="it-IT"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 e legge immagini in modo adeguato.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 e legge immagini in modo corretto. </a:t>
                      </a:r>
                    </a:p>
                    <a:p>
                      <a:endParaRPr lang="it-IT"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Osserva e legge immagini in modo appropriato e corretto. </a:t>
                      </a:r>
                    </a:p>
                    <a:p>
                      <a:endParaRPr lang="it-IT" dirty="0"/>
                    </a:p>
                  </a:txBody>
                  <a:tcPr/>
                </a:tc>
              </a:tr>
            </a:tbl>
          </a:graphicData>
        </a:graphic>
      </p:graphicFrame>
      <p:pic>
        <p:nvPicPr>
          <p:cNvPr id="3" name="Immagine 2"/>
          <p:cNvPicPr>
            <a:picLocks noChangeAspect="1"/>
          </p:cNvPicPr>
          <p:nvPr/>
        </p:nvPicPr>
        <p:blipFill>
          <a:blip r:embed="rId2"/>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1108864375"/>
      </p:ext>
    </p:extLst>
  </p:cSld>
  <p:clrMapOvr>
    <a:masterClrMapping/>
  </p:clrMapOvr>
  <p:timing>
    <p:tnLst>
      <p:par>
        <p:cTn id="1" dur="indefinite" restart="never" nodeType="tmRoot"/>
      </p:par>
    </p:tnLst>
  </p:timing>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3196985633"/>
              </p:ext>
            </p:extLst>
          </p:nvPr>
        </p:nvGraphicFramePr>
        <p:xfrm>
          <a:off x="38472" y="4271"/>
          <a:ext cx="9076344" cy="3508941"/>
        </p:xfrm>
        <a:graphic>
          <a:graphicData uri="http://schemas.openxmlformats.org/drawingml/2006/table">
            <a:tbl>
              <a:tblPr firstRow="1" bandRow="1">
                <a:tableStyleId>{00A15C55-8517-42AA-B614-E9B94910E393}</a:tableStyleId>
              </a:tblPr>
              <a:tblGrid>
                <a:gridCol w="2997061"/>
                <a:gridCol w="2997059"/>
                <a:gridCol w="3082224"/>
              </a:tblGrid>
              <a:tr h="399981">
                <a:tc gridSpan="3">
                  <a:txBody>
                    <a:bodyPr/>
                    <a:lstStyle/>
                    <a:p>
                      <a:pPr algn="ctr"/>
                      <a:r>
                        <a:rPr lang="it-IT" sz="1600" b="1" baseline="0" dirty="0" smtClean="0">
                          <a:solidFill>
                            <a:schemeClr val="tx1"/>
                          </a:solidFill>
                          <a:latin typeface="Garamond" panose="02020404030301010803" pitchFamily="18" charset="0"/>
                        </a:rPr>
                        <a:t>MUSICA : Scuola Primaria e Secondaria di Primo Grado</a:t>
                      </a:r>
                    </a:p>
                  </a:txBody>
                  <a:tcPr/>
                </a:tc>
                <a:tc hMerge="1">
                  <a:txBody>
                    <a:bodyPr/>
                    <a:lstStyle/>
                    <a:p>
                      <a:endParaRPr lang="it-IT"/>
                    </a:p>
                  </a:txBody>
                  <a:tcPr/>
                </a:tc>
                <a:tc hMerge="1">
                  <a:txBody>
                    <a:bodyPr/>
                    <a:lstStyle/>
                    <a:p>
                      <a:endParaRPr lang="it-IT"/>
                    </a:p>
                  </a:txBody>
                  <a:tcPr/>
                </a:tc>
              </a:tr>
              <a:tr h="275350">
                <a:tc gridSpan="3">
                  <a:txBody>
                    <a:bodyPr/>
                    <a:lstStyle/>
                    <a:p>
                      <a:pPr marL="0" indent="0" algn="l">
                        <a:lnSpc>
                          <a:spcPct val="150000"/>
                        </a:lnSpc>
                        <a:buFont typeface="Arial" panose="020B0604020202020204" pitchFamily="34" charset="0"/>
                        <a:buNone/>
                      </a:pPr>
                      <a:r>
                        <a:rPr lang="it-IT" sz="1200" b="1" baseline="0" dirty="0" smtClean="0">
                          <a:latin typeface="Garamond" panose="02020404030301010803" pitchFamily="18" charset="0"/>
                        </a:rPr>
                        <a:t>Nucleo fondante: ASCOLTO CRITICO E INTERPRETAZIONE DEL SUONO - GLI ELEMENTI DEL LINGUAGGIO MUSICALE </a:t>
                      </a:r>
                      <a:endParaRPr lang="it-IT" sz="1400" b="1" baseline="0" dirty="0" smtClean="0">
                        <a:latin typeface="Garamond" panose="02020404030301010803" pitchFamily="18" charset="0"/>
                      </a:endParaRP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0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Percezione, ascolto e analisi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Ascoltare e riconoscere suoni diversi.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e descrivere le caratteristiche dei suoni (altezza, intensità, durata, timbro).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Ascoltare attivamente brani musicali e riconoscerne le principali proprietà e strutture.</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0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Percezione, ascolto e analisi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Individuare le proprietà dei paesaggi sonori.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Ascoltare e classificare i parametri musicali.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Analizzare semplici strutture musicali.</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0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0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Percezione, ascolto e analisi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Analizzare le caratteristiche principali delle musiche ascoltate.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Ascoltare musiche provenienti da diversi contesti storici e geografici e comprenderne la relazione con la storia e la cultura.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gli strumenti impiegati nelle musiche ascoltate.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Percepire e comunicare la dimensione espressiva e affettiva delle musiche ascoltate.</a:t>
                      </a:r>
                    </a:p>
                  </a:txBody>
                  <a:tcPr/>
                </a:tc>
              </a:tr>
            </a:tbl>
          </a:graphicData>
        </a:graphic>
      </p:graphicFrame>
      <p:graphicFrame>
        <p:nvGraphicFramePr>
          <p:cNvPr id="4" name="Tabella 3"/>
          <p:cNvGraphicFramePr>
            <a:graphicFrameLocks noGrp="1"/>
          </p:cNvGraphicFramePr>
          <p:nvPr>
            <p:extLst/>
          </p:nvPr>
        </p:nvGraphicFramePr>
        <p:xfrm>
          <a:off x="18144" y="3487431"/>
          <a:ext cx="9095876" cy="306324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Suono e silenzio.</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Suoni naturali, artificiali e del corpo.</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Forte/piano. Lungo/corto. Veloce/lento.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Ascolto guidato di brevi brani musicali. </a:t>
                      </a: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Prestare attenzione a suoni provenienti da fonti diverse.</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 Distinguere suoni naturali, artificiali e prodotti dal corpo.</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 Riconoscere contrasti sonori evidenti: forte/piano, lungo/corto, lento/veloce.</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Verbalizzare semplici impressioni relative all’ascolto. </a:t>
                      </a: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Ascolta e riconosce suoni e rumori dell’ambiente.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Distingue suono e silenzio.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Riconosce semplici caratteristiche dei suoni ascoltati. </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5" name="Immagine 4"/>
          <p:cNvPicPr>
            <a:picLocks noChangeAspect="1"/>
          </p:cNvPicPr>
          <p:nvPr/>
        </p:nvPicPr>
        <p:blipFill>
          <a:blip r:embed="rId2"/>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3794686716"/>
      </p:ext>
    </p:extLst>
  </p:cSld>
  <p:clrMapOvr>
    <a:masterClrMapping/>
  </p:clrMapOvr>
  <p:timing>
    <p:tnLst>
      <p:par>
        <p:cTn id="1" dur="indefinite" restart="never" nodeType="tmRoot"/>
      </p:par>
    </p:tnLst>
  </p:timing>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nvPr>
        </p:nvGraphicFramePr>
        <p:xfrm>
          <a:off x="14990" y="39694"/>
          <a:ext cx="9095876" cy="333756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Primaria </a:t>
                      </a:r>
                    </a:p>
                  </a:txBody>
                  <a:tcPr vert="vert270">
                    <a:solidFill>
                      <a:schemeClr val="accent4"/>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43099" y="1404534"/>
            <a:ext cx="4269902" cy="1543473"/>
          </a:xfrm>
          <a:prstGeom prst="rect">
            <a:avLst/>
          </a:prstGeom>
        </p:spPr>
      </p:pic>
      <p:pic>
        <p:nvPicPr>
          <p:cNvPr id="4" name="Immagine 3"/>
          <p:cNvPicPr>
            <a:picLocks noChangeAspect="1"/>
          </p:cNvPicPr>
          <p:nvPr/>
        </p:nvPicPr>
        <p:blipFill>
          <a:blip r:embed="rId3"/>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410788694"/>
      </p:ext>
    </p:extLst>
  </p:cSld>
  <p:clrMapOvr>
    <a:masterClrMapping/>
  </p:clrMapOvr>
  <p:timing>
    <p:tnLst>
      <p:par>
        <p:cTn id="1" dur="indefinite" restart="never" nodeType="tmRoot"/>
      </p:par>
    </p:tnLst>
  </p:timing>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916360265"/>
              </p:ext>
            </p:extLst>
          </p:nvPr>
        </p:nvGraphicFramePr>
        <p:xfrm>
          <a:off x="26090" y="30898"/>
          <a:ext cx="9095876" cy="639064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Suoni dell’ambiente e percezione sonora come forma di esplorazione del reale.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Parametri del suono: altezza, intensità, timbro, durata.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Notazione tradizionale: note, pentagramma, chiavi, tagli addizionali, figure e pause, punto di valore.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Segni musicali: alterazioni, dinamica, agogica, legature, corona, ritornello.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Ritmo e metro: pulsazione, tempi semplici binari e ternari, ostinati, accenti.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Sequenze ritmiche e melodiche dotate di senso musicale.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Ascolto consapevole come pratica culturale ed emotiva (novità 2025).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Fare musica: principi base di esecuzione vocale/strumentale e body </a:t>
                      </a:r>
                      <a:r>
                        <a:rPr lang="it-IT" sz="1200" b="0" baseline="0" dirty="0" err="1" smtClean="0">
                          <a:latin typeface="Garamond" panose="02020404030301010803" pitchFamily="18" charset="0"/>
                        </a:rPr>
                        <a:t>percussion</a:t>
                      </a:r>
                      <a:r>
                        <a:rPr lang="it-IT" sz="1200" b="0" baseline="0" dirty="0" smtClean="0">
                          <a:latin typeface="Garamond" panose="02020404030301010803" pitchFamily="18" charset="0"/>
                        </a:rPr>
                        <a:t> (rafforzato nelle nuove Indicazioni). </a:t>
                      </a:r>
                    </a:p>
                  </a:txBody>
                  <a:tcPr/>
                </a:tc>
                <a:tc>
                  <a:txBody>
                    <a:bodyPr/>
                    <a:lstStyle/>
                    <a:p>
                      <a:pPr marL="262255">
                        <a:lnSpc>
                          <a:spcPts val="1045"/>
                        </a:lnSpc>
                        <a:spcAft>
                          <a:spcPts val="0"/>
                        </a:spcAft>
                      </a:pPr>
                      <a:r>
                        <a:rPr lang="it-IT" sz="1200" dirty="0" smtClean="0">
                          <a:effectLst/>
                          <a:latin typeface="Garamond" panose="02020404030301010803" pitchFamily="18" charset="0"/>
                          <a:ea typeface="Calibri" panose="020F0502020204030204" pitchFamily="34" charset="0"/>
                          <a:cs typeface="Comic Sans MS" panose="030F0702030302020204" pitchFamily="66" charset="0"/>
                        </a:rPr>
                        <a:t>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Riconoscere i suoni dell’ambiente e descriverli con un lessico adeguato.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 Individuare i parametri del suono all’ascolto e confrontarli tra loro.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Leggere la notazione tradizionale in forma relativa e assoluta.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Interpretare simboli musicali (dinamica, agogica, articolazioni).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Eseguire semplici ritmi binari e ternari con voce, strumenti o body </a:t>
                      </a:r>
                      <a:r>
                        <a:rPr lang="it-IT" sz="1200" spc="-15" dirty="0" err="1" smtClean="0">
                          <a:effectLst/>
                          <a:latin typeface="Garamond" panose="02020404030301010803" pitchFamily="18" charset="0"/>
                          <a:ea typeface="Times New Roman" panose="02020603050405020304" pitchFamily="18" charset="0"/>
                          <a:cs typeface="Times New Roman" panose="02020603050405020304" pitchFamily="18" charset="0"/>
                        </a:rPr>
                        <a:t>percussion</a:t>
                      </a: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Riprodurre sequenze ritmiche e melodiche coerenti.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Ascoltare attivamente un brano, riconoscendo struttura, timbri, intenzione espressiva.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Collaborare in attività musicali.</a:t>
                      </a:r>
                    </a:p>
                    <a:p>
                      <a:pPr marL="171450" marR="132080" lvl="0" indent="-171450">
                        <a:lnSpc>
                          <a:spcPct val="150000"/>
                        </a:lnSpc>
                        <a:spcAft>
                          <a:spcPts val="0"/>
                        </a:spcAft>
                        <a:buSzPts val="1000"/>
                        <a:buFont typeface="Wingdings" panose="05000000000000000000" pitchFamily="2" charset="2"/>
                        <a:buChar char="ü"/>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171450" marR="132080" lvl="0" indent="-171450">
                        <a:lnSpc>
                          <a:spcPct val="150000"/>
                        </a:lnSpc>
                        <a:spcAft>
                          <a:spcPts val="0"/>
                        </a:spcAft>
                        <a:buSzPts val="1000"/>
                        <a:buFont typeface="Wingdings" panose="05000000000000000000" pitchFamily="2" charset="2"/>
                        <a:buChar char="ü"/>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171450" marR="132080" lvl="0" indent="-171450">
                        <a:lnSpc>
                          <a:spcPct val="150000"/>
                        </a:lnSpc>
                        <a:spcAft>
                          <a:spcPts val="0"/>
                        </a:spcAft>
                        <a:buSzPts val="1000"/>
                        <a:buFont typeface="Wingdings" panose="05000000000000000000" pitchFamily="2" charset="2"/>
                        <a:buChar char="ü"/>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Comprende e usa il linguaggio musicale in contesti diversi.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Sviluppa l’orecchio musicale attraverso ascolto, imitazione e analisi.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Sviluppa senso ritmico e melodico nella pratica individuale e collettiva.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Padroneggia gli elementi base della notazione per leggere ed eseguire semplici brani.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Si esprime musicalmente con creatività,  consapevolezza e rispetto del gruppo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Partecipa a performance vocali/strumentali di classe con ruolo attivo e responsabile.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Collega musica ed emozioni, sviluppando consapevolezza culturale e sensibilità estetica </a:t>
                      </a:r>
                    </a:p>
                  </a:txBody>
                  <a:tcPr/>
                </a:tc>
              </a:tr>
            </a:tbl>
          </a:graphicData>
        </a:graphic>
      </p:graphicFrame>
      <p:pic>
        <p:nvPicPr>
          <p:cNvPr id="3" name="Immagine 2"/>
          <p:cNvPicPr>
            <a:picLocks noChangeAspect="1"/>
          </p:cNvPicPr>
          <p:nvPr/>
        </p:nvPicPr>
        <p:blipFill>
          <a:blip r:embed="rId2"/>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494460551"/>
      </p:ext>
    </p:extLst>
  </p:cSld>
  <p:clrMapOvr>
    <a:masterClrMapping/>
  </p:clrMapOvr>
  <p:timing>
    <p:tnLst>
      <p:par>
        <p:cTn id="1" dur="indefinite" restart="never" nodeType="tmRoot"/>
      </p:par>
    </p:tnLst>
  </p:timing>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pic>
        <p:nvPicPr>
          <p:cNvPr id="4" name="Immagine 3"/>
          <p:cNvPicPr>
            <a:picLocks noChangeAspect="1"/>
          </p:cNvPicPr>
          <p:nvPr/>
        </p:nvPicPr>
        <p:blipFill>
          <a:blip r:embed="rId3"/>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2506593545"/>
      </p:ext>
    </p:extLst>
  </p:cSld>
  <p:clrMapOvr>
    <a:masterClrMapping/>
  </p:clrMapOvr>
  <p:timing>
    <p:tnLst>
      <p:par>
        <p:cTn id="1" dur="indefinite" restart="never" nodeType="tmRoot"/>
      </p:par>
    </p:tnLst>
  </p:timing>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019809253"/>
              </p:ext>
            </p:extLst>
          </p:nvPr>
        </p:nvGraphicFramePr>
        <p:xfrm>
          <a:off x="38472" y="4271"/>
          <a:ext cx="9076344" cy="2956560"/>
        </p:xfrm>
        <a:graphic>
          <a:graphicData uri="http://schemas.openxmlformats.org/drawingml/2006/table">
            <a:tbl>
              <a:tblPr firstRow="1" bandRow="1">
                <a:tableStyleId>{00A15C55-8517-42AA-B614-E9B94910E393}</a:tableStyleId>
              </a:tblPr>
              <a:tblGrid>
                <a:gridCol w="2997061"/>
                <a:gridCol w="2997059"/>
                <a:gridCol w="3082224"/>
              </a:tblGrid>
              <a:tr h="275350">
                <a:tc gridSpan="3">
                  <a:txBody>
                    <a:bodyPr/>
                    <a:lstStyle/>
                    <a:p>
                      <a:pPr marL="0" indent="0" algn="l">
                        <a:lnSpc>
                          <a:spcPct val="150000"/>
                        </a:lnSpc>
                        <a:buFont typeface="Arial" panose="020B0604020202020204" pitchFamily="34" charset="0"/>
                        <a:buNone/>
                      </a:pPr>
                      <a:r>
                        <a:rPr lang="it-IT" sz="1200" b="1" baseline="0" dirty="0" smtClean="0">
                          <a:solidFill>
                            <a:schemeClr val="tx1"/>
                          </a:solidFill>
                          <a:latin typeface="Garamond" panose="02020404030301010803" pitchFamily="18" charset="0"/>
                        </a:rPr>
                        <a:t>Nucleo fondante: RITMO, MOVIMENTO ED ESPRESSIONE – PRATICA  MUSICALE </a:t>
                      </a:r>
                      <a:endParaRPr lang="it-IT" sz="1400" b="1" baseline="0" dirty="0" smtClean="0">
                        <a:solidFill>
                          <a:schemeClr val="tx1"/>
                        </a:solidFill>
                        <a:latin typeface="Garamond" panose="02020404030301010803" pitchFamily="18" charset="0"/>
                      </a:endParaRP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0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Ritmo, movimento ed espressione corporea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Seguire il ritmo con il movimento del corpo.</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0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Creatività, esecuzione e interpretazione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Creare improvvisazioni e inventare semplici melodie e ritmi.</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0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0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Creatività, esecuzione e interpretazione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Eseguire brani musicali semplici con voce, corpo e strumenti, rispettando ritmo e dinamiche.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Partecipare attivamente a performance musicali collettive, mostrando autonomia e capacità di collaborare.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0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Ritmo, movimento ed espressione corporea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Creare brevi sequenze ritmiche e melodiche attraverso l'improvvisazione, sia individualmente che in gruppo.</a:t>
                      </a:r>
                    </a:p>
                  </a:txBody>
                  <a:tcPr/>
                </a:tc>
              </a:tr>
            </a:tbl>
          </a:graphicData>
        </a:graphic>
      </p:graphicFrame>
      <p:graphicFrame>
        <p:nvGraphicFramePr>
          <p:cNvPr id="3" name="Tabella 2"/>
          <p:cNvGraphicFramePr>
            <a:graphicFrameLocks noGrp="1"/>
          </p:cNvGraphicFramePr>
          <p:nvPr>
            <p:extLst/>
          </p:nvPr>
        </p:nvGraphicFramePr>
        <p:xfrm>
          <a:off x="23482" y="2994053"/>
          <a:ext cx="9095876" cy="306324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Pulsazione regolare.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 Ritmo corporeo.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Movimento libero e guidato.</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Coordinazione gesto-suono.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Giochi motori musicali. </a:t>
                      </a: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Battere mani, piedi o piccoli gesti seguendo una pulsazione.</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 Muoversi nello spazio rispettando semplici consegne musicali. </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Imitare semplici sequenze motorie associate al ritmo. </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Partecipare a giochi ritmico motori individuali e collettivi.</a:t>
                      </a: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Segue una pulsazione regolare con il corpo.</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Coordina semplici movimenti con stimoli sonori e musicali.</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Utilizza il movimento per esprimere sensazioni suscitate dalla musica. </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4" name="Immagine 3"/>
          <p:cNvPicPr>
            <a:picLocks noChangeAspect="1"/>
          </p:cNvPicPr>
          <p:nvPr/>
        </p:nvPicPr>
        <p:blipFill>
          <a:blip r:embed="rId2"/>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2771053520"/>
      </p:ext>
    </p:extLst>
  </p:cSld>
  <p:clrMapOvr>
    <a:masterClrMapping/>
  </p:clrMapOvr>
  <p:timing>
    <p:tnLst>
      <p:par>
        <p:cTn id="1" dur="indefinite" restart="never" nodeType="tmRoot"/>
      </p:par>
    </p:tnLst>
  </p:timing>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nvPr>
        </p:nvGraphicFramePr>
        <p:xfrm>
          <a:off x="14990" y="39694"/>
          <a:ext cx="9095876" cy="333756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Primaria </a:t>
                      </a:r>
                    </a:p>
                  </a:txBody>
                  <a:tcPr vert="vert270">
                    <a:solidFill>
                      <a:schemeClr val="accent4"/>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43099" y="1404534"/>
            <a:ext cx="4269902" cy="1543473"/>
          </a:xfrm>
          <a:prstGeom prst="rect">
            <a:avLst/>
          </a:prstGeom>
        </p:spPr>
      </p:pic>
      <p:pic>
        <p:nvPicPr>
          <p:cNvPr id="4" name="Immagine 3"/>
          <p:cNvPicPr>
            <a:picLocks noChangeAspect="1"/>
          </p:cNvPicPr>
          <p:nvPr/>
        </p:nvPicPr>
        <p:blipFill>
          <a:blip r:embed="rId3"/>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2699928043"/>
      </p:ext>
    </p:extLst>
  </p:cSld>
  <p:clrMapOvr>
    <a:masterClrMapping/>
  </p:clrMapOvr>
  <p:timing>
    <p:tnLst>
      <p:par>
        <p:cTn id="1" dur="indefinite" restart="never" nodeType="tmRoot"/>
      </p:par>
    </p:tnLst>
  </p:timing>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4135681664"/>
              </p:ext>
            </p:extLst>
          </p:nvPr>
        </p:nvGraphicFramePr>
        <p:xfrm>
          <a:off x="26090" y="30898"/>
          <a:ext cx="9095876" cy="666496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Ritmi liberi e strutturati e uso degli strumenti a percussione a suono determinato e indeterminato.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Brani ritmici e poliritmici e loro notazione essenziale.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Tecniche di base di uno strumento postura, diteggiatura, emissione, articolazione.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Repertori vocali monodici e a due voci, appartenenti a epoche e culture diverse.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Tecniche di respirazione, vocalizzi, scioglilingua e cura della voce.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Intonazione e pronuncia dei testi cantati in lingua italiana e straniera.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Memorizzazione musicale: strategie per ricordare ritmi, melodie e testi.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Esecuzione collettiva come pratica di cooperazione e partecipazione.</a:t>
                      </a:r>
                    </a:p>
                  </a:txBody>
                  <a:tcPr/>
                </a:tc>
                <a:tc>
                  <a:txBody>
                    <a:bodyPr/>
                    <a:lstStyle/>
                    <a:p>
                      <a:pPr marL="262255">
                        <a:lnSpc>
                          <a:spcPts val="1045"/>
                        </a:lnSpc>
                        <a:spcAft>
                          <a:spcPts val="0"/>
                        </a:spcAft>
                      </a:pPr>
                      <a:r>
                        <a:rPr lang="it-IT" sz="1200" dirty="0" smtClean="0">
                          <a:effectLst/>
                          <a:latin typeface="Garamond" panose="02020404030301010803" pitchFamily="18" charset="0"/>
                          <a:ea typeface="Calibri" panose="020F0502020204030204" pitchFamily="34" charset="0"/>
                          <a:cs typeface="Comic Sans MS" panose="030F0702030302020204" pitchFamily="66" charset="0"/>
                        </a:rPr>
                        <a:t>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Utilizzare strumenti a percussione per eseguire ritmi liberi, strutturati e semplici poliritmie.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Leggere ed eseguire notazioni ritmiche in forma essenziale.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Applicare la tecnica di base del flauto dolce in brani semplici di epoche e stili diversi.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Cantare correttamente utilizzando respirazione, intonazione, articolazione e pronuncia adeguate.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Eseguire canti all’unisono e semplici canti a due voci.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Memorizzare testi in lingua italiana e straniera attraverso strategie multisensoriali.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Collaborare in ensemble vocali e strumentali, rispettando ruoli e tempi.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Sviluppare autonomia esecutiva nella gestione di piccoli brani o sequenze ritmiche. </a:t>
                      </a: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Si esprime vocalmente e strumentalmente con crescente consapevolezza tecnica ed espressiva.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Sviluppa memoria ritmica e melodica  attraverso pratica costante e ascolto attivo.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Affina l’orecchio musicale per intonazione, ritmo, timbro e coordinazione.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Partecipa attivamente a performance vocali e strumentali, contribuendo al lavoro del gruppo.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Integra voce, strumenti e movimento in attività musicali collettive.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Riconosce il valore culturale della pratica musicale come forma di espressione personale e comunitaria. </a:t>
                      </a:r>
                    </a:p>
                  </a:txBody>
                  <a:tcPr/>
                </a:tc>
              </a:tr>
            </a:tbl>
          </a:graphicData>
        </a:graphic>
      </p:graphicFrame>
      <p:pic>
        <p:nvPicPr>
          <p:cNvPr id="3" name="Immagine 2"/>
          <p:cNvPicPr>
            <a:picLocks noChangeAspect="1"/>
          </p:cNvPicPr>
          <p:nvPr/>
        </p:nvPicPr>
        <p:blipFill>
          <a:blip r:embed="rId2"/>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255136619"/>
      </p:ext>
    </p:extLst>
  </p:cSld>
  <p:clrMapOvr>
    <a:masterClrMapping/>
  </p:clrMapOvr>
  <p:timing>
    <p:tnLst>
      <p:par>
        <p:cTn id="1" dur="indefinite" restart="never" nodeType="tmRoot"/>
      </p:par>
    </p:tnLst>
  </p:timing>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pic>
        <p:nvPicPr>
          <p:cNvPr id="4" name="Immagine 3"/>
          <p:cNvPicPr>
            <a:picLocks noChangeAspect="1"/>
          </p:cNvPicPr>
          <p:nvPr/>
        </p:nvPicPr>
        <p:blipFill>
          <a:blip r:embed="rId3"/>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2727415336"/>
      </p:ext>
    </p:extLst>
  </p:cSld>
  <p:clrMapOvr>
    <a:masterClrMapping/>
  </p:clrMapOvr>
  <p:timing>
    <p:tnLst>
      <p:par>
        <p:cTn id="1" dur="indefinite" restart="never" nodeType="tmRoot"/>
      </p:par>
    </p:tnLst>
  </p:timing>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1025136663"/>
              </p:ext>
            </p:extLst>
          </p:nvPr>
        </p:nvGraphicFramePr>
        <p:xfrm>
          <a:off x="38472" y="4271"/>
          <a:ext cx="9076344" cy="6766560"/>
        </p:xfrm>
        <a:graphic>
          <a:graphicData uri="http://schemas.openxmlformats.org/drawingml/2006/table">
            <a:tbl>
              <a:tblPr firstRow="1" bandRow="1">
                <a:tableStyleId>{00A15C55-8517-42AA-B614-E9B94910E393}</a:tableStyleId>
              </a:tblPr>
              <a:tblGrid>
                <a:gridCol w="2997061"/>
                <a:gridCol w="2997059"/>
                <a:gridCol w="3082224"/>
              </a:tblGrid>
              <a:tr h="275350">
                <a:tc gridSpan="3">
                  <a:txBody>
                    <a:bodyPr/>
                    <a:lstStyle/>
                    <a:p>
                      <a:pPr marL="0" indent="0" algn="l">
                        <a:lnSpc>
                          <a:spcPct val="150000"/>
                        </a:lnSpc>
                        <a:buFont typeface="Arial" panose="020B0604020202020204" pitchFamily="34" charset="0"/>
                        <a:buNone/>
                      </a:pPr>
                      <a:r>
                        <a:rPr lang="it-IT" sz="1200" b="1" baseline="0" dirty="0" smtClean="0">
                          <a:solidFill>
                            <a:schemeClr val="tx1"/>
                          </a:solidFill>
                          <a:latin typeface="Garamond" panose="02020404030301010803" pitchFamily="18" charset="0"/>
                        </a:rPr>
                        <a:t>Nucleo fondante: ALFABETIZZAZIONE, CREATIVITÀ E PRODUZIONE MUSICALE – ELABORAZIONE  PERSONALE DI MATERIALI SONORI </a:t>
                      </a:r>
                      <a:endParaRPr lang="it-IT" sz="1400" b="1" baseline="0" dirty="0" smtClean="0">
                        <a:solidFill>
                          <a:schemeClr val="tx1"/>
                        </a:solidFill>
                        <a:latin typeface="Garamond" panose="02020404030301010803" pitchFamily="18" charset="0"/>
                      </a:endParaRPr>
                    </a:p>
                  </a:txBody>
                  <a:tcPr>
                    <a:solidFill>
                      <a:schemeClr val="bg1"/>
                    </a:solidFill>
                  </a:tcPr>
                </a:tc>
                <a:tc hMerge="1">
                  <a:txBody>
                    <a:bodyPr/>
                    <a:lstStyle/>
                    <a:p>
                      <a:endParaRPr lang="it-IT"/>
                    </a:p>
                  </a:txBody>
                  <a:tcPr/>
                </a:tc>
                <a:tc hMerge="1">
                  <a:txBody>
                    <a:bodyPr/>
                    <a:lstStyle/>
                    <a:p>
                      <a:endParaRPr lang="it-IT"/>
                    </a:p>
                  </a:txBody>
                  <a:tcPr/>
                </a:tc>
              </a:tr>
              <a:tr h="255357">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Alfabetizzazione e grammatica musicale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Introdurre prime forme di rappresentazione grafica della musica (partiture grafiche, notazioni analogiche e spontanee).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Creatività, esecuzione e interpretazione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Creare semplici ritmi con voce, corpo e strumenti.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Partecipare al canto corale e a semplici attività di musica d’insieme.</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Alfabetizzazione e grammatica musicale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comprendere e applicare i principali simboli della notazione musicale.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un linguaggio appropriato per descrivere le caratteristiche della musica.</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Creatività, esecuzione e interpretazione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Creare improvvisazioni e inventare semplici melodie e ritmi.</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Conoscenza storico-culturale della musica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e classificare i principali strumenti musicali delle diverse epoche.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i principali musicisti e compositori attraverso l’ascolto guidato delle opere.</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Alfabetizzazione e grammatica musicale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Leggere semplici frasi musicali con la voce o lo strumento.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Identificare i principali simboli del codice della scrittura musicale.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Creatività, esecuzione e interpretazione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Eseguire brani musicali semplici con voce, corpo e strumenti, rispettando ritmo e dinamiche.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Partecipare attivamente a performance musicali collettive, mostrando autonomia e capacità di collaborare.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Conoscenza storico-culturale della musica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Descrivere le caratteristiche salienti dell’evoluzione storica della musica, mettendo in relazione autori, opere e interpreti con il contesto storico e socio-culturale di riferimento.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Competenze digitali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 utilizzare strumenti tecnologici per la creazione di progetti multimediali.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pic>
        <p:nvPicPr>
          <p:cNvPr id="3" name="Immagine 2"/>
          <p:cNvPicPr>
            <a:picLocks noChangeAspect="1"/>
          </p:cNvPicPr>
          <p:nvPr/>
        </p:nvPicPr>
        <p:blipFill>
          <a:blip r:embed="rId2"/>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430787219"/>
      </p:ext>
    </p:extLst>
  </p:cSld>
  <p:clrMapOvr>
    <a:masterClrMapping/>
  </p:clrMapOvr>
  <p:timing>
    <p:tnLst>
      <p:par>
        <p:cTn id="1" dur="indefinite" restart="never" nodeType="tmRoot"/>
      </p:par>
    </p:tnLst>
  </p:timing>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la 2"/>
          <p:cNvGraphicFramePr>
            <a:graphicFrameLocks noGrp="1"/>
          </p:cNvGraphicFramePr>
          <p:nvPr>
            <p:extLst>
              <p:ext uri="{D42A27DB-BD31-4B8C-83A1-F6EECF244321}">
                <p14:modId xmlns:p14="http://schemas.microsoft.com/office/powerpoint/2010/main" val="4089764972"/>
              </p:ext>
            </p:extLst>
          </p:nvPr>
        </p:nvGraphicFramePr>
        <p:xfrm>
          <a:off x="48124" y="0"/>
          <a:ext cx="9095876" cy="667512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2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Voce parlata e voce cantata.</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 Filastrocche e canti mimati.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Strumenti ritmici didattici.</a:t>
                      </a: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Usare la voce parlata e cantata.</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 Ripetere brevi formule ritmiche e vocali.</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Partecipare a canti collettivi.</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Sperimentare oggetti sonori e strumenti ritmici. </a:t>
                      </a: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Utilizza la voce in modo espressivo.</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 Riproduce semplici canti, filastrocche e sequenze sonore.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Produce suoni con corpo, oggetti e semplici strumenti.</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p>
                      <a:pPr algn="ctr">
                        <a:lnSpc>
                          <a:spcPct val="150000"/>
                        </a:lnSpc>
                      </a:pPr>
                      <a:endParaRPr lang="it-IT" sz="1000" b="1" baseline="0" dirty="0" smtClean="0">
                        <a:latin typeface="Garamond" panose="02020404030301010803" pitchFamily="18" charset="0"/>
                      </a:endParaRPr>
                    </a:p>
                  </a:txBody>
                  <a:tcPr vert="vert270">
                    <a:solidFill>
                      <a:schemeClr val="accent4"/>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4" name="Immagin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70808" y="4147734"/>
            <a:ext cx="4269902" cy="1543473"/>
          </a:xfrm>
          <a:prstGeom prst="rect">
            <a:avLst/>
          </a:prstGeom>
        </p:spPr>
      </p:pic>
      <p:pic>
        <p:nvPicPr>
          <p:cNvPr id="5" name="Immagine 4"/>
          <p:cNvPicPr>
            <a:picLocks noChangeAspect="1"/>
          </p:cNvPicPr>
          <p:nvPr/>
        </p:nvPicPr>
        <p:blipFill>
          <a:blip r:embed="rId3"/>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2943673187"/>
      </p:ext>
    </p:extLst>
  </p:cSld>
  <p:clrMapOvr>
    <a:masterClrMapping/>
  </p:clrMapOvr>
  <p:timing>
    <p:tnLst>
      <p:par>
        <p:cTn id="1" dur="indefinite" restart="never" nodeType="tmRoot"/>
      </p:par>
    </p:tnLst>
  </p:timing>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906487101"/>
              </p:ext>
            </p:extLst>
          </p:nvPr>
        </p:nvGraphicFramePr>
        <p:xfrm>
          <a:off x="26090" y="30898"/>
          <a:ext cx="9095876" cy="666496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Produzione sonora attraverso voce, corpo, gesti-suono e strumentario scolastico.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Improvvisazione musicale di sequenze ritmiche e melodiche, libere o guidate.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Andamento ritmico di un brano e principi di variazione semplice.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Scelta e uso dei brani musicali in relazione a situazioni, emozioni, contesti.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Elementi fondamentali del brano: tema, cellule ritmiche, melodia, accompagnamento, dinamica, agogica.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Funzioni della musica nelle culture (novità 2025): rituale, comunicativa, espressiva, sociale.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Relazioni tra musica e altri linguaggi: immagine, parola, movimento, tecnologie. </a:t>
                      </a:r>
                    </a:p>
                  </a:txBody>
                  <a:tcPr/>
                </a:tc>
                <a:tc>
                  <a:txBody>
                    <a:bodyPr/>
                    <a:lstStyle/>
                    <a:p>
                      <a:pPr marL="262255">
                        <a:lnSpc>
                          <a:spcPts val="1045"/>
                        </a:lnSpc>
                        <a:spcAft>
                          <a:spcPts val="0"/>
                        </a:spcAft>
                      </a:pPr>
                      <a:r>
                        <a:rPr lang="it-IT" sz="1200" dirty="0" smtClean="0">
                          <a:effectLst/>
                          <a:latin typeface="Garamond" panose="02020404030301010803" pitchFamily="18" charset="0"/>
                          <a:ea typeface="Calibri" panose="020F0502020204030204" pitchFamily="34" charset="0"/>
                          <a:cs typeface="Comic Sans MS" panose="030F0702030302020204" pitchFamily="66" charset="0"/>
                        </a:rPr>
                        <a:t>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Individuare gli elementi fondamentali di un brano all’ascolto (tema, ritmo, melodia, dinamica).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Dare forma a idee musicali attraverso voce, strumenti, corpo e tecniche di improvvisazione.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Creare semplici sequenze sonore organizzate secondo criteri personali o indicati.</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Realizzare variazioni ritmiche partendo da un tema o da un pattern dato.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Scegliere brani musicali adeguati a situazioni, emozioni o attività proposte.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Progettare piccoli percorsi sonori individuali o di gruppo.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Integrare musica e altri linguaggi (grafico, verbale, corporeo) per rappresentare idee sonore. </a:t>
                      </a:r>
                    </a:p>
                    <a:p>
                      <a:pPr marL="171450" marR="132080" lvl="0" indent="-171450">
                        <a:lnSpc>
                          <a:spcPct val="150000"/>
                        </a:lnSpc>
                        <a:spcAft>
                          <a:spcPts val="0"/>
                        </a:spcAft>
                        <a:buSzPts val="1000"/>
                        <a:buFont typeface="Wingdings" panose="05000000000000000000" pitchFamily="2" charset="2"/>
                        <a:buChar char="ü"/>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171450" marR="132080" lvl="0" indent="-171450">
                        <a:lnSpc>
                          <a:spcPct val="150000"/>
                        </a:lnSpc>
                        <a:spcAft>
                          <a:spcPts val="0"/>
                        </a:spcAft>
                        <a:buSzPts val="1000"/>
                        <a:buFont typeface="Wingdings" panose="05000000000000000000" pitchFamily="2" charset="2"/>
                        <a:buChar char="ü"/>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Acquisisce familiarità con il linguaggio musicale attraverso esperienze creative e operative.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Sviluppa creatività e sensibilità artistica nella produzione di materiali sonori originali.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Organizza un progetto sonoro personale utilizzando voce, strumenti e tecniche di improvvisazione.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Sviluppa il senso tonale attraverso ascolto, imitazione e sperimentazione.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Comprende le funzioni della musica nelle diverse civiltà, individuando analogie e differenze.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Riconosce relazioni tra musica e altri linguaggi (immagine, parola, movimento, media).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Si esprime musicalmente in modo personale, consapevole e coerente con il contesto.</a:t>
                      </a:r>
                    </a:p>
                  </a:txBody>
                  <a:tcPr/>
                </a:tc>
              </a:tr>
            </a:tbl>
          </a:graphicData>
        </a:graphic>
      </p:graphicFrame>
      <p:pic>
        <p:nvPicPr>
          <p:cNvPr id="3" name="Immagine 2"/>
          <p:cNvPicPr>
            <a:picLocks noChangeAspect="1"/>
          </p:cNvPicPr>
          <p:nvPr/>
        </p:nvPicPr>
        <p:blipFill>
          <a:blip r:embed="rId2"/>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626198170"/>
      </p:ext>
    </p:extLst>
  </p:cSld>
  <p:clrMapOvr>
    <a:masterClrMapping/>
  </p:clrMapOvr>
  <p:timing>
    <p:tnLst>
      <p:par>
        <p:cTn id="1" dur="indefinite" restart="never" nodeType="tmRoot"/>
      </p:par>
    </p:tnLst>
  </p:timing>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pic>
        <p:nvPicPr>
          <p:cNvPr id="4" name="Immagine 3"/>
          <p:cNvPicPr>
            <a:picLocks noChangeAspect="1"/>
          </p:cNvPicPr>
          <p:nvPr/>
        </p:nvPicPr>
        <p:blipFill>
          <a:blip r:embed="rId3"/>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2141945680"/>
      </p:ext>
    </p:extLst>
  </p:cSld>
  <p:clrMapOvr>
    <a:masterClrMapping/>
  </p:clrMapOvr>
  <p:timing>
    <p:tnLst>
      <p:par>
        <p:cTn id="1" dur="indefinite" restart="never" nodeType="tmRoot"/>
      </p:par>
    </p:tnLst>
  </p:timing>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1836302118"/>
              </p:ext>
            </p:extLst>
          </p:nvPr>
        </p:nvGraphicFramePr>
        <p:xfrm>
          <a:off x="38472" y="4271"/>
          <a:ext cx="9076344" cy="2042160"/>
        </p:xfrm>
        <a:graphic>
          <a:graphicData uri="http://schemas.openxmlformats.org/drawingml/2006/table">
            <a:tbl>
              <a:tblPr firstRow="1" bandRow="1">
                <a:tableStyleId>{00A15C55-8517-42AA-B614-E9B94910E393}</a:tableStyleId>
              </a:tblPr>
              <a:tblGrid>
                <a:gridCol w="3937783"/>
                <a:gridCol w="5138561"/>
              </a:tblGrid>
              <a:tr h="275350">
                <a:tc gridSpan="2">
                  <a:txBody>
                    <a:bodyPr/>
                    <a:lstStyle/>
                    <a:p>
                      <a:pPr marL="0" indent="0" algn="l">
                        <a:lnSpc>
                          <a:spcPct val="150000"/>
                        </a:lnSpc>
                        <a:buFont typeface="Arial" panose="020B0604020202020204" pitchFamily="34" charset="0"/>
                        <a:buNone/>
                      </a:pPr>
                      <a:r>
                        <a:rPr lang="it-IT" sz="1200" b="1" baseline="0" dirty="0" smtClean="0">
                          <a:solidFill>
                            <a:schemeClr val="tx1"/>
                          </a:solidFill>
                          <a:latin typeface="Garamond" panose="02020404030301010803" pitchFamily="18" charset="0"/>
                        </a:rPr>
                        <a:t>Nucleo fondante: STRUMENTI, VOCI, FORMAZIONI MUSICALI E CONTESTI STORICO-CULTURALI </a:t>
                      </a:r>
                      <a:endParaRPr lang="it-IT" sz="1400" b="1" baseline="0" dirty="0" smtClean="0">
                        <a:solidFill>
                          <a:schemeClr val="tx1"/>
                        </a:solidFill>
                        <a:latin typeface="Garamond" panose="02020404030301010803" pitchFamily="18" charset="0"/>
                      </a:endParaRPr>
                    </a:p>
                  </a:txBody>
                  <a:tcPr>
                    <a:solidFill>
                      <a:schemeClr val="bg1"/>
                    </a:solidFill>
                  </a:tcPr>
                </a:tc>
                <a:tc hMerge="1">
                  <a:txBody>
                    <a:bodyPr/>
                    <a:lstStyle/>
                    <a:p>
                      <a:endParaRPr lang="it-IT"/>
                    </a:p>
                  </a:txBody>
                  <a:tcPr/>
                </a:tc>
              </a:tr>
              <a:tr h="255357">
                <a:tc gridSpan="2">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it-IT" sz="10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it-IT" sz="10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Conoscenza storico-culturale della musica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e classificare i principali strumenti musicali delle diverse epoche.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i principali musicisti e compositori attraverso l’ascolto guidato delle opere.</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0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0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Conoscenza storico-culturale della musica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Descrivere le caratteristiche salienti dell’evoluzione storica della musica, mettendo in relazione autori, opere e interpreti con il contesto storico e socio-culturale di riferimento.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0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Competenze digitali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0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 utilizzare strumenti tecnologici per la creazione di progetti multimediali.</a:t>
                      </a:r>
                    </a:p>
                  </a:txBody>
                  <a:tcPr/>
                </a:tc>
              </a:tr>
            </a:tbl>
          </a:graphicData>
        </a:graphic>
      </p:graphicFrame>
      <p:graphicFrame>
        <p:nvGraphicFramePr>
          <p:cNvPr id="3" name="Tabella 2"/>
          <p:cNvGraphicFramePr>
            <a:graphicFrameLocks noGrp="1"/>
          </p:cNvGraphicFramePr>
          <p:nvPr>
            <p:extLst>
              <p:ext uri="{D42A27DB-BD31-4B8C-83A1-F6EECF244321}">
                <p14:modId xmlns:p14="http://schemas.microsoft.com/office/powerpoint/2010/main" val="162027451"/>
              </p:ext>
            </p:extLst>
          </p:nvPr>
        </p:nvGraphicFramePr>
        <p:xfrm>
          <a:off x="48124" y="1994869"/>
          <a:ext cx="9095876" cy="48006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4^ Scuola Primaria </a:t>
                      </a:r>
                    </a:p>
                  </a:txBody>
                  <a:tcPr vert="vert270">
                    <a:solidFill>
                      <a:srgbClr val="F8C0F5"/>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algn="ctr">
                        <a:lnSpc>
                          <a:spcPct val="150000"/>
                        </a:lnSpc>
                      </a:pPr>
                      <a:r>
                        <a:rPr lang="it-IT" sz="1000" b="1" baseline="0" dirty="0" smtClean="0">
                          <a:latin typeface="Garamond" panose="02020404030301010803" pitchFamily="18" charset="0"/>
                        </a:rPr>
                        <a:t>CLASSE 5^ Scuola Primaria </a:t>
                      </a:r>
                    </a:p>
                    <a:p>
                      <a:pPr algn="ctr">
                        <a:lnSpc>
                          <a:spcPct val="150000"/>
                        </a:lnSpc>
                      </a:pPr>
                      <a:endParaRPr lang="it-IT" sz="1000" b="1" baseline="0" dirty="0" smtClean="0">
                        <a:latin typeface="Garamond" panose="02020404030301010803" pitchFamily="18" charset="0"/>
                      </a:endParaRPr>
                    </a:p>
                  </a:txBody>
                  <a:tcPr vert="vert270">
                    <a:solidFill>
                      <a:srgbClr val="BC8FDD"/>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4" name="Immagin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41693" y="3610542"/>
            <a:ext cx="4269902" cy="1543473"/>
          </a:xfrm>
          <a:prstGeom prst="rect">
            <a:avLst/>
          </a:prstGeom>
        </p:spPr>
      </p:pic>
      <p:pic>
        <p:nvPicPr>
          <p:cNvPr id="5" name="Immagine 4"/>
          <p:cNvPicPr>
            <a:picLocks noChangeAspect="1"/>
          </p:cNvPicPr>
          <p:nvPr/>
        </p:nvPicPr>
        <p:blipFill>
          <a:blip r:embed="rId3"/>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1339914200"/>
      </p:ext>
    </p:extLst>
  </p:cSld>
  <p:clrMapOvr>
    <a:masterClrMapping/>
  </p:clrMapOvr>
  <p:timing>
    <p:tnLst>
      <p:par>
        <p:cTn id="1" dur="indefinite" restart="never" nodeType="tmRoot"/>
      </p:par>
    </p:tnLst>
  </p:timing>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509382430"/>
              </p:ext>
            </p:extLst>
          </p:nvPr>
        </p:nvGraphicFramePr>
        <p:xfrm>
          <a:off x="26090" y="30898"/>
          <a:ext cx="9095876" cy="666496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Classificazione degli strumenti musicali secondo criteri fisici, timbrici e funzionali.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Caratteristiche delle voci umane: maschili, femminili, voci bianche; estensione, timbro, registro.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Formazioni strumentali: duo, trio, quartetto d’archi, banda, orchestra sinfonica e varianti.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Origini della musica: funzioni sociali, rituali e comunicative.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Musica dell’Antichità e del Medioevo: strumenti, contesti, forme, canto monodico e prime polifonie.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Ascolto analitico: parametri, forma, intenzione espressiva.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Relazione musica–società: funzioni culturali, simboliche, comunicative. </a:t>
                      </a:r>
                    </a:p>
                  </a:txBody>
                  <a:tcPr/>
                </a:tc>
                <a:tc>
                  <a:txBody>
                    <a:bodyPr/>
                    <a:lstStyle/>
                    <a:p>
                      <a:pPr marL="262255">
                        <a:lnSpc>
                          <a:spcPts val="1045"/>
                        </a:lnSpc>
                        <a:spcAft>
                          <a:spcPts val="0"/>
                        </a:spcAft>
                      </a:pPr>
                      <a:r>
                        <a:rPr lang="it-IT" sz="1200" dirty="0" smtClean="0">
                          <a:effectLst/>
                          <a:latin typeface="Garamond" panose="02020404030301010803" pitchFamily="18" charset="0"/>
                          <a:ea typeface="Calibri" panose="020F0502020204030204" pitchFamily="34" charset="0"/>
                          <a:cs typeface="Comic Sans MS" panose="030F0702030302020204" pitchFamily="66" charset="0"/>
                        </a:rPr>
                        <a:t>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 Riconoscere suoni e rumori e collegarli alle rispettive fonti sonore.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Identificare il timbro degli strumenti all’ascolto e classificarli nelle famiglie di appartenenza.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Conoscere l’apparato vocale e uditivo e descriverne il funzionamento essenziale.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Riconoscere e classificare le voci attraverso ascolti guidati.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Distinguere le formazioni musicali (duo, trio, quartetto, banda, orchestra) tramite ascolto e osservazione.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Analizzare un brano musicale descrivendone forma, timbri, struttura e funzione.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Collocare un brano nel suo contesto storico riconoscendo elementi stilistici essenziali.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Utilizzare linguaggi diversi (grafico, verbale, iconico) per rappresentare fenomeni sonori e musicali. </a:t>
                      </a: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Osserva, analizza e descrive fenomeni acustici e musicali con linguaggio appropriato.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Sviluppa immaginazione e creatività integrando linguaggio sonoro, grafico, pittorico e verbale.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Comprende forma e discorso musicale in brani semplici ascoltati in classe.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Interpreta funzioni e significati della musica in relazione al contesto storico e culturale.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Costruisce il gusto estetico-musicale attraverso ascolti guidati e riflessioni personali.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Sviluppa consapevolezza culturale riconoscendo la musica come patrimonio condiviso e identitario. </a:t>
                      </a:r>
                    </a:p>
                  </a:txBody>
                  <a:tcPr/>
                </a:tc>
              </a:tr>
            </a:tbl>
          </a:graphicData>
        </a:graphic>
      </p:graphicFrame>
      <p:pic>
        <p:nvPicPr>
          <p:cNvPr id="3" name="Immagine 2"/>
          <p:cNvPicPr>
            <a:picLocks noChangeAspect="1"/>
          </p:cNvPicPr>
          <p:nvPr/>
        </p:nvPicPr>
        <p:blipFill>
          <a:blip r:embed="rId2"/>
          <a:stretch>
            <a:fillRect/>
          </a:stretch>
        </p:blipFill>
        <p:spPr>
          <a:xfrm>
            <a:off x="6302577" y="6404349"/>
            <a:ext cx="469433" cy="426757"/>
          </a:xfrm>
          <a:prstGeom prst="rect">
            <a:avLst/>
          </a:prstGeom>
        </p:spPr>
      </p:pic>
    </p:spTree>
    <p:extLst>
      <p:ext uri="{BB962C8B-B14F-4D97-AF65-F5344CB8AC3E}">
        <p14:creationId xmlns:p14="http://schemas.microsoft.com/office/powerpoint/2010/main" val="1391571112"/>
      </p:ext>
    </p:extLst>
  </p:cSld>
  <p:clrMapOvr>
    <a:masterClrMapping/>
  </p:clrMapOvr>
  <p:timing>
    <p:tnLst>
      <p:par>
        <p:cTn id="1" dur="indefinite" restart="never" nodeType="tmRoot"/>
      </p:par>
    </p:tnLst>
  </p:timing>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pic>
        <p:nvPicPr>
          <p:cNvPr id="4" name="Immagine 3"/>
          <p:cNvPicPr>
            <a:picLocks noChangeAspect="1"/>
          </p:cNvPicPr>
          <p:nvPr/>
        </p:nvPicPr>
        <p:blipFill>
          <a:blip r:embed="rId3"/>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2375173391"/>
      </p:ext>
    </p:extLst>
  </p:cSld>
  <p:clrMapOvr>
    <a:masterClrMapping/>
  </p:clrMapOvr>
  <p:timing>
    <p:tnLst>
      <p:par>
        <p:cTn id="1" dur="indefinite" restart="never" nodeType="tmRoot"/>
      </p:par>
    </p:tnLst>
  </p:timing>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ext uri="{D42A27DB-BD31-4B8C-83A1-F6EECF244321}">
                <p14:modId xmlns:p14="http://schemas.microsoft.com/office/powerpoint/2010/main" val="354217275"/>
              </p:ext>
            </p:extLst>
          </p:nvPr>
        </p:nvGraphicFramePr>
        <p:xfrm>
          <a:off x="26896" y="38847"/>
          <a:ext cx="9076760" cy="6629400"/>
        </p:xfrm>
        <a:graphic>
          <a:graphicData uri="http://schemas.openxmlformats.org/drawingml/2006/table">
            <a:tbl>
              <a:tblPr firstRow="1" bandRow="1">
                <a:tableStyleId>{93296810-A885-4BE3-A3E7-6D5BEEA58F35}</a:tableStyleId>
              </a:tblPr>
              <a:tblGrid>
                <a:gridCol w="1716268"/>
                <a:gridCol w="1167063"/>
                <a:gridCol w="1227221"/>
                <a:gridCol w="1167063"/>
                <a:gridCol w="1205785"/>
                <a:gridCol w="1296680"/>
                <a:gridCol w="1296680"/>
              </a:tblGrid>
              <a:tr h="605331">
                <a:tc gridSpan="7">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RUBRICA VALUTATIVA SCUOLA PRIMARIA </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COMPETENZA IN MATERIA DI CONSAPEVOLEZZA ED ESPRESSIONE CULTURALI</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DISCIPLINA: MUSICA</a:t>
                      </a:r>
                    </a:p>
                  </a:txBody>
                  <a:tcPr>
                    <a:solidFill>
                      <a:srgbClr val="92D050"/>
                    </a:solidFill>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r>
              <a:tr h="233568">
                <a:tc gridSpan="7">
                  <a:txBody>
                    <a:bodyPr/>
                    <a:lstStyle/>
                    <a:p>
                      <a:pPr algn="ctr"/>
                      <a:r>
                        <a:rPr lang="it-IT" sz="1200" b="1" dirty="0" smtClean="0">
                          <a:latin typeface="Garamond" panose="02020404030301010803" pitchFamily="18" charset="0"/>
                        </a:rPr>
                        <a:t>CLASSE</a:t>
                      </a:r>
                      <a:r>
                        <a:rPr lang="it-IT" sz="1200" b="1" baseline="0" dirty="0" smtClean="0">
                          <a:latin typeface="Garamond" panose="02020404030301010803" pitchFamily="18" charset="0"/>
                        </a:rPr>
                        <a:t> </a:t>
                      </a:r>
                      <a:r>
                        <a:rPr lang="it-IT" sz="1200" b="1" dirty="0" smtClean="0">
                          <a:latin typeface="Garamond" panose="02020404030301010803" pitchFamily="18" charset="0"/>
                        </a:rPr>
                        <a:t>PRIMA </a:t>
                      </a:r>
                    </a:p>
                  </a:txBody>
                  <a:tcPr>
                    <a:solidFill>
                      <a:srgbClr val="92D050"/>
                    </a:solidFill>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r>
              <a:tr h="235473">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DI APPRENDIMENTO</a:t>
                      </a:r>
                      <a:endParaRPr kumimoji="0" lang="it-IT" sz="12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endParaRPr>
                    </a:p>
                  </a:txBody>
                  <a:tcPr>
                    <a:solidFill>
                      <a:schemeClr val="bg1"/>
                    </a:solidFill>
                  </a:tcPr>
                </a:tc>
                <a:tc gridSpan="6">
                  <a:txBody>
                    <a:bodyPr/>
                    <a:lstStyle/>
                    <a:p>
                      <a:pPr algn="ctr"/>
                      <a:r>
                        <a:rPr lang="it-IT" sz="1200" dirty="0" smtClean="0">
                          <a:latin typeface="Garamond" panose="02020404030301010803" pitchFamily="18" charset="0"/>
                        </a:rPr>
                        <a:t>GIUDIZIO SINTETICO E SUA DESCRIZIONE</a:t>
                      </a:r>
                    </a:p>
                  </a:txBody>
                  <a:tcPr>
                    <a:solidFill>
                      <a:schemeClr val="bg1"/>
                    </a:solidFill>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smtClean="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r>
              <a:tr h="351678">
                <a:tc vMerge="1">
                  <a:txBody>
                    <a:bodyPr/>
                    <a:lstStyle/>
                    <a:p>
                      <a:endParaRPr lang="it-IT"/>
                    </a:p>
                  </a:txBody>
                  <a:tcPr/>
                </a:tc>
                <a:tc>
                  <a:txBody>
                    <a:bodyPr/>
                    <a:lstStyle/>
                    <a:p>
                      <a:pPr algn="ctr"/>
                      <a:r>
                        <a:rPr lang="it-IT" sz="1200" dirty="0" smtClean="0">
                          <a:latin typeface="Garamond" panose="02020404030301010803" pitchFamily="18" charset="0"/>
                        </a:rPr>
                        <a:t>NON SUFFICIENTE</a:t>
                      </a:r>
                    </a:p>
                  </a:txBody>
                  <a:tcPr/>
                </a:tc>
                <a:tc>
                  <a:txBody>
                    <a:bodyPr/>
                    <a:lstStyle/>
                    <a:p>
                      <a:pPr algn="ct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SUFFICIENTE</a:t>
                      </a: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DISCRETO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BUONO </a:t>
                      </a:r>
                    </a:p>
                    <a:p>
                      <a:pPr algn="ctr"/>
                      <a:endParaRPr lang="it-IT" sz="1200" dirty="0" smtClean="0">
                        <a:latin typeface="Garamond" panose="02020404030301010803" pitchFamily="18"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DISTINTO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OTTIMO </a:t>
                      </a:r>
                    </a:p>
                  </a:txBody>
                  <a:tcPr/>
                </a:tc>
              </a:tr>
              <a:tr h="64157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Percepire stimoli sonori</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diversi, discriminare suoni 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rumori e riconoscere ambienti sonori.</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il corpo, la voce 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gli oggetti sonori in maniera corretta per accompagnare o riprodurre eventi sonori.</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Se guidato, </a:t>
                      </a:r>
                      <a:r>
                        <a:rPr lang="it-IT" sz="1100" dirty="0" smtClean="0">
                          <a:latin typeface="Garamond" panose="02020404030301010803" pitchFamily="18" charset="0"/>
                        </a:rPr>
                        <a:t>discrimina e</a:t>
                      </a:r>
                    </a:p>
                    <a:p>
                      <a:pPr algn="l"/>
                      <a:r>
                        <a:rPr lang="it-IT" sz="1100" dirty="0" smtClean="0">
                          <a:latin typeface="Garamond" panose="02020404030301010803" pitchFamily="18" charset="0"/>
                        </a:rPr>
                        <a:t>riproduce ritmi, suoni e</a:t>
                      </a:r>
                      <a:r>
                        <a:rPr lang="it-IT" sz="1100" baseline="0" dirty="0" smtClean="0">
                          <a:latin typeface="Garamond" panose="02020404030301010803" pitchFamily="18" charset="0"/>
                        </a:rPr>
                        <a:t> r</a:t>
                      </a:r>
                      <a:r>
                        <a:rPr lang="it-IT" sz="1100" dirty="0" smtClean="0">
                          <a:latin typeface="Garamond" panose="02020404030301010803" pitchFamily="18" charset="0"/>
                        </a:rPr>
                        <a:t>umori.</a:t>
                      </a:r>
                    </a:p>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r>
                        <a:rPr lang="it-IT" sz="1100" dirty="0" smtClean="0">
                          <a:latin typeface="Garamond" panose="02020404030301010803" pitchFamily="18" charset="0"/>
                        </a:rPr>
                        <a:t>Se guidato,</a:t>
                      </a:r>
                      <a:r>
                        <a:rPr lang="it-IT" sz="1100" baseline="0" dirty="0" smtClean="0">
                          <a:latin typeface="Garamond" panose="02020404030301010803" pitchFamily="18" charset="0"/>
                        </a:rPr>
                        <a:t> </a:t>
                      </a:r>
                      <a:r>
                        <a:rPr lang="it-IT" sz="1100" dirty="0" smtClean="0">
                          <a:latin typeface="Garamond" panose="02020404030301010803" pitchFamily="18" charset="0"/>
                        </a:rPr>
                        <a:t>utilizza la voce in modo</a:t>
                      </a:r>
                      <a:r>
                        <a:rPr lang="it-IT" sz="1100" baseline="0" dirty="0" smtClean="0">
                          <a:latin typeface="Garamond" panose="02020404030301010803" pitchFamily="18" charset="0"/>
                        </a:rPr>
                        <a:t> </a:t>
                      </a:r>
                      <a:r>
                        <a:rPr lang="it-IT" sz="1100" dirty="0" smtClean="0">
                          <a:latin typeface="Garamond" panose="02020404030301010803" pitchFamily="18" charset="0"/>
                        </a:rPr>
                        <a:t>approssimativo.</a:t>
                      </a:r>
                    </a:p>
                    <a:p>
                      <a:pPr algn="l"/>
                      <a:endParaRPr lang="it-IT" sz="1100" dirty="0" smtClean="0">
                        <a:latin typeface="Garamond" panose="02020404030301010803"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sz="1100" baseline="0" dirty="0" smtClean="0">
                        <a:latin typeface="Garamond" panose="02020404030301010803"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it-IT" sz="1100" baseline="0" dirty="0" smtClean="0">
                        <a:latin typeface="Garamond" panose="02020404030301010803"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it-IT" sz="1100" baseline="0" dirty="0" smtClean="0">
                        <a:latin typeface="Garamond" panose="02020404030301010803"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it-IT" sz="1100" baseline="0" dirty="0" smtClean="0">
                        <a:latin typeface="Garamond" panose="02020404030301010803"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baseline="0" dirty="0" smtClean="0">
                          <a:latin typeface="Garamond" panose="02020404030301010803" pitchFamily="18" charset="0"/>
                        </a:rPr>
                        <a:t>Poco autonomo, </a:t>
                      </a: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discrimina e riproduce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suoni, rumori, ritmi in modo poco preciso</a:t>
                      </a:r>
                      <a:r>
                        <a:rPr lang="it-IT" sz="1100" baseline="0" dirty="0" smtClean="0">
                          <a:latin typeface="Garamond" panose="02020404030301010803"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it-IT" sz="1100" baseline="0" dirty="0" smtClean="0">
                        <a:latin typeface="Garamond" panose="02020404030301010803"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it-IT" sz="1100" baseline="0" dirty="0" smtClean="0">
                        <a:latin typeface="Garamond" panose="02020404030301010803"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it-IT" sz="1100" baseline="0" dirty="0" smtClean="0">
                        <a:latin typeface="Garamond" panose="02020404030301010803"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it-IT" sz="1100" baseline="0" dirty="0" smtClean="0">
                        <a:latin typeface="Garamond" panose="02020404030301010803"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it-IT" sz="1100" baseline="0" dirty="0" smtClean="0">
                        <a:latin typeface="Garamond" panose="02020404030301010803"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 la voce in modo approssimativo.</a:t>
                      </a:r>
                    </a:p>
                    <a:p>
                      <a:pPr marL="0" marR="0" lvl="0" indent="0" algn="l" defTabSz="914400" rtl="0" eaLnBrk="1" fontAlgn="auto" latinLnBrk="0" hangingPunct="1">
                        <a:lnSpc>
                          <a:spcPct val="100000"/>
                        </a:lnSpc>
                        <a:spcBef>
                          <a:spcPts val="0"/>
                        </a:spcBef>
                        <a:spcAft>
                          <a:spcPts val="0"/>
                        </a:spcAft>
                        <a:buClrTx/>
                        <a:buSzTx/>
                        <a:buFontTx/>
                        <a:buNone/>
                        <a:tabLst/>
                        <a:defRPr/>
                      </a:pPr>
                      <a:endParaRPr lang="it-IT" sz="1100" dirty="0">
                        <a:latin typeface="Garamond" panose="02020404030301010803" pitchFamily="18" charset="0"/>
                      </a:endParaRPr>
                    </a:p>
                  </a:txBody>
                  <a:tcPr/>
                </a:tc>
                <a:tc>
                  <a:txBody>
                    <a:bodyPr/>
                    <a:lstStyle/>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r>
                        <a:rPr lang="it-IT" sz="1100" dirty="0" smtClean="0">
                          <a:latin typeface="Garamond" panose="02020404030301010803" pitchFamily="18" charset="0"/>
                        </a:rPr>
                        <a:t>Quasi autonomo, ma insicuro:</a:t>
                      </a:r>
                      <a:r>
                        <a:rPr lang="it-IT" sz="1100" baseline="0" dirty="0" smtClean="0">
                          <a:latin typeface="Garamond" panose="02020404030301010803" pitchFamily="18" charset="0"/>
                        </a:rPr>
                        <a:t>, </a:t>
                      </a: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discrimina ed esegue ritmi rispettando il tempo in modo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incerto. </a:t>
                      </a:r>
                    </a:p>
                    <a:p>
                      <a:pPr algn="l"/>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gn="l"/>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gn="l"/>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gn="l"/>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gn="l"/>
                      <a:r>
                        <a:rPr lang="it-IT" sz="1100" dirty="0" smtClean="0">
                          <a:latin typeface="Garamond" panose="02020404030301010803" pitchFamily="18" charset="0"/>
                        </a:rPr>
                        <a:t>Utilizza la voce in</a:t>
                      </a:r>
                    </a:p>
                    <a:p>
                      <a:pPr algn="l"/>
                      <a:r>
                        <a:rPr lang="it-IT" sz="1100" dirty="0" smtClean="0">
                          <a:latin typeface="Garamond" panose="02020404030301010803" pitchFamily="18" charset="0"/>
                        </a:rPr>
                        <a:t>modo adeguato. Usa a</a:t>
                      </a:r>
                      <a:r>
                        <a:rPr lang="it-IT" sz="1100" baseline="0" dirty="0" smtClean="0">
                          <a:latin typeface="Garamond" panose="02020404030301010803" pitchFamily="18" charset="0"/>
                        </a:rPr>
                        <a:t> </a:t>
                      </a:r>
                      <a:r>
                        <a:rPr lang="it-IT" sz="1100" dirty="0" smtClean="0">
                          <a:latin typeface="Garamond" panose="02020404030301010803" pitchFamily="18" charset="0"/>
                        </a:rPr>
                        <a:t>stento gli oggetti sonori</a:t>
                      </a:r>
                    </a:p>
                    <a:p>
                      <a:pPr algn="l"/>
                      <a:r>
                        <a:rPr lang="it-IT" sz="1100" dirty="0" smtClean="0">
                          <a:latin typeface="Garamond" panose="02020404030301010803" pitchFamily="18" charset="0"/>
                        </a:rPr>
                        <a:t>per riprodurre eventi</a:t>
                      </a:r>
                    </a:p>
                    <a:p>
                      <a:pPr algn="l"/>
                      <a:endParaRPr lang="it-IT" sz="1100" dirty="0" smtClean="0">
                        <a:latin typeface="Garamond" panose="02020404030301010803" pitchFamily="18" charset="0"/>
                      </a:endParaRPr>
                    </a:p>
                  </a:txBody>
                  <a:tcPr/>
                </a:tc>
                <a:tc>
                  <a:txBody>
                    <a:bodyPr/>
                    <a:lstStyle/>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Quasi autonomo e con  maggiore sicurezza, discrimina ed esegue ritmi rispettando il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tempo in modo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adeguato.</a:t>
                      </a:r>
                    </a:p>
                    <a:p>
                      <a:pPr algn="l"/>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gn="l"/>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gn="l"/>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gn="l"/>
                      <a:r>
                        <a:rPr lang="it-IT" sz="1100" dirty="0" smtClean="0">
                          <a:latin typeface="Garamond" panose="02020404030301010803" pitchFamily="18" charset="0"/>
                        </a:rPr>
                        <a:t>Utilizza la voce in</a:t>
                      </a:r>
                    </a:p>
                    <a:p>
                      <a:pPr algn="l"/>
                      <a:r>
                        <a:rPr lang="it-IT" sz="1100" dirty="0" smtClean="0">
                          <a:latin typeface="Garamond" panose="02020404030301010803" pitchFamily="18" charset="0"/>
                        </a:rPr>
                        <a:t>modo adeguato. Usa gli oggetti sonori</a:t>
                      </a:r>
                      <a:r>
                        <a:rPr lang="it-IT" sz="1100" baseline="0" dirty="0" smtClean="0">
                          <a:latin typeface="Garamond" panose="02020404030301010803" pitchFamily="18" charset="0"/>
                        </a:rPr>
                        <a:t> </a:t>
                      </a:r>
                      <a:r>
                        <a:rPr lang="it-IT" sz="1100" dirty="0" smtClean="0">
                          <a:latin typeface="Garamond" panose="02020404030301010803" pitchFamily="18" charset="0"/>
                        </a:rPr>
                        <a:t>per riprodurre eventi in maniera poco corretta. </a:t>
                      </a:r>
                    </a:p>
                    <a:p>
                      <a:pPr algn="l"/>
                      <a:endParaRPr lang="it-IT" sz="1100" dirty="0" smtClean="0">
                        <a:latin typeface="Garamond" panose="02020404030301010803" pitchFamily="18" charset="0"/>
                      </a:endParaRPr>
                    </a:p>
                  </a:txBody>
                  <a:tcPr/>
                </a:tc>
                <a:tc>
                  <a:txBody>
                    <a:bodyPr/>
                    <a:lstStyle/>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gn="l"/>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gn="l"/>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Autonomo e sicuro,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discrimina ed esegue ritmi rispettando il tempo in modo abbastanza corretto.</a:t>
                      </a:r>
                    </a:p>
                    <a:p>
                      <a:pPr algn="l"/>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gn="l"/>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gn="l"/>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gn="l"/>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gn="l"/>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gn="l"/>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gn="l"/>
                      <a:r>
                        <a:rPr lang="it-IT" sz="1100" dirty="0" smtClean="0">
                          <a:latin typeface="Garamond" panose="02020404030301010803" pitchFamily="18" charset="0"/>
                        </a:rPr>
                        <a:t>Utilizza la voce in</a:t>
                      </a:r>
                    </a:p>
                    <a:p>
                      <a:pPr algn="l"/>
                      <a:r>
                        <a:rPr lang="it-IT" sz="1100" dirty="0" smtClean="0">
                          <a:latin typeface="Garamond" panose="02020404030301010803" pitchFamily="18" charset="0"/>
                        </a:rPr>
                        <a:t>modo corretto. Usa gli</a:t>
                      </a:r>
                      <a:r>
                        <a:rPr lang="it-IT" sz="1100" baseline="0" dirty="0" smtClean="0">
                          <a:latin typeface="Garamond" panose="02020404030301010803" pitchFamily="18" charset="0"/>
                        </a:rPr>
                        <a:t> </a:t>
                      </a:r>
                      <a:r>
                        <a:rPr lang="it-IT" sz="1100" dirty="0" smtClean="0">
                          <a:latin typeface="Garamond" panose="02020404030301010803" pitchFamily="18" charset="0"/>
                        </a:rPr>
                        <a:t>oggetti sonori per</a:t>
                      </a:r>
                      <a:r>
                        <a:rPr lang="it-IT" sz="1100" baseline="0" dirty="0" smtClean="0">
                          <a:latin typeface="Garamond" panose="02020404030301010803" pitchFamily="18" charset="0"/>
                        </a:rPr>
                        <a:t> </a:t>
                      </a:r>
                      <a:r>
                        <a:rPr lang="it-IT" sz="1100" dirty="0" smtClean="0">
                          <a:latin typeface="Garamond" panose="02020404030301010803" pitchFamily="18" charset="0"/>
                        </a:rPr>
                        <a:t>accompagnare o</a:t>
                      </a:r>
                    </a:p>
                    <a:p>
                      <a:pPr algn="l"/>
                      <a:r>
                        <a:rPr lang="it-IT" sz="1100" dirty="0" smtClean="0">
                          <a:latin typeface="Garamond" panose="02020404030301010803" pitchFamily="18" charset="0"/>
                        </a:rPr>
                        <a:t>riprodurre eventi in</a:t>
                      </a:r>
                    </a:p>
                    <a:p>
                      <a:pPr algn="l"/>
                      <a:r>
                        <a:rPr lang="it-IT" sz="1100" dirty="0" smtClean="0">
                          <a:latin typeface="Garamond" panose="02020404030301010803" pitchFamily="18" charset="0"/>
                        </a:rPr>
                        <a:t>maniera adeguata</a:t>
                      </a:r>
                    </a:p>
                    <a:p>
                      <a:pPr algn="l"/>
                      <a:endParaRPr lang="it-IT" sz="1100" dirty="0" smtClean="0">
                        <a:latin typeface="Garamond" panose="02020404030301010803" pitchFamily="18" charset="0"/>
                      </a:endParaRPr>
                    </a:p>
                  </a:txBody>
                  <a:tcPr/>
                </a:tc>
                <a:tc>
                  <a:txBody>
                    <a:bodyPr/>
                    <a:lstStyle/>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Autonomo e con padronanza, esegue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ritmi rispettando il tempo in modo corretto.</a:t>
                      </a:r>
                    </a:p>
                    <a:p>
                      <a:pPr algn="l"/>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gn="l"/>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gn="l"/>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gn="l"/>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gn="l"/>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gn="l"/>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gn="l"/>
                      <a:r>
                        <a:rPr lang="it-IT" sz="1100" dirty="0" smtClean="0">
                          <a:latin typeface="Garamond" panose="02020404030301010803" pitchFamily="18" charset="0"/>
                        </a:rPr>
                        <a:t>Utilizza la voce in modo</a:t>
                      </a:r>
                      <a:r>
                        <a:rPr lang="it-IT" sz="1100" baseline="0" dirty="0" smtClean="0">
                          <a:latin typeface="Garamond" panose="02020404030301010803" pitchFamily="18" charset="0"/>
                        </a:rPr>
                        <a:t> </a:t>
                      </a:r>
                      <a:r>
                        <a:rPr lang="it-IT" sz="1100" dirty="0" smtClean="0">
                          <a:latin typeface="Garamond" panose="02020404030301010803" pitchFamily="18" charset="0"/>
                        </a:rPr>
                        <a:t>consapevole e</a:t>
                      </a:r>
                      <a:r>
                        <a:rPr lang="it-IT" sz="1100" baseline="0" dirty="0" smtClean="0">
                          <a:latin typeface="Garamond" panose="02020404030301010803" pitchFamily="18" charset="0"/>
                        </a:rPr>
                        <a:t> </a:t>
                      </a:r>
                      <a:r>
                        <a:rPr lang="it-IT" sz="1100" dirty="0" smtClean="0">
                          <a:latin typeface="Garamond" panose="02020404030301010803" pitchFamily="18" charset="0"/>
                        </a:rPr>
                        <a:t>correttamente. Usa gli</a:t>
                      </a:r>
                      <a:r>
                        <a:rPr lang="it-IT" sz="1100" baseline="0" dirty="0" smtClean="0">
                          <a:latin typeface="Garamond" panose="02020404030301010803" pitchFamily="18" charset="0"/>
                        </a:rPr>
                        <a:t> </a:t>
                      </a:r>
                      <a:r>
                        <a:rPr lang="it-IT" sz="1100" dirty="0" smtClean="0">
                          <a:latin typeface="Garamond" panose="02020404030301010803" pitchFamily="18" charset="0"/>
                        </a:rPr>
                        <a:t>oggetti sonori per</a:t>
                      </a:r>
                      <a:r>
                        <a:rPr lang="it-IT" sz="1100" baseline="0" dirty="0" smtClean="0">
                          <a:latin typeface="Garamond" panose="02020404030301010803" pitchFamily="18" charset="0"/>
                        </a:rPr>
                        <a:t> </a:t>
                      </a:r>
                      <a:r>
                        <a:rPr lang="it-IT" sz="1100" dirty="0" smtClean="0">
                          <a:latin typeface="Garamond" panose="02020404030301010803" pitchFamily="18" charset="0"/>
                        </a:rPr>
                        <a:t>accompagnare o</a:t>
                      </a:r>
                    </a:p>
                    <a:p>
                      <a:pPr algn="l"/>
                      <a:r>
                        <a:rPr lang="it-IT" sz="1100" dirty="0" smtClean="0">
                          <a:latin typeface="Garamond" panose="02020404030301010803" pitchFamily="18" charset="0"/>
                        </a:rPr>
                        <a:t>riprodurre eventi in</a:t>
                      </a:r>
                    </a:p>
                    <a:p>
                      <a:pPr algn="l"/>
                      <a:r>
                        <a:rPr lang="it-IT" sz="1100" dirty="0" smtClean="0">
                          <a:latin typeface="Garamond" panose="02020404030301010803" pitchFamily="18" charset="0"/>
                        </a:rPr>
                        <a:t>maniera corretta.</a:t>
                      </a:r>
                    </a:p>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1133445341"/>
      </p:ext>
    </p:extLst>
  </p:cSld>
  <p:clrMapOvr>
    <a:masterClrMapping/>
  </p:clrMapOvr>
  <p:timing>
    <p:tnLst>
      <p:par>
        <p:cTn id="1" dur="indefinite" restart="never" nodeType="tmRoot"/>
      </p:par>
    </p:tnLst>
  </p:timing>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3974539021"/>
              </p:ext>
            </p:extLst>
          </p:nvPr>
        </p:nvGraphicFramePr>
        <p:xfrm>
          <a:off x="26090" y="41709"/>
          <a:ext cx="9095876" cy="6648180"/>
        </p:xfrm>
        <a:graphic>
          <a:graphicData uri="http://schemas.openxmlformats.org/drawingml/2006/table">
            <a:tbl>
              <a:tblPr firstRow="1" bandRow="1">
                <a:tableStyleId>{00A15C55-8517-42AA-B614-E9B94910E393}</a:tableStyleId>
              </a:tblPr>
              <a:tblGrid>
                <a:gridCol w="354054"/>
                <a:gridCol w="2928135"/>
                <a:gridCol w="2815119"/>
                <a:gridCol w="2998568"/>
              </a:tblGrid>
              <a:tr h="375150">
                <a:tc gridSpan="4">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6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IL CORPO E IL MOVIMENTO : Scuola dell’Infanzia</a:t>
                      </a:r>
                    </a:p>
                  </a:txBody>
                  <a:tcPr/>
                </a:tc>
                <a:tc hMerge="1">
                  <a:txBody>
                    <a:bodyPr/>
                    <a:lstStyle/>
                    <a:p>
                      <a:endParaRPr lang="it-IT"/>
                    </a:p>
                  </a:txBody>
                  <a:tcPr/>
                </a:tc>
                <a:tc hMerge="1">
                  <a:txBody>
                    <a:bodyPr/>
                    <a:lstStyle/>
                    <a:p>
                      <a:endParaRPr lang="it-IT"/>
                    </a:p>
                  </a:txBody>
                  <a:tcPr/>
                </a:tc>
                <a:tc hMerge="1">
                  <a:txBody>
                    <a:bodyPr/>
                    <a:lstStyle/>
                    <a:p>
                      <a:endParaRPr lang="it-IT"/>
                    </a:p>
                  </a:txBody>
                  <a:tcPr/>
                </a:tc>
              </a:tr>
              <a:tr h="375150">
                <a:tc gridSpan="4">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c hMerge="1">
                  <a:txBody>
                    <a:bodyPr/>
                    <a:lstStyle/>
                    <a:p>
                      <a:endParaRPr lang="it-IT"/>
                    </a:p>
                  </a:txBody>
                  <a:tcPr/>
                </a:tc>
              </a:tr>
              <a:tr h="2073422">
                <a:tc gridSpan="4">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a:t>
                      </a:r>
                    </a:p>
                    <a:p>
                      <a:pPr marL="171450" marR="0" lvl="0" indent="-1714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Sapersi esprimere e comunicare attraverso il corpo, per migliorare le capacità percettive, la propriocezione chinestesica, l’equilibrio e la conoscenza di sé, degli altri e dell’ambiente.</a:t>
                      </a:r>
                    </a:p>
                    <a:p>
                      <a:pPr marL="171450" marR="0" lvl="0" indent="-1714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Sapersi orientare, muovere e coordinare con gli altri, provando gusto e piacere per il movimento fisico e coreutico.</a:t>
                      </a:r>
                    </a:p>
                    <a:p>
                      <a:pPr marL="171450" marR="0" lvl="0" indent="-1714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 eseguire gesti e movimenti corporei (fino-motori e grosso-motori), attraverso esperienze ludiche, psicomotorie e coreutiche, valutandone il rischio e imparando a interagire con rispetto con gli altri.</a:t>
                      </a:r>
                    </a:p>
                    <a:p>
                      <a:pPr marL="171450" marR="0" lvl="0" indent="-1714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il proprio corpo e le sue diverse componenti e attuare corrette pratiche quotidiane di cura di sé, di igiene, di alimentazione in vista di uno stile di vita sano e attivo, grazie a forme di apprendimento ludico e laboratoriale.</a:t>
                      </a:r>
                    </a:p>
                    <a:p>
                      <a:pPr marL="171450" marR="0" lvl="0" indent="-1714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 riconoscere le principali emozioni e sensazioni di benessere o malessere, per iniziare a gestirle in modo positivo in vista di una migliore crescita personale e delle relazioni con gli altri (famiglia, scuola, società).</a:t>
                      </a:r>
                    </a:p>
                  </a:txBody>
                  <a:tcPr/>
                </a:tc>
                <a:tc hMerge="1">
                  <a:txBody>
                    <a:bodyPr/>
                    <a:lstStyle/>
                    <a:p>
                      <a:endParaRPr lang="it-IT"/>
                    </a:p>
                  </a:txBody>
                  <a:tcPr/>
                </a:tc>
                <a:tc hMerge="1">
                  <a:txBody>
                    <a:bodyPr/>
                    <a:lstStyle/>
                    <a:p>
                      <a:endParaRPr lang="it-IT"/>
                    </a:p>
                  </a:txBody>
                  <a:tcPr/>
                </a:tc>
                <a:tc hMerge="1">
                  <a:txBody>
                    <a:bodyPr/>
                    <a:lstStyle/>
                    <a:p>
                      <a:endParaRPr lang="it-IT"/>
                    </a:p>
                  </a:txBody>
                  <a:tcPr/>
                </a:tc>
              </a:tr>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TRE  ANNI</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Giochi motori.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Regole dell’ igiene.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Buone abitudini alimentari.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 rischi dell'ambiente e i comportamenti sicuri.</a:t>
                      </a: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Prendere coscienza del proprio corpo.</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Riconoscere e denominare le principali parti del corpo.</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Riconoscere le prime norme igieniche e alimentari.</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Riconoscere ed evitare situazioni di pericolo.</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Matura una prima consapevolezza della propria corporeità.</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Adotta pratiche corrette di cura di sé.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Riconosce le situazioni di pericolo.</a:t>
                      </a:r>
                    </a:p>
                  </a:txBody>
                  <a:tcPr/>
                </a:tc>
              </a:tr>
            </a:tbl>
          </a:graphicData>
        </a:graphic>
      </p:graphicFrame>
      <p:pic>
        <p:nvPicPr>
          <p:cNvPr id="3" name="Immagine 2"/>
          <p:cNvPicPr>
            <a:picLocks noChangeAspect="1"/>
          </p:cNvPicPr>
          <p:nvPr/>
        </p:nvPicPr>
        <p:blipFill>
          <a:blip r:embed="rId2"/>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1859100947"/>
      </p:ext>
    </p:extLst>
  </p:cSld>
  <p:clrMapOvr>
    <a:masterClrMapping/>
  </p:clrMapOvr>
  <p:timing>
    <p:tnLst>
      <p:par>
        <p:cTn id="1" dur="indefinite" restart="never" nodeType="tmRoot"/>
      </p:par>
    </p:tnLst>
  </p:timing>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672084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QUATTRO ANNI</a:t>
                      </a:r>
                    </a:p>
                  </a:txBody>
                  <a:tcPr vert="vert270">
                    <a:solidFill>
                      <a:schemeClr val="accent4">
                        <a:lumMod val="60000"/>
                        <a:lumOff val="40000"/>
                      </a:schemeClr>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 movimenti controllati e finalizzati.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 regole del gioco.</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 regole dell’igiene personale.</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it-IT" sz="1200" b="0" baseline="0" dirty="0" smtClean="0">
                          <a:latin typeface="Garamond" panose="02020404030301010803" pitchFamily="18" charset="0"/>
                        </a:rPr>
                        <a:t>Le abitudini di una sana alimentazione.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Rischi dell'ambiente e comportamenti sicuri.</a:t>
                      </a:r>
                    </a:p>
                    <a:p>
                      <a:pPr marL="171450" indent="-171450" algn="l">
                        <a:lnSpc>
                          <a:spcPct val="150000"/>
                        </a:lnSpc>
                        <a:buFont typeface="Wingdings" panose="05000000000000000000" pitchFamily="2" charset="2"/>
                        <a:buChar char="v"/>
                      </a:pPr>
                      <a:endParaRPr lang="it-IT" sz="1200" b="1"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Potenziare il sé corporeo. </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Coordinare affinare i movimenti e gestirli correttamente.</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Eseguire in autonomia le pratiche quotidiane di igiene</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it-IT" sz="1200" b="0" baseline="0" dirty="0" smtClean="0">
                          <a:latin typeface="Garamond" panose="02020404030301010803" pitchFamily="18" charset="0"/>
                        </a:rPr>
                        <a:t>Adottare sane abitudini alimentari.</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Conoscere ed evitare situazioni di pericolo.</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Consolida la coordinazione motoria globale.</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Sperimenta schemi posturali e motori, applicandoli nel gioco.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Adotta pratiche corrette di igiene e di sana alimentazione.</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Si  muove con autonomia negli spazi evitando i pericoli.</a:t>
                      </a:r>
                    </a:p>
                  </a:txBody>
                  <a:tcPr/>
                </a:tc>
              </a:tr>
              <a:tr h="349160">
                <a:tc>
                  <a:txBody>
                    <a:bodyPr/>
                    <a:lstStyle/>
                    <a:p>
                      <a:pPr algn="ctr">
                        <a:lnSpc>
                          <a:spcPct val="150000"/>
                        </a:lnSpc>
                      </a:pPr>
                      <a:r>
                        <a:rPr lang="it-IT" sz="1000" b="1" baseline="0" dirty="0" smtClean="0">
                          <a:latin typeface="Garamond" panose="02020404030301010803" pitchFamily="18" charset="0"/>
                        </a:rPr>
                        <a:t>CINQUE ANNI</a:t>
                      </a:r>
                    </a:p>
                  </a:txBody>
                  <a:tcPr vert="vert270">
                    <a:solidFill>
                      <a:schemeClr val="accent5">
                        <a:lumMod val="40000"/>
                        <a:lumOff val="60000"/>
                      </a:schemeClr>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Gesti e movimenti corporei fino-motori e grosso-motori.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Concetti topologici e orientamento spaziale.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Il corpo e le emozioni.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Corrette abitudini: igiene, sana alimentazione e buona convivenza civile.</a:t>
                      </a: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denominare e rappresentare i segmenti corporei. </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Coordinare e affinare la motricità fine e globale.</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Orientarsi nello spazio e seguire percorsi.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Comunicare con il corpo le proprie emozioni e interpretare quelle altrui.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Esercitare le potenzialità sensoriali, ritmiche ed espressive del corpo.</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Attuare corrette pratiche quotidiane di cura di sé, di alimentazione per uno stile di vita sano e attivo.</a:t>
                      </a: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Assume consapevolezza del proprio corpo e lo usa con fiducia per esprimersi e comunicare relazionandosi con gli altri.</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Sa muoversi con sicurezza e si orienta nello spazio secondo precisi parametri topologici.</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Adotta con maggiore autonomia pratiche corrette di cura di sé, di igiene e di sana alimentazione.</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Valuta il rischio controllando l’esecuzione del gesto.</a:t>
                      </a:r>
                    </a:p>
                  </a:txBody>
                  <a:tcPr/>
                </a:tc>
              </a:tr>
            </a:tbl>
          </a:graphicData>
        </a:graphic>
      </p:graphicFrame>
      <p:pic>
        <p:nvPicPr>
          <p:cNvPr id="3" name="Immagine 2"/>
          <p:cNvPicPr>
            <a:picLocks noChangeAspect="1"/>
          </p:cNvPicPr>
          <p:nvPr/>
        </p:nvPicPr>
        <p:blipFill>
          <a:blip r:embed="rId2"/>
          <a:stretch>
            <a:fillRect/>
          </a:stretch>
        </p:blipFill>
        <p:spPr>
          <a:xfrm>
            <a:off x="6302577" y="6404349"/>
            <a:ext cx="469433" cy="426757"/>
          </a:xfrm>
          <a:prstGeom prst="rect">
            <a:avLst/>
          </a:prstGeom>
        </p:spPr>
      </p:pic>
    </p:spTree>
    <p:extLst>
      <p:ext uri="{BB962C8B-B14F-4D97-AF65-F5344CB8AC3E}">
        <p14:creationId xmlns:p14="http://schemas.microsoft.com/office/powerpoint/2010/main" val="3883852796"/>
      </p:ext>
    </p:extLst>
  </p:cSld>
  <p:clrMapOvr>
    <a:masterClrMapping/>
  </p:clrMapOvr>
  <p:timing>
    <p:tnLst>
      <p:par>
        <p:cTn id="1" dur="indefinite" restart="never" nodeType="tmRoot"/>
      </p:par>
    </p:tnLst>
  </p:timing>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38472" y="31981"/>
          <a:ext cx="9076344" cy="6206421"/>
        </p:xfrm>
        <a:graphic>
          <a:graphicData uri="http://schemas.openxmlformats.org/drawingml/2006/table">
            <a:tbl>
              <a:tblPr firstRow="1" bandRow="1">
                <a:tableStyleId>{00A15C55-8517-42AA-B614-E9B94910E393}</a:tableStyleId>
              </a:tblPr>
              <a:tblGrid>
                <a:gridCol w="2997061"/>
                <a:gridCol w="2997059"/>
                <a:gridCol w="3082224"/>
              </a:tblGrid>
              <a:tr h="399981">
                <a:tc gridSpan="3">
                  <a:txBody>
                    <a:bodyPr/>
                    <a:lstStyle/>
                    <a:p>
                      <a:pPr algn="ctr"/>
                      <a:r>
                        <a:rPr lang="it-IT" sz="1600" b="1" baseline="0" dirty="0" smtClean="0">
                          <a:solidFill>
                            <a:schemeClr val="tx1"/>
                          </a:solidFill>
                          <a:latin typeface="Garamond" panose="02020404030301010803" pitchFamily="18" charset="0"/>
                        </a:rPr>
                        <a:t>EDUCAZIONE MOTORIA – EDUCAZIONE FISICA : Scuola Primaria e Secondaria di Primo Grado</a:t>
                      </a:r>
                    </a:p>
                  </a:txBody>
                  <a:tcPr/>
                </a:tc>
                <a:tc hMerge="1">
                  <a:txBody>
                    <a:bodyPr/>
                    <a:lstStyle/>
                    <a:p>
                      <a:endParaRPr lang="it-IT"/>
                    </a:p>
                  </a:txBody>
                  <a:tcPr/>
                </a:tc>
                <a:tc hMerge="1">
                  <a:txBody>
                    <a:bodyPr/>
                    <a:lstStyle/>
                    <a:p>
                      <a:endParaRPr lang="it-IT"/>
                    </a:p>
                  </a:txBody>
                  <a:tcPr/>
                </a:tc>
              </a:tr>
              <a:tr h="275350">
                <a:tc gridSpan="3">
                  <a:txBody>
                    <a:bodyPr/>
                    <a:lstStyle/>
                    <a:p>
                      <a:pPr marL="0" indent="0" algn="l">
                        <a:lnSpc>
                          <a:spcPct val="150000"/>
                        </a:lnSpc>
                        <a:buFont typeface="Arial" panose="020B0604020202020204" pitchFamily="34" charset="0"/>
                        <a:buNone/>
                      </a:pPr>
                      <a:r>
                        <a:rPr lang="it-IT" sz="1400" b="1" baseline="0" dirty="0" smtClean="0">
                          <a:latin typeface="Garamond" panose="02020404030301010803" pitchFamily="18" charset="0"/>
                        </a:rPr>
                        <a:t>Nucleo fondante: DIMENSIONE DEGLI STILI DI VITA ATTIVI E SANI</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Dimensione dei comportamenti e stili di vita attivi e sani: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Partecipare alle differenti tipologie di attività motoria proposte.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in modo attivo i tempi scolastici dedicati alla ricreazione, alle pause e alle situazioni in cui è possibile muoversi.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Praticare significative attività motorie anche al di fuori dall’ambito scolastico.</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Dimensione dei comportamenti e stili di vita attivi e sani: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Partecipare attivamente alle differenti tipologie di attività motorie e sportive proposte.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in modo attivo e costante i tempi scolastici dedicati alla ricreazione, alle pause e alle situazioni in cui è possibile muoversi anche nel percorso casa-scuola-casa.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Dimensione dei comportamenti e stili di vita attivi 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sani: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Partecipare attivamente e con continuità alle differenti tipologie di attività proposte.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in modo attivo e costante i tempi scolastici dedicati alla ricreazione, alle pause e alle situazioni in cui è possibile muoversi anche nel percorso autonomo casa-scuola-casa.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Partecipare ad iniziative sportive, escursioni, uscite attive organizzate dalla scuola.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Praticare con continuità significative attività motorie, anche non strutturate, nel tempo libero.</a:t>
                      </a:r>
                    </a:p>
                  </a:txBody>
                  <a:tcPr/>
                </a:tc>
              </a:tr>
            </a:tbl>
          </a:graphicData>
        </a:graphic>
      </p:graphicFrame>
      <p:pic>
        <p:nvPicPr>
          <p:cNvPr id="3" name="Immagine 2"/>
          <p:cNvPicPr>
            <a:picLocks noChangeAspect="1"/>
          </p:cNvPicPr>
          <p:nvPr/>
        </p:nvPicPr>
        <p:blipFill>
          <a:blip r:embed="rId2"/>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324233757"/>
      </p:ext>
    </p:extLst>
  </p:cSld>
  <p:clrMapOvr>
    <a:masterClrMapping/>
  </p:clrMapOvr>
  <p:timing>
    <p:tnLst>
      <p:par>
        <p:cTn id="1" dur="indefinite" restart="never" nodeType="tmRoot"/>
      </p:par>
    </p:tnLst>
  </p:timing>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22253"/>
          <a:ext cx="9095876" cy="589788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Benessere e corporeità:  i segnali del proprio corpo legati al benessere psicofisico;  il movimento quotidiano come fonte di salute.</a:t>
                      </a: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Partecipare attivamente a tutte le tipologie di attività e giochi di movimento proposti a scuola.</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Valorizzare i tempi attivi sfruttando la ricreazione, le pause strutturate e gli intervalli per muoversi.</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Adottare pratiche di sicurezza di base per sé e per gli altri durante l’uso della palestra e dei piccoli attrezzi.</a:t>
                      </a: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  in modo attivo e adeguato i tempi scolastici dedicati alla ricreazione, alle pause e alle situazioni in cui è possibile muoversi.</a:t>
                      </a: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algn="ctr">
                        <a:lnSpc>
                          <a:spcPct val="150000"/>
                        </a:lnSpc>
                      </a:pPr>
                      <a:r>
                        <a:rPr lang="it-IT" sz="1000" b="1" baseline="0" dirty="0" smtClean="0">
                          <a:latin typeface="Garamond" panose="02020404030301010803" pitchFamily="18" charset="0"/>
                        </a:rPr>
                        <a:t>CLASSE 2^ Scuola Primaria </a:t>
                      </a:r>
                    </a:p>
                    <a:p>
                      <a:pPr algn="ctr">
                        <a:lnSpc>
                          <a:spcPct val="150000"/>
                        </a:lnSpc>
                      </a:pPr>
                      <a:endParaRPr lang="it-IT" sz="1000" b="1" baseline="0" dirty="0" smtClean="0">
                        <a:latin typeface="Garamond" panose="02020404030301010803" pitchFamily="18" charset="0"/>
                      </a:endParaRPr>
                    </a:p>
                    <a:p>
                      <a:pPr algn="ctr">
                        <a:lnSpc>
                          <a:spcPct val="150000"/>
                        </a:lnSpc>
                      </a:pPr>
                      <a:endParaRPr lang="it-IT" sz="1000" b="1" baseline="0" dirty="0" smtClean="0">
                        <a:latin typeface="Garamond" panose="02020404030301010803" pitchFamily="18" charset="0"/>
                      </a:endParaRPr>
                    </a:p>
                    <a:p>
                      <a:pPr algn="ctr">
                        <a:lnSpc>
                          <a:spcPct val="150000"/>
                        </a:lnSpc>
                      </a:pPr>
                      <a:endParaRPr lang="it-IT" sz="1000" b="1" baseline="0" dirty="0" smtClean="0">
                        <a:latin typeface="Garamond" panose="02020404030301010803" pitchFamily="18" charset="0"/>
                      </a:endParaRPr>
                    </a:p>
                  </a:txBody>
                  <a:tcPr vert="vert270">
                    <a:solidFill>
                      <a:schemeClr val="accent4"/>
                    </a:solidFill>
                  </a:tcPr>
                </a:tc>
                <a:tc>
                  <a:txBody>
                    <a:bodyPr/>
                    <a:lstStyle/>
                    <a:p>
                      <a:pPr marL="171450" indent="-171450" algn="l">
                        <a:lnSpc>
                          <a:spcPct val="150000"/>
                        </a:lnSpc>
                        <a:buFont typeface="Wingdings" panose="05000000000000000000" pitchFamily="2" charset="2"/>
                        <a:buChar char="v"/>
                      </a:pPr>
                      <a:endParaRPr lang="it-IT" sz="1200" b="0" baseline="0" dirty="0" smtClean="0">
                        <a:latin typeface="Garamond" panose="02020404030301010803" pitchFamily="18" charset="0"/>
                      </a:endParaRPr>
                    </a:p>
                  </a:txBody>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41683" y="3673926"/>
            <a:ext cx="4269902" cy="1543473"/>
          </a:xfrm>
          <a:prstGeom prst="rect">
            <a:avLst/>
          </a:prstGeom>
        </p:spPr>
      </p:pic>
      <p:pic>
        <p:nvPicPr>
          <p:cNvPr id="4" name="Immagine 3"/>
          <p:cNvPicPr>
            <a:picLocks noChangeAspect="1"/>
          </p:cNvPicPr>
          <p:nvPr/>
        </p:nvPicPr>
        <p:blipFill>
          <a:blip r:embed="rId3"/>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4168770086"/>
      </p:ext>
    </p:extLst>
  </p:cSld>
  <p:clrMapOvr>
    <a:masterClrMapping/>
  </p:clrMapOvr>
  <p:timing>
    <p:tnLst>
      <p:par>
        <p:cTn id="1" dur="indefinite" restart="never" nodeType="tmRoot"/>
      </p:par>
    </p:tnLst>
  </p:timing>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38472" y="31981"/>
          <a:ext cx="9076344" cy="4343400"/>
        </p:xfrm>
        <a:graphic>
          <a:graphicData uri="http://schemas.openxmlformats.org/drawingml/2006/table">
            <a:tbl>
              <a:tblPr firstRow="1" bandRow="1">
                <a:tableStyleId>{00A15C55-8517-42AA-B614-E9B94910E393}</a:tableStyleId>
              </a:tblPr>
              <a:tblGrid>
                <a:gridCol w="2997061"/>
                <a:gridCol w="2997059"/>
                <a:gridCol w="3082224"/>
              </a:tblGrid>
              <a:tr h="275350">
                <a:tc gridSpan="3">
                  <a:txBody>
                    <a:bodyPr/>
                    <a:lstStyle/>
                    <a:p>
                      <a:pPr marL="0" indent="0" algn="l">
                        <a:lnSpc>
                          <a:spcPct val="150000"/>
                        </a:lnSpc>
                        <a:buFont typeface="Arial" panose="020B0604020202020204" pitchFamily="34" charset="0"/>
                        <a:buNone/>
                      </a:pPr>
                      <a:r>
                        <a:rPr lang="it-IT" sz="1400" b="1" baseline="0" dirty="0" smtClean="0">
                          <a:solidFill>
                            <a:schemeClr val="tx1"/>
                          </a:solidFill>
                          <a:latin typeface="Garamond" panose="02020404030301010803" pitchFamily="18" charset="0"/>
                        </a:rPr>
                        <a:t>Nucleo fondante: DIMENSIONE MOTORIA </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Dimensione motoria: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Acquisire le abilità motorie fondamentali.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Esercitare abilità ed elementari tattiche praticabili nelle attività di gioco.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Assumere progressiva consapevolezza delle modalità espressive e comunicative del corpo.</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Dimensione motoria: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Organizzare movimenti finalizzati e precisi.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Esercitare specifiche abilità e tattiche motorie praticabili nelle attività di gioco e sportive.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Affinare le modalità espressive e comunicative del corpo.</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Dimensione motoria: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Migliorare la padronanza del proprio corpo, in relazione alle personali caratteristiche, consolidando i movimenti fondamentali.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Acquisire varie abilità, tattiche e tecniche motorie praticabili nel gioco, nell’esercizio e nello sport.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Ampliare la gamma delle modalità espressive e comunicative del corpo.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pic>
        <p:nvPicPr>
          <p:cNvPr id="3" name="Immagine 2"/>
          <p:cNvPicPr>
            <a:picLocks noChangeAspect="1"/>
          </p:cNvPicPr>
          <p:nvPr/>
        </p:nvPicPr>
        <p:blipFill>
          <a:blip r:embed="rId2"/>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1639289637"/>
      </p:ext>
    </p:extLst>
  </p:cSld>
  <p:clrMapOvr>
    <a:masterClrMapping/>
  </p:clrMapOvr>
  <p:timing>
    <p:tnLst>
      <p:par>
        <p:cTn id="1" dur="indefinite" restart="never" nodeType="tmRoot"/>
      </p:par>
    </p:tnLst>
  </p:timing>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22253"/>
          <a:ext cx="9095876" cy="672084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Morfologia corporea: nomi, segmenti e funzioni basilari del corpo.</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Schemi motori fondamentali.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Tattiche di gioco.</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Equilibrio statico e dinamico.</a:t>
                      </a: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Sviluppare gli schemi motori fondamentali (camminare, correre, saltare, lanciare, afferrare) in contesti diversi. </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Applicare semplici tattiche di gioco (es. scappare, inseguire, collaborare per uno scopo comune) nei giochi tradizionali e di ruolo.</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Sviluppare l'equilibrio statico e dinamico controllando il baricentro in situazioni ludiche.</a:t>
                      </a:r>
                    </a:p>
                    <a:p>
                      <a:pPr marL="171450" indent="-171450" algn="l">
                        <a:lnSpc>
                          <a:spcPct val="150000"/>
                        </a:lnSpc>
                        <a:buFont typeface="Wingdings" panose="05000000000000000000" pitchFamily="2" charset="2"/>
                        <a:buChar char="ü"/>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Assume progressiva consapevolezza delle modalità espressive e comunicative del corpo.</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Gestisce gli schemi motori fondamentali per muoversi in sicurezza nello spazio. </a:t>
                      </a: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algn="ctr">
                        <a:lnSpc>
                          <a:spcPct val="150000"/>
                        </a:lnSpc>
                      </a:pPr>
                      <a:r>
                        <a:rPr lang="it-IT" sz="1000" b="1" baseline="0" dirty="0" smtClean="0">
                          <a:latin typeface="Garamond" panose="02020404030301010803" pitchFamily="18" charset="0"/>
                        </a:rPr>
                        <a:t>CLASSE 2^ Scuola Primaria </a:t>
                      </a:r>
                    </a:p>
                    <a:p>
                      <a:pPr algn="ctr">
                        <a:lnSpc>
                          <a:spcPct val="150000"/>
                        </a:lnSpc>
                      </a:pPr>
                      <a:endParaRPr lang="it-IT" sz="1000" b="1" baseline="0" dirty="0" smtClean="0">
                        <a:latin typeface="Garamond" panose="02020404030301010803" pitchFamily="18" charset="0"/>
                      </a:endParaRPr>
                    </a:p>
                    <a:p>
                      <a:pPr algn="ctr">
                        <a:lnSpc>
                          <a:spcPct val="150000"/>
                        </a:lnSpc>
                      </a:pPr>
                      <a:endParaRPr lang="it-IT" sz="1000" b="1" baseline="0" dirty="0" smtClean="0">
                        <a:latin typeface="Garamond" panose="02020404030301010803" pitchFamily="18" charset="0"/>
                      </a:endParaRPr>
                    </a:p>
                    <a:p>
                      <a:pPr algn="ctr">
                        <a:lnSpc>
                          <a:spcPct val="150000"/>
                        </a:lnSpc>
                      </a:pPr>
                      <a:endParaRPr lang="it-IT" sz="1000" b="1" baseline="0" dirty="0" smtClean="0">
                        <a:latin typeface="Garamond" panose="02020404030301010803" pitchFamily="18" charset="0"/>
                      </a:endParaRPr>
                    </a:p>
                  </a:txBody>
                  <a:tcPr vert="vert270">
                    <a:solidFill>
                      <a:schemeClr val="accent4"/>
                    </a:solidFill>
                  </a:tcPr>
                </a:tc>
                <a:tc>
                  <a:txBody>
                    <a:bodyPr/>
                    <a:lstStyle/>
                    <a:p>
                      <a:pPr marL="171450" indent="-171450" algn="l">
                        <a:lnSpc>
                          <a:spcPct val="150000"/>
                        </a:lnSpc>
                        <a:buFont typeface="Wingdings" panose="05000000000000000000" pitchFamily="2" charset="2"/>
                        <a:buChar char="v"/>
                      </a:pPr>
                      <a:endParaRPr lang="it-IT" sz="1200" b="0" baseline="0" dirty="0" smtClean="0">
                        <a:latin typeface="Garamond" panose="02020404030301010803" pitchFamily="18" charset="0"/>
                      </a:endParaRPr>
                    </a:p>
                  </a:txBody>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0983" y="4689926"/>
            <a:ext cx="4269902" cy="1543473"/>
          </a:xfrm>
          <a:prstGeom prst="rect">
            <a:avLst/>
          </a:prstGeom>
        </p:spPr>
      </p:pic>
      <p:pic>
        <p:nvPicPr>
          <p:cNvPr id="4" name="Immagine 3"/>
          <p:cNvPicPr>
            <a:picLocks noChangeAspect="1"/>
          </p:cNvPicPr>
          <p:nvPr/>
        </p:nvPicPr>
        <p:blipFill>
          <a:blip r:embed="rId3"/>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1637819079"/>
      </p:ext>
    </p:extLst>
  </p:cSld>
  <p:clrMapOvr>
    <a:masterClrMapping/>
  </p:clrMapOvr>
  <p:timing>
    <p:tnLst>
      <p:par>
        <p:cTn id="1" dur="indefinite" restart="never" nodeType="tmRoot"/>
      </p:par>
    </p:tnLst>
  </p:timing>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1713204622"/>
              </p:ext>
            </p:extLst>
          </p:nvPr>
        </p:nvGraphicFramePr>
        <p:xfrm>
          <a:off x="26090" y="30898"/>
          <a:ext cx="9095876" cy="666496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 Controllo del  corpo e i suoi spostamenti nelle diverse direzioni e velocità.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Principi di equilibrio statico e dinamico e basi della postura corretta.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Lateralizzazione: riconoscimento e uso di destra/sinistra su di sé e nello spazio.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Organizzazione spaziale e  temporale.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Coordinazione oculo manuale/oculo podalica in attività con e senza attrezzi.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Uso corretto e sicuro di  piccoli e grandi attrezzi. </a:t>
                      </a:r>
                    </a:p>
                  </a:txBody>
                  <a:tcPr/>
                </a:tc>
                <a:tc>
                  <a:txBody>
                    <a:bodyPr/>
                    <a:lstStyle/>
                    <a:p>
                      <a:pPr marL="262255">
                        <a:lnSpc>
                          <a:spcPts val="1045"/>
                        </a:lnSpc>
                        <a:spcAft>
                          <a:spcPts val="0"/>
                        </a:spcAft>
                      </a:pPr>
                      <a:r>
                        <a:rPr lang="it-IT" sz="1200" dirty="0" smtClean="0">
                          <a:effectLst/>
                          <a:latin typeface="Garamond" panose="02020404030301010803" pitchFamily="18" charset="0"/>
                          <a:ea typeface="Calibri" panose="020F0502020204030204" pitchFamily="34" charset="0"/>
                          <a:cs typeface="Comic Sans MS" panose="030F0702030302020204" pitchFamily="66" charset="0"/>
                        </a:rPr>
                        <a:t>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Coordinare e utilizzare diversi schemi motori combinati tra loro prima in forma successiva e poi in forma simultanea (correre/saltare, afferrare/lanciare, ecc.).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Riconoscere e valutare traiettorie, distanze, ritmi esecutivi e successioni tempo .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Organizzare il proprio movimento nello spazio in relazione al sé, agli oggetti e agli altri.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Adattare il movimento a consegne variabili.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Utilizzare piccoli e grandi attrezzi con precisione, controllo e rispetto delle regole di sicurezza. </a:t>
                      </a: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Organizza il proprio movimento nello spazio in relazione al sé, agli oggetti, agli altri.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È consapevole delle proprie competenze motorie, riconoscendo punti di forza e limiti personali.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Utilizza le abilità motorie acquisite per adattare  il movimento in situazioni note e variabili.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Agisce nel rispetto delle regole, degli spazi e degli altri sviluppando autocontrollo e responsabilità.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Partecipa in modo attivo e collaborativo alle attività motorie, mostrando disponibilità e atteggiamento positivo. </a:t>
                      </a:r>
                    </a:p>
                  </a:txBody>
                  <a:tcPr/>
                </a:tc>
              </a:tr>
            </a:tbl>
          </a:graphicData>
        </a:graphic>
      </p:graphicFrame>
      <p:pic>
        <p:nvPicPr>
          <p:cNvPr id="3" name="Immagine 2"/>
          <p:cNvPicPr>
            <a:picLocks noChangeAspect="1"/>
          </p:cNvPicPr>
          <p:nvPr/>
        </p:nvPicPr>
        <p:blipFill>
          <a:blip r:embed="rId2"/>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3465615109"/>
      </p:ext>
    </p:extLst>
  </p:cSld>
  <p:clrMapOvr>
    <a:masterClrMapping/>
  </p:clrMapOvr>
  <p:timing>
    <p:tnLst>
      <p:par>
        <p:cTn id="1" dur="indefinite" restart="never" nodeType="tmRoot"/>
      </p:par>
    </p:tnLst>
  </p:timing>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pic>
        <p:nvPicPr>
          <p:cNvPr id="4" name="Immagine 3"/>
          <p:cNvPicPr>
            <a:picLocks noChangeAspect="1"/>
          </p:cNvPicPr>
          <p:nvPr/>
        </p:nvPicPr>
        <p:blipFill>
          <a:blip r:embed="rId3"/>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3853199950"/>
      </p:ext>
    </p:extLst>
  </p:cSld>
  <p:clrMapOvr>
    <a:masterClrMapping/>
  </p:clrMapOvr>
  <p:timing>
    <p:tnLst>
      <p:par>
        <p:cTn id="1" dur="indefinite" restart="never" nodeType="tmRoot"/>
      </p:par>
    </p:tnLst>
  </p:timing>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38472" y="31981"/>
          <a:ext cx="9076344" cy="5074920"/>
        </p:xfrm>
        <a:graphic>
          <a:graphicData uri="http://schemas.openxmlformats.org/drawingml/2006/table">
            <a:tbl>
              <a:tblPr firstRow="1" bandRow="1">
                <a:tableStyleId>{00A15C55-8517-42AA-B614-E9B94910E393}</a:tableStyleId>
              </a:tblPr>
              <a:tblGrid>
                <a:gridCol w="2997061"/>
                <a:gridCol w="2997059"/>
                <a:gridCol w="3082224"/>
              </a:tblGrid>
              <a:tr h="275350">
                <a:tc gridSpan="3">
                  <a:txBody>
                    <a:bodyPr/>
                    <a:lstStyle/>
                    <a:p>
                      <a:pPr marL="0" indent="0" algn="l">
                        <a:lnSpc>
                          <a:spcPct val="150000"/>
                        </a:lnSpc>
                        <a:buFont typeface="Arial" panose="020B0604020202020204" pitchFamily="34" charset="0"/>
                        <a:buNone/>
                      </a:pPr>
                      <a:r>
                        <a:rPr lang="it-IT" sz="1400" b="1" baseline="0" dirty="0" smtClean="0">
                          <a:solidFill>
                            <a:schemeClr val="tx1"/>
                          </a:solidFill>
                          <a:latin typeface="Garamond" panose="02020404030301010803" pitchFamily="18" charset="0"/>
                        </a:rPr>
                        <a:t>Nucleo fondante: DIMENSIONE COGNITIVA  </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Dimensione cognitiva: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Ricordare e comprendere regole e tattiche delle attività proposte.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Strutturare una relazione positiva con l’ambiente di apprendimento.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Mettere in pratica i principi di una sana alimentazione.</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Dimensione cognitiva: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e saper applicare regole e tattiche delle attività proposte.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ed essere in grado di affrontare problemi nelle situazioni di gioco.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Strutturare una relazione costruttiva con l’ambiente di apprendimento.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gli elementi base della sicurezza e dell’assistenza nel corso delle attività.</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i principî dell’igiene, di una sana alimentazione e la relazione con l’attività motoria.</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Dimensione cognitiva: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e saper applicare le regole e le tattiche e degli sport individuali e di squadra.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e risolvere problemi relativi alle situazioni di gioco e sportive.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Strutturare una relazione costruttiva con l’ambiente di apprendimento.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i principî di una sana alimentazione in relazione con l’attività motoria e gli stili di vita.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Conoscere le basi dell’anatomia e della fisiologia del corpo in movimento.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pic>
        <p:nvPicPr>
          <p:cNvPr id="3" name="Immagine 2"/>
          <p:cNvPicPr>
            <a:picLocks noChangeAspect="1"/>
          </p:cNvPicPr>
          <p:nvPr/>
        </p:nvPicPr>
        <p:blipFill>
          <a:blip r:embed="rId2"/>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1302841632"/>
      </p:ext>
    </p:extLst>
  </p:cSld>
  <p:clrMapOvr>
    <a:masterClrMapping/>
  </p:clrMapOvr>
  <p:timing>
    <p:tnLst>
      <p:par>
        <p:cTn id="1" dur="indefinite" restart="never" nodeType="tmRoot"/>
      </p:par>
    </p:tnLst>
  </p:timing>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22253"/>
          <a:ext cx="9095876" cy="6172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Il gioco, lo sport e le regole.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Topologia e orientamento: concetti spaziali (dentro/fuori, sopra/sotto, avanti/dietro) applicati all'ambiente.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 L’importanza dei principi di una sana alimentazione, dell'idratazione e dell'igiene personale dopo l'attività fisica.</a:t>
                      </a: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Comprendere e ricordare la struttura e le regole base delle attività e dei giochi proposti.</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Partecipare al gioco rispettando indicazioni e regole</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Utilizzare in modo corretto gli spazi e gli attrezzi.</a:t>
                      </a:r>
                    </a:p>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it-IT" sz="1200" b="0" baseline="0" dirty="0" smtClean="0">
                          <a:latin typeface="Garamond" panose="02020404030301010803" pitchFamily="18" charset="0"/>
                        </a:rPr>
                        <a:t>Mettere in pratica i principi di una sana alimentazione, idratazione e igiene personale.</a:t>
                      </a: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Costruisce una relazione positiva con l’ambiente di apprendimento.  </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Assume comportamenti idonei igienico – alimentari in aula e in palestra.                                                                 </a:t>
                      </a: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algn="ctr">
                        <a:lnSpc>
                          <a:spcPct val="150000"/>
                        </a:lnSpc>
                      </a:pPr>
                      <a:r>
                        <a:rPr lang="it-IT" sz="1000" b="1" baseline="0" dirty="0" smtClean="0">
                          <a:latin typeface="Garamond" panose="02020404030301010803" pitchFamily="18" charset="0"/>
                        </a:rPr>
                        <a:t>CLASSE 2^ Scuola Primaria </a:t>
                      </a:r>
                    </a:p>
                    <a:p>
                      <a:pPr algn="ctr">
                        <a:lnSpc>
                          <a:spcPct val="150000"/>
                        </a:lnSpc>
                      </a:pPr>
                      <a:endParaRPr lang="it-IT" sz="1000" b="1" baseline="0" dirty="0" smtClean="0">
                        <a:latin typeface="Garamond" panose="02020404030301010803" pitchFamily="18" charset="0"/>
                      </a:endParaRPr>
                    </a:p>
                    <a:p>
                      <a:pPr algn="ctr">
                        <a:lnSpc>
                          <a:spcPct val="150000"/>
                        </a:lnSpc>
                      </a:pPr>
                      <a:endParaRPr lang="it-IT" sz="1000" b="1" baseline="0" dirty="0" smtClean="0">
                        <a:latin typeface="Garamond" panose="02020404030301010803" pitchFamily="18" charset="0"/>
                      </a:endParaRPr>
                    </a:p>
                    <a:p>
                      <a:pPr algn="ctr">
                        <a:lnSpc>
                          <a:spcPct val="150000"/>
                        </a:lnSpc>
                      </a:pPr>
                      <a:endParaRPr lang="it-IT" sz="1000" b="1" baseline="0" dirty="0" smtClean="0">
                        <a:latin typeface="Garamond" panose="02020404030301010803" pitchFamily="18" charset="0"/>
                      </a:endParaRPr>
                    </a:p>
                  </a:txBody>
                  <a:tcPr vert="vert270">
                    <a:solidFill>
                      <a:schemeClr val="accent4"/>
                    </a:solidFill>
                  </a:tcPr>
                </a:tc>
                <a:tc>
                  <a:txBody>
                    <a:bodyPr/>
                    <a:lstStyle/>
                    <a:p>
                      <a:pPr marL="171450" indent="-171450" algn="l">
                        <a:lnSpc>
                          <a:spcPct val="150000"/>
                        </a:lnSpc>
                        <a:buFont typeface="Wingdings" panose="05000000000000000000" pitchFamily="2" charset="2"/>
                        <a:buChar char="v"/>
                      </a:pPr>
                      <a:endParaRPr lang="it-IT" sz="1200" b="0" baseline="0" dirty="0" smtClean="0">
                        <a:latin typeface="Garamond" panose="02020404030301010803" pitchFamily="18" charset="0"/>
                      </a:endParaRPr>
                    </a:p>
                  </a:txBody>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59083" y="4042226"/>
            <a:ext cx="4269902" cy="1543473"/>
          </a:xfrm>
          <a:prstGeom prst="rect">
            <a:avLst/>
          </a:prstGeom>
        </p:spPr>
      </p:pic>
      <p:pic>
        <p:nvPicPr>
          <p:cNvPr id="4" name="Immagine 3"/>
          <p:cNvPicPr>
            <a:picLocks noChangeAspect="1"/>
          </p:cNvPicPr>
          <p:nvPr/>
        </p:nvPicPr>
        <p:blipFill>
          <a:blip r:embed="rId3"/>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2653583294"/>
      </p:ext>
    </p:extLst>
  </p:cSld>
  <p:clrMapOvr>
    <a:masterClrMapping/>
  </p:clrMapOvr>
  <p:timing>
    <p:tnLst>
      <p:par>
        <p:cTn id="1" dur="indefinite" restart="never" nodeType="tmRoot"/>
      </p:par>
    </p:tnLst>
  </p:timing>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206960001"/>
              </p:ext>
            </p:extLst>
          </p:nvPr>
        </p:nvGraphicFramePr>
        <p:xfrm>
          <a:off x="26090" y="30898"/>
          <a:ext cx="9095876" cy="666496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 Esecuzione corretta di esercizi a carico naturale.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 Distribuzione dello sforzo aerobico con  rispetto delle pause di recupero.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Valutazione della forza in relazione alla distanza  e allo spostamento richiesto.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Movimenti di ampia esecuzione articolare e loro funzione.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Capacità di  percepire  e reagire rapidamente agli stimoli.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Scopo e finalità degli esercizi più semplici proposti.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Riconoscimento degli apparati e delle parti del corpo coinvolte nel l’attività motoria.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Uso corretto e sicuro di spazi e le attrezzature e materiali.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Gestione responsabile del proprio materiale.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Rispetto delle consegne e delle regole di sicurezza. </a:t>
                      </a:r>
                    </a:p>
                  </a:txBody>
                  <a:tcPr/>
                </a:tc>
                <a:tc>
                  <a:txBody>
                    <a:bodyPr/>
                    <a:lstStyle/>
                    <a:p>
                      <a:pPr marL="262255">
                        <a:lnSpc>
                          <a:spcPts val="1045"/>
                        </a:lnSpc>
                        <a:spcAft>
                          <a:spcPts val="0"/>
                        </a:spcAft>
                      </a:pPr>
                      <a:r>
                        <a:rPr lang="it-IT" sz="1200" dirty="0" smtClean="0">
                          <a:effectLst/>
                          <a:latin typeface="Garamond" panose="02020404030301010803" pitchFamily="18" charset="0"/>
                          <a:ea typeface="Calibri" panose="020F0502020204030204" pitchFamily="34" charset="0"/>
                          <a:cs typeface="Comic Sans MS" panose="030F0702030302020204" pitchFamily="66" charset="0"/>
                        </a:rPr>
                        <a:t>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Riconoscere il rapporto tra alimentazione ed esercizio fisico come base  di sani stili di vita.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Acquisire consapevolezza delle funzioni fisiologiche (cardio-respiratorie e muscolari) e dei loro cambiamenti durante l’attività.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Adottare comportamenti adeguati per la prevenzione degli infortuni e  la sicurezza dei diversi ambienti di vita.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Eseguire esercizi a carico naturale con posture corrette e controllo del movimento.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Gestire lo sforzo in modo equilibrato, riconoscendo segnali di affaticamento.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Utilizzare correttamente attrezzi e materiali rispettando norme di sicurezza.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Riconoscere lo scopo degli</a:t>
                      </a:r>
                      <a:r>
                        <a:rPr lang="it-IT" sz="12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esercizi e adeguare il proprio comportamento motorio.</a:t>
                      </a: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Riconosce, ricerca e  applica  comportamenti di promozione del benessere  e di un sano stile di vita .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Rispetta criteri base di sicurezza per sé e per gli altri.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Agisce in modo responsabile negli spazi di attività prevenendo rischi e pericoli.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Sviluppa consapevolezza del proprio corpo e delle sue reazioni allo sforzo.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Partecipa alle attività motorie con atteggiamento positivo, rispettoso e collaborativo. </a:t>
                      </a:r>
                    </a:p>
                  </a:txBody>
                  <a:tcPr/>
                </a:tc>
              </a:tr>
            </a:tbl>
          </a:graphicData>
        </a:graphic>
      </p:graphicFrame>
      <p:pic>
        <p:nvPicPr>
          <p:cNvPr id="3" name="Immagine 2"/>
          <p:cNvPicPr>
            <a:picLocks noChangeAspect="1"/>
          </p:cNvPicPr>
          <p:nvPr/>
        </p:nvPicPr>
        <p:blipFill>
          <a:blip r:embed="rId2"/>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2658032199"/>
      </p:ext>
    </p:extLst>
  </p:cSld>
  <p:clrMapOvr>
    <a:masterClrMapping/>
  </p:clrMapOvr>
  <p:timing>
    <p:tnLst>
      <p:par>
        <p:cTn id="1" dur="indefinite" restart="never" nodeType="tmRoot"/>
      </p:par>
    </p:tnLst>
  </p:timing>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pic>
        <p:nvPicPr>
          <p:cNvPr id="4" name="Immagine 3"/>
          <p:cNvPicPr>
            <a:picLocks noChangeAspect="1"/>
          </p:cNvPicPr>
          <p:nvPr/>
        </p:nvPicPr>
        <p:blipFill>
          <a:blip r:embed="rId3"/>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455732663"/>
      </p:ext>
    </p:extLst>
  </p:cSld>
  <p:clrMapOvr>
    <a:masterClrMapping/>
  </p:clrMapOvr>
  <p:timing>
    <p:tnLst>
      <p:par>
        <p:cTn id="1" dur="indefinite" restart="never" nodeType="tmRoot"/>
      </p:par>
    </p:tnLst>
  </p:timing>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38472" y="80682"/>
          <a:ext cx="9076344" cy="5623560"/>
        </p:xfrm>
        <a:graphic>
          <a:graphicData uri="http://schemas.openxmlformats.org/drawingml/2006/table">
            <a:tbl>
              <a:tblPr firstRow="1" bandRow="1">
                <a:tableStyleId>{00A15C55-8517-42AA-B614-E9B94910E393}</a:tableStyleId>
              </a:tblPr>
              <a:tblGrid>
                <a:gridCol w="2997061"/>
                <a:gridCol w="2997059"/>
                <a:gridCol w="3082224"/>
              </a:tblGrid>
              <a:tr h="362779">
                <a:tc gridSpan="3">
                  <a:txBody>
                    <a:bodyPr/>
                    <a:lstStyle/>
                    <a:p>
                      <a:pPr marL="0" indent="0" algn="l">
                        <a:lnSpc>
                          <a:spcPct val="150000"/>
                        </a:lnSpc>
                        <a:buFont typeface="Arial" panose="020B0604020202020204" pitchFamily="34" charset="0"/>
                        <a:buNone/>
                      </a:pPr>
                      <a:r>
                        <a:rPr lang="it-IT" sz="1400" b="1" baseline="0" dirty="0" smtClean="0">
                          <a:solidFill>
                            <a:schemeClr val="tx1"/>
                          </a:solidFill>
                          <a:latin typeface="Garamond" panose="02020404030301010803" pitchFamily="18" charset="0"/>
                        </a:rPr>
                        <a:t>Nucleo fondante: DIMENSIONE SOCIALE </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Dimensione sociale: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Interagire in maniera collaborativa e rispettosa con tutti i compagni.</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Dimensione sociale: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Interagire in maniera collaborativa e rispettosa con tutti i compagni valorizzando le diversità.</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Dimensione sociale: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Interagire attivamente e in maniera rispettosa e inclusiva con i compagni, valorizzando le diversità.</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Comprendere le regole base del fair play.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pic>
        <p:nvPicPr>
          <p:cNvPr id="3" name="Immagine 2"/>
          <p:cNvPicPr>
            <a:picLocks noChangeAspect="1"/>
          </p:cNvPicPr>
          <p:nvPr/>
        </p:nvPicPr>
        <p:blipFill>
          <a:blip r:embed="rId2"/>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4022003718"/>
      </p:ext>
    </p:extLst>
  </p:cSld>
  <p:clrMapOvr>
    <a:masterClrMapping/>
  </p:clrMapOvr>
  <p:timing>
    <p:tnLst>
      <p:par>
        <p:cTn id="1" dur="indefinite" restart="never" nodeType="tmRoot"/>
      </p:par>
    </p:tnLst>
  </p:timing>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66898"/>
          <a:ext cx="9095876" cy="66294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Cooperazione e condivisione dello scopo.</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Rispetto dell'altro e fair play (lealtà sportiva).</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 regole fondamentali dei giochi tradizionali e della convivenza sicura in palestra.</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Inclusione e valorizzazione delle diversità.</a:t>
                      </a: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Collaborare in piccole squadre accettando il ruolo assegnato e aiutando i compagni in difficoltà (es. aspettare il compagno più lento in una staffetta).</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Condividere gli spazi della palestra e i materiali didattici (cerchi, palloni, coni) senza comportamenti oppositivi.</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Accettare il risultato del gioco (vittoria o sconfitta) come momento di crescita e divertimento collettivo, evitando conflitti.</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Rispettare i turni di parola e di azione durante le spiegazioni del docente e le fasi di gioco.</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Accogliere nel proprio gruppo di gioco ogni compagno, riconoscendo e valorizzando le diverse abilità e caratteristiche di ciascuno. </a:t>
                      </a:r>
                    </a:p>
                    <a:p>
                      <a:pPr marL="171450" indent="-171450" algn="l">
                        <a:lnSpc>
                          <a:spcPct val="150000"/>
                        </a:lnSpc>
                        <a:buFont typeface="Wingdings" panose="05000000000000000000" pitchFamily="2" charset="2"/>
                        <a:buChar char="ü"/>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Agisce in modo civile e responsabile per il raggiungimento di un fine comune.</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Instaura relazioni rispettose e inclusive con tutti i membri del gruppo classe.</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it-IT" sz="1200" b="0" baseline="0" dirty="0" smtClean="0">
                          <a:latin typeface="Garamond" panose="02020404030301010803" pitchFamily="18" charset="0"/>
                        </a:rPr>
                        <a:t>Partecipa al gioco collettivo, sviluppando corretti comportamenti relazionali.</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2829524846"/>
      </p:ext>
    </p:extLst>
  </p:cSld>
  <p:clrMapOvr>
    <a:masterClrMapping/>
  </p:clrMapOvr>
  <p:timing>
    <p:tnLst>
      <p:par>
        <p:cTn id="1" dur="indefinite" restart="never" nodeType="tmRoot"/>
      </p:par>
    </p:tnLst>
  </p:timing>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7244"/>
          <a:ext cx="9095876" cy="443484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Primaria </a:t>
                      </a:r>
                    </a:p>
                    <a:p>
                      <a:pPr algn="ctr">
                        <a:lnSpc>
                          <a:spcPct val="150000"/>
                        </a:lnSpc>
                      </a:pPr>
                      <a:endParaRPr lang="it-IT" sz="1000" b="1" baseline="0" dirty="0" smtClean="0">
                        <a:latin typeface="Garamond" panose="02020404030301010803" pitchFamily="18" charset="0"/>
                      </a:endParaRPr>
                    </a:p>
                    <a:p>
                      <a:pPr algn="ctr">
                        <a:lnSpc>
                          <a:spcPct val="150000"/>
                        </a:lnSpc>
                      </a:pPr>
                      <a:endParaRPr lang="it-IT" sz="1000" b="1" baseline="0" dirty="0" smtClean="0">
                        <a:latin typeface="Garamond" panose="02020404030301010803" pitchFamily="18" charset="0"/>
                      </a:endParaRPr>
                    </a:p>
                    <a:p>
                      <a:pPr algn="ctr">
                        <a:lnSpc>
                          <a:spcPct val="150000"/>
                        </a:lnSpc>
                      </a:pPr>
                      <a:endParaRPr lang="it-IT" sz="1000" b="1" baseline="0" dirty="0" smtClean="0">
                        <a:latin typeface="Garamond" panose="02020404030301010803" pitchFamily="18" charset="0"/>
                      </a:endParaRPr>
                    </a:p>
                  </a:txBody>
                  <a:tcPr vert="vert270">
                    <a:solidFill>
                      <a:schemeClr val="accent4"/>
                    </a:solidFill>
                  </a:tcPr>
                </a:tc>
                <a:tc>
                  <a:txBody>
                    <a:bodyPr/>
                    <a:lstStyle/>
                    <a:p>
                      <a:pPr marL="171450" indent="-171450" algn="l">
                        <a:lnSpc>
                          <a:spcPct val="150000"/>
                        </a:lnSpc>
                        <a:buFont typeface="Wingdings" panose="05000000000000000000" pitchFamily="2" charset="2"/>
                        <a:buChar char="v"/>
                      </a:pPr>
                      <a:endParaRPr lang="it-IT" sz="1200" b="0" baseline="0" dirty="0" smtClean="0">
                        <a:latin typeface="Garamond" panose="02020404030301010803" pitchFamily="18" charset="0"/>
                      </a:endParaRPr>
                    </a:p>
                  </a:txBody>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39077" y="1425548"/>
            <a:ext cx="4269902" cy="1543473"/>
          </a:xfrm>
          <a:prstGeom prst="rect">
            <a:avLst/>
          </a:prstGeom>
        </p:spPr>
      </p:pic>
      <p:pic>
        <p:nvPicPr>
          <p:cNvPr id="4" name="Immagine 3"/>
          <p:cNvPicPr>
            <a:picLocks noChangeAspect="1"/>
          </p:cNvPicPr>
          <p:nvPr/>
        </p:nvPicPr>
        <p:blipFill>
          <a:blip r:embed="rId3"/>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386109504"/>
      </p:ext>
    </p:extLst>
  </p:cSld>
  <p:clrMapOvr>
    <a:masterClrMapping/>
  </p:clrMapOvr>
  <p:timing>
    <p:tnLst>
      <p:par>
        <p:cTn id="1" dur="indefinite" restart="never" nodeType="tmRoot"/>
      </p:par>
    </p:tnLst>
  </p:timing>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1287338180"/>
              </p:ext>
            </p:extLst>
          </p:nvPr>
        </p:nvGraphicFramePr>
        <p:xfrm>
          <a:off x="26090" y="30898"/>
          <a:ext cx="9095876" cy="584200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 Fondamentali individuali delle principali attività ludico motorie.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Modalità di gioco  in  gruppo, in coppia , in spazi delimitati e con ruoli semplici.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Concetto di azione di gioco: inizio, sviluppo, conclusione.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Regole essenziali dei giochi proposti e la loro applicazione.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Ruolo dell’arbitro e significato delle sue decisioni.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Uso corretto e sicuro di attrezzi e materiali.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Principi di collaborazione ,turnazione, rispetto reciproco.</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Valori fondamentali del fair play: rispetto, lealtà, autocontrollo, responsabilità.</a:t>
                      </a:r>
                    </a:p>
                  </a:txBody>
                  <a:tcPr/>
                </a:tc>
                <a:tc>
                  <a:txBody>
                    <a:bodyPr/>
                    <a:lstStyle/>
                    <a:p>
                      <a:pPr marL="262255">
                        <a:lnSpc>
                          <a:spcPts val="1045"/>
                        </a:lnSpc>
                        <a:spcAft>
                          <a:spcPts val="0"/>
                        </a:spcAft>
                      </a:pPr>
                      <a:r>
                        <a:rPr lang="it-IT" sz="1200" dirty="0" smtClean="0">
                          <a:effectLst/>
                          <a:latin typeface="Garamond" panose="02020404030301010803" pitchFamily="18" charset="0"/>
                          <a:ea typeface="Calibri" panose="020F0502020204030204" pitchFamily="34" charset="0"/>
                          <a:cs typeface="Comic Sans MS" panose="030F0702030302020204" pitchFamily="66" charset="0"/>
                        </a:rPr>
                        <a:t>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Conoscere e applicare correttamente modalità esecutive di diverse proposte di gioco-sport.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Partecipare attivamente alle varie forme di gioco, organizzate anche in forma di gara, collaborando con gli altri.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Utilizzare i  giochi  dalla tradizione popolare rispettandone indicazioni e regole.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Rispettare le regole nella competizione  e durante il gioco libero guidato.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Accettare la sconfitta con equilibrio e vivere la vittoria con rispetto verso gli altri.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Utilizzare attrezzi e materiali in modo funzionale all’attività contribuendo all’organizzazione del gioco.</a:t>
                      </a: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Si integra nel gruppo  assumendo  responsabilità e impegnandosi per il bene comune.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Pratica attivamente i valori del fair  play come modalità quotidiana di relazione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Rispetta  regole, compagni , avversari, arbitro e materiali.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Collabora per raggiungere un obbiettivo comune mostrando spirito di squadra.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Gestisce emozioni e comportamenti durante il  gioco sviluppando autocontrollo e rispetto.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Agisce in modo sicuro e responsabile negli ambienti. </a:t>
                      </a:r>
                    </a:p>
                  </a:txBody>
                  <a:tcPr/>
                </a:tc>
              </a:tr>
            </a:tbl>
          </a:graphicData>
        </a:graphic>
      </p:graphicFrame>
      <p:pic>
        <p:nvPicPr>
          <p:cNvPr id="3" name="Immagine 2"/>
          <p:cNvPicPr>
            <a:picLocks noChangeAspect="1"/>
          </p:cNvPicPr>
          <p:nvPr/>
        </p:nvPicPr>
        <p:blipFill>
          <a:blip r:embed="rId2"/>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69674117"/>
      </p:ext>
    </p:extLst>
  </p:cSld>
  <p:clrMapOvr>
    <a:masterClrMapping/>
  </p:clrMapOvr>
  <p:timing>
    <p:tnLst>
      <p:par>
        <p:cTn id="1" dur="indefinite" restart="never" nodeType="tmRoot"/>
      </p:par>
    </p:tnLst>
  </p:timing>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pic>
        <p:nvPicPr>
          <p:cNvPr id="4" name="Immagine 3"/>
          <p:cNvPicPr>
            <a:picLocks noChangeAspect="1"/>
          </p:cNvPicPr>
          <p:nvPr/>
        </p:nvPicPr>
        <p:blipFill>
          <a:blip r:embed="rId3"/>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1871028421"/>
      </p:ext>
    </p:extLst>
  </p:cSld>
  <p:clrMapOvr>
    <a:masterClrMapping/>
  </p:clrMapOvr>
  <p:timing>
    <p:tnLst>
      <p:par>
        <p:cTn id="1" dur="indefinite" restart="never" nodeType="tmRoot"/>
      </p:par>
    </p:tnLst>
  </p:timing>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38472" y="31981"/>
          <a:ext cx="9076344" cy="5806440"/>
        </p:xfrm>
        <a:graphic>
          <a:graphicData uri="http://schemas.openxmlformats.org/drawingml/2006/table">
            <a:tbl>
              <a:tblPr firstRow="1" bandRow="1">
                <a:tableStyleId>{00A15C55-8517-42AA-B614-E9B94910E393}</a:tableStyleId>
              </a:tblPr>
              <a:tblGrid>
                <a:gridCol w="2997061"/>
                <a:gridCol w="2997059"/>
                <a:gridCol w="3082224"/>
              </a:tblGrid>
              <a:tr h="275350">
                <a:tc gridSpan="3">
                  <a:txBody>
                    <a:bodyPr/>
                    <a:lstStyle/>
                    <a:p>
                      <a:pPr marL="0" indent="0" algn="l">
                        <a:lnSpc>
                          <a:spcPct val="150000"/>
                        </a:lnSpc>
                        <a:buFont typeface="Arial" panose="020B0604020202020204" pitchFamily="34" charset="0"/>
                        <a:buNone/>
                      </a:pPr>
                      <a:r>
                        <a:rPr lang="it-IT" sz="1400" b="1" baseline="0" dirty="0" smtClean="0">
                          <a:solidFill>
                            <a:schemeClr val="tx1"/>
                          </a:solidFill>
                          <a:latin typeface="Garamond" panose="02020404030301010803" pitchFamily="18" charset="0"/>
                        </a:rPr>
                        <a:t>Nucleo fondante: DIMENSIONE EMOTIVO-RELAZIONALE</a:t>
                      </a:r>
                    </a:p>
                  </a:txBody>
                  <a:tcPr>
                    <a:solidFill>
                      <a:schemeClr val="bg1"/>
                    </a:solidFill>
                  </a:tcPr>
                </a:tc>
                <a:tc hMerge="1">
                  <a:txBody>
                    <a:bodyPr/>
                    <a:lstStyle/>
                    <a:p>
                      <a:endParaRPr lang="it-IT"/>
                    </a:p>
                  </a:txBody>
                  <a:tcPr/>
                </a:tc>
                <a:tc hMerge="1">
                  <a:txBody>
                    <a:bodyPr/>
                    <a:lstStyle/>
                    <a:p>
                      <a:endParaRPr lang="it-IT"/>
                    </a:p>
                  </a:txBody>
                  <a:tcPr/>
                </a:tc>
              </a:tr>
              <a:tr h="316371">
                <a:tc gridSpan="3">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Dalle Nuove Indicazioni 2025 Scuola dell’infanzia e Primo ciclo di istruzione</a:t>
                      </a:r>
                    </a:p>
                  </a:txBody>
                  <a:tcPr/>
                </a:tc>
                <a:tc hMerge="1">
                  <a:txBody>
                    <a:bodyPr/>
                    <a:lstStyle/>
                    <a:p>
                      <a:endParaRPr lang="it-IT"/>
                    </a:p>
                  </a:txBody>
                  <a:tcPr/>
                </a:tc>
                <a:tc hMerge="1">
                  <a:txBody>
                    <a:bodyPr/>
                    <a:lstStyle/>
                    <a:p>
                      <a:endParaRPr lang="it-IT"/>
                    </a:p>
                  </a:txBody>
                  <a:tcPr/>
                </a:tc>
              </a:tr>
              <a:tr h="373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Dimensione emotivo-relazionale: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Manifestare e modulare le proprie emozioni.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Mostrare empatia per compagne e compagni.</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QUINTA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Dimensione emotivo-relazionale: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Gestire le proprie emozioni nelle situazioni di gioco.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Affrontare le eventuali difficoltà negli apprendimenti.</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SPECIFICI DI APPRENDIMENTO AL TERMINE DELLA CLASSE TERZA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Dimensione emotivo-relazionale: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Gestire le proprie emozioni nelle situazioni di gioco e sportive.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Saper reagire attivamente alle eventuali difficoltà negli apprendimenti e aiutare gli altri.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r>
            </a:tbl>
          </a:graphicData>
        </a:graphic>
      </p:graphicFrame>
      <p:pic>
        <p:nvPicPr>
          <p:cNvPr id="3" name="Immagine 2"/>
          <p:cNvPicPr>
            <a:picLocks noChangeAspect="1"/>
          </p:cNvPicPr>
          <p:nvPr/>
        </p:nvPicPr>
        <p:blipFill>
          <a:blip r:embed="rId2"/>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422191471"/>
      </p:ext>
    </p:extLst>
  </p:cSld>
  <p:clrMapOvr>
    <a:masterClrMapping/>
  </p:clrMapOvr>
  <p:timing>
    <p:tnLst>
      <p:par>
        <p:cTn id="1" dur="indefinite" restart="never" nodeType="tmRoot"/>
      </p:par>
    </p:tnLst>
  </p:timing>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22253"/>
          <a:ext cx="9095876" cy="672084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Primaria </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Il gioco e le emozioni.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Il linguaggio del corpo come modalità comunicativo-espressiva.</a:t>
                      </a: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it-IT" sz="1200" b="0" baseline="0" dirty="0" smtClean="0">
                          <a:latin typeface="Garamond" panose="02020404030301010803" pitchFamily="18" charset="0"/>
                        </a:rPr>
                        <a:t>Utilizza il corpo e il movimento per rappresentare situazioni comunicative reali e fantastiche.</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Esprimere emozioni e stati d'animo utilizzando la mimica facciale e i gesti corporei.</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Muoversi a ritmo coordinando i propri movimenti a stimoli sonori, battiti o sequenze musicali semplici.</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Decodificare i messaggi corporei inviati dai compagni durante i giochi di simulazione.</a:t>
                      </a:r>
                    </a:p>
                  </a:txBody>
                  <a:tcPr/>
                </a:tc>
                <a:tc>
                  <a:txBody>
                    <a:bodyPr/>
                    <a:lstStyle/>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Padroneggia modalità espressive e corporee.                                                                          </a:t>
                      </a:r>
                      <a:endParaRPr lang="it-IT" sz="1200" b="0" baseline="0" dirty="0" smtClean="0">
                        <a:latin typeface="Garamond" panose="02020404030301010803" pitchFamily="18" charset="0"/>
                      </a:endParaRP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Mostra empatia per compagni e compagne.</a:t>
                      </a: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algn="ctr">
                        <a:lnSpc>
                          <a:spcPct val="150000"/>
                        </a:lnSpc>
                      </a:pPr>
                      <a:r>
                        <a:rPr lang="it-IT" sz="1000" b="1" baseline="0" dirty="0" smtClean="0">
                          <a:latin typeface="Garamond" panose="02020404030301010803" pitchFamily="18" charset="0"/>
                        </a:rPr>
                        <a:t>CLASSE 2^ Scuola Primaria </a:t>
                      </a:r>
                    </a:p>
                    <a:p>
                      <a:pPr algn="ctr">
                        <a:lnSpc>
                          <a:spcPct val="150000"/>
                        </a:lnSpc>
                      </a:pPr>
                      <a:endParaRPr lang="it-IT" sz="1000" b="1" baseline="0" dirty="0" smtClean="0">
                        <a:latin typeface="Garamond" panose="02020404030301010803" pitchFamily="18" charset="0"/>
                      </a:endParaRPr>
                    </a:p>
                    <a:p>
                      <a:pPr algn="ctr">
                        <a:lnSpc>
                          <a:spcPct val="150000"/>
                        </a:lnSpc>
                      </a:pPr>
                      <a:endParaRPr lang="it-IT" sz="1000" b="1" baseline="0" dirty="0" smtClean="0">
                        <a:latin typeface="Garamond" panose="02020404030301010803" pitchFamily="18" charset="0"/>
                      </a:endParaRPr>
                    </a:p>
                    <a:p>
                      <a:pPr algn="ctr">
                        <a:lnSpc>
                          <a:spcPct val="150000"/>
                        </a:lnSpc>
                      </a:pPr>
                      <a:endParaRPr lang="it-IT" sz="1000" b="1" baseline="0" dirty="0" smtClean="0">
                        <a:latin typeface="Garamond" panose="02020404030301010803" pitchFamily="18" charset="0"/>
                      </a:endParaRPr>
                    </a:p>
                  </a:txBody>
                  <a:tcPr vert="vert270">
                    <a:solidFill>
                      <a:schemeClr val="accent4"/>
                    </a:solidFill>
                  </a:tcPr>
                </a:tc>
                <a:tc>
                  <a:txBody>
                    <a:bodyPr/>
                    <a:lstStyle/>
                    <a:p>
                      <a:pPr marL="171450" indent="-171450" algn="l">
                        <a:lnSpc>
                          <a:spcPct val="150000"/>
                        </a:lnSpc>
                        <a:buFont typeface="Wingdings" panose="05000000000000000000" pitchFamily="2" charset="2"/>
                        <a:buChar char="v"/>
                      </a:pPr>
                      <a:endParaRPr lang="it-IT" sz="1200" b="0" baseline="0" dirty="0" smtClean="0">
                        <a:latin typeface="Garamond" panose="02020404030301010803" pitchFamily="18" charset="0"/>
                      </a:endParaRPr>
                    </a:p>
                  </a:txBody>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62922" y="4415758"/>
            <a:ext cx="4269902" cy="1543473"/>
          </a:xfrm>
          <a:prstGeom prst="rect">
            <a:avLst/>
          </a:prstGeom>
        </p:spPr>
      </p:pic>
      <p:pic>
        <p:nvPicPr>
          <p:cNvPr id="4" name="Immagine 3"/>
          <p:cNvPicPr>
            <a:picLocks noChangeAspect="1"/>
          </p:cNvPicPr>
          <p:nvPr/>
        </p:nvPicPr>
        <p:blipFill>
          <a:blip r:embed="rId3"/>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622385662"/>
      </p:ext>
    </p:extLst>
  </p:cSld>
  <p:clrMapOvr>
    <a:masterClrMapping/>
  </p:clrMapOvr>
  <p:timing>
    <p:tnLst>
      <p:par>
        <p:cTn id="1" dur="indefinite" restart="never" nodeType="tmRoot"/>
      </p:par>
    </p:tnLst>
  </p:timing>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937548594"/>
              </p:ext>
            </p:extLst>
          </p:nvPr>
        </p:nvGraphicFramePr>
        <p:xfrm>
          <a:off x="26090" y="30898"/>
          <a:ext cx="9095876" cy="474472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  Elementi fondamentali della mimica facciale per esprimere emozioni.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Uso del corpo come strumento espressivo (gesti, posture).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Relazione tra corpo, oggetti e spazio nelle attività espressive.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Principi elementari di drammatizzazione. </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Regole di base per comunicare attraverso il movimento in modo rispettoso e sicuro. </a:t>
                      </a:r>
                    </a:p>
                  </a:txBody>
                  <a:tcPr/>
                </a:tc>
                <a:tc>
                  <a:txBody>
                    <a:bodyPr/>
                    <a:lstStyle/>
                    <a:p>
                      <a:pPr marL="262255">
                        <a:lnSpc>
                          <a:spcPts val="1045"/>
                        </a:lnSpc>
                        <a:spcAft>
                          <a:spcPts val="0"/>
                        </a:spcAft>
                      </a:pPr>
                      <a:r>
                        <a:rPr lang="it-IT" sz="1200" dirty="0" smtClean="0">
                          <a:effectLst/>
                          <a:latin typeface="Garamond" panose="02020404030301010803" pitchFamily="18" charset="0"/>
                          <a:ea typeface="Calibri" panose="020F0502020204030204" pitchFamily="34" charset="0"/>
                          <a:cs typeface="Comic Sans MS" panose="030F0702030302020204" pitchFamily="66" charset="0"/>
                        </a:rPr>
                        <a:t>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Utilizzare in modo originale e creativo modalità espressive e corporee anche attraverso forme di drammatizzazione e danza.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Trasmettere contenuti emozionali attraverso gesti, posture ,mimica facciale e movimenti.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Elaborare ed eseguire semplici sequenze di movimento individuali e collettive.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Partecipare alla costruzione di piccole coreografie basate su ritmo ripetizione e variazione.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Utilizzare attrezzi codificati e non  come strumenti espressivi.</a:t>
                      </a: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Utilizza gli aspetti comunicativo-relazionali del linguaggio motorio per entrare in relazione con gli altri.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Riconosce e modula le proprie emozioni attraverso il movimento e la mimica.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Partecipa a situazioni espressive collettive mostrando ascolto, rispetto e collaborazione.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Sa interpretare semplici messaggi corporei degli altri e saper rispondere in modo adeguato. </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Si esprime con il corpo in modo spontaneo, creativo e sicuro, rispettando tempi, spazi e compagni. </a:t>
                      </a:r>
                    </a:p>
                  </a:txBody>
                  <a:tcPr/>
                </a:tc>
              </a:tr>
            </a:tbl>
          </a:graphicData>
        </a:graphic>
      </p:graphicFrame>
      <p:pic>
        <p:nvPicPr>
          <p:cNvPr id="3" name="Immagine 2"/>
          <p:cNvPicPr>
            <a:picLocks noChangeAspect="1"/>
          </p:cNvPicPr>
          <p:nvPr/>
        </p:nvPicPr>
        <p:blipFill>
          <a:blip r:embed="rId2"/>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1162066622"/>
      </p:ext>
    </p:extLst>
  </p:cSld>
  <p:clrMapOvr>
    <a:masterClrMapping/>
  </p:clrMapOvr>
  <p:timing>
    <p:tnLst>
      <p:par>
        <p:cTn id="1" dur="indefinite" restart="never" nodeType="tmRoot"/>
      </p:par>
    </p:tnLst>
  </p:timing>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pic>
        <p:nvPicPr>
          <p:cNvPr id="4" name="Immagine 3"/>
          <p:cNvPicPr>
            <a:picLocks noChangeAspect="1"/>
          </p:cNvPicPr>
          <p:nvPr/>
        </p:nvPicPr>
        <p:blipFill>
          <a:blip r:embed="rId3"/>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1748387987"/>
      </p:ext>
    </p:extLst>
  </p:cSld>
  <p:clrMapOvr>
    <a:masterClrMapping/>
  </p:clrMapOvr>
  <p:timing>
    <p:tnLst>
      <p:par>
        <p:cTn id="1" dur="indefinite" restart="never" nodeType="tmRoot"/>
      </p:par>
    </p:tnLst>
  </p:timing>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ext uri="{D42A27DB-BD31-4B8C-83A1-F6EECF244321}">
                <p14:modId xmlns:p14="http://schemas.microsoft.com/office/powerpoint/2010/main" val="1340398789"/>
              </p:ext>
            </p:extLst>
          </p:nvPr>
        </p:nvGraphicFramePr>
        <p:xfrm>
          <a:off x="22055" y="20559"/>
          <a:ext cx="9076760" cy="6720840"/>
        </p:xfrm>
        <a:graphic>
          <a:graphicData uri="http://schemas.openxmlformats.org/drawingml/2006/table">
            <a:tbl>
              <a:tblPr firstRow="1" bandRow="1">
                <a:tableStyleId>{93296810-A885-4BE3-A3E7-6D5BEEA58F35}</a:tableStyleId>
              </a:tblPr>
              <a:tblGrid>
                <a:gridCol w="1716268"/>
                <a:gridCol w="1167063"/>
                <a:gridCol w="1227221"/>
                <a:gridCol w="1167063"/>
                <a:gridCol w="1205785"/>
                <a:gridCol w="1296680"/>
                <a:gridCol w="1296680"/>
              </a:tblGrid>
              <a:tr h="605331">
                <a:tc gridSpan="7">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RUBRICA VALUTATIVA SCUOLA PRIMARIA </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COMPETENZA IN MATERIA DI CONSAPEVOLEZZA ED ESPRESSIONE CULTURALI</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DISCIPLINA: EDUCAZIONE MOTORIA</a:t>
                      </a:r>
                    </a:p>
                  </a:txBody>
                  <a:tcPr>
                    <a:solidFill>
                      <a:srgbClr val="92D050"/>
                    </a:solidFill>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r>
              <a:tr h="233568">
                <a:tc gridSpan="7">
                  <a:txBody>
                    <a:bodyPr/>
                    <a:lstStyle/>
                    <a:p>
                      <a:pPr algn="ctr"/>
                      <a:r>
                        <a:rPr lang="it-IT" sz="1200" b="1" dirty="0" smtClean="0">
                          <a:latin typeface="Garamond" panose="02020404030301010803" pitchFamily="18" charset="0"/>
                        </a:rPr>
                        <a:t>CLASSE</a:t>
                      </a:r>
                      <a:r>
                        <a:rPr lang="it-IT" sz="1200" b="1" baseline="0" dirty="0" smtClean="0">
                          <a:latin typeface="Garamond" panose="02020404030301010803" pitchFamily="18" charset="0"/>
                        </a:rPr>
                        <a:t> </a:t>
                      </a:r>
                      <a:r>
                        <a:rPr lang="it-IT" sz="1200" b="1" dirty="0" smtClean="0">
                          <a:latin typeface="Garamond" panose="02020404030301010803" pitchFamily="18" charset="0"/>
                        </a:rPr>
                        <a:t>PRIMA </a:t>
                      </a:r>
                    </a:p>
                  </a:txBody>
                  <a:tcPr>
                    <a:solidFill>
                      <a:srgbClr val="92D050"/>
                    </a:solidFill>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r>
              <a:tr h="235473">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DI APPRENDIMENTO</a:t>
                      </a:r>
                      <a:endParaRPr kumimoji="0" lang="it-IT" sz="12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endParaRPr>
                    </a:p>
                  </a:txBody>
                  <a:tcPr>
                    <a:solidFill>
                      <a:schemeClr val="bg1"/>
                    </a:solidFill>
                  </a:tcPr>
                </a:tc>
                <a:tc gridSpan="6">
                  <a:txBody>
                    <a:bodyPr/>
                    <a:lstStyle/>
                    <a:p>
                      <a:pPr algn="ctr"/>
                      <a:r>
                        <a:rPr lang="it-IT" sz="1200" dirty="0" smtClean="0">
                          <a:latin typeface="Garamond" panose="02020404030301010803" pitchFamily="18" charset="0"/>
                        </a:rPr>
                        <a:t>GIUDIZIO SINTETICO E SUA DESCRIZIONE</a:t>
                      </a:r>
                    </a:p>
                  </a:txBody>
                  <a:tcPr>
                    <a:solidFill>
                      <a:schemeClr val="bg1"/>
                    </a:solidFill>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smtClean="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r>
              <a:tr h="351678">
                <a:tc vMerge="1">
                  <a:txBody>
                    <a:bodyPr/>
                    <a:lstStyle/>
                    <a:p>
                      <a:endParaRPr lang="it-IT"/>
                    </a:p>
                  </a:txBody>
                  <a:tcPr/>
                </a:tc>
                <a:tc>
                  <a:txBody>
                    <a:bodyPr/>
                    <a:lstStyle/>
                    <a:p>
                      <a:pPr algn="ctr"/>
                      <a:r>
                        <a:rPr lang="it-IT" sz="1200" dirty="0" smtClean="0">
                          <a:latin typeface="Garamond" panose="02020404030301010803" pitchFamily="18" charset="0"/>
                        </a:rPr>
                        <a:t>NON SUFFICIENTE</a:t>
                      </a:r>
                    </a:p>
                  </a:txBody>
                  <a:tcPr/>
                </a:tc>
                <a:tc>
                  <a:txBody>
                    <a:bodyPr/>
                    <a:lstStyle/>
                    <a:p>
                      <a:pPr algn="ct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SUFFICIENTE</a:t>
                      </a: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DISCRETO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BUONO </a:t>
                      </a:r>
                    </a:p>
                    <a:p>
                      <a:pPr algn="ctr"/>
                      <a:endParaRPr lang="it-IT" sz="1200" dirty="0" smtClean="0">
                        <a:latin typeface="Garamond" panose="02020404030301010803" pitchFamily="18"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DISTINTO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OTTIMO </a:t>
                      </a:r>
                    </a:p>
                  </a:txBody>
                  <a:tcPr/>
                </a:tc>
              </a:tr>
              <a:tr h="164590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il proprio corpo.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Utilizzare gli schemi motori combinati.</a:t>
                      </a:r>
                    </a:p>
                  </a:txBody>
                  <a:tcPr/>
                </a:tc>
                <a:tc>
                  <a:txBody>
                    <a:bodyPr/>
                    <a:lstStyle/>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r>
                        <a:rPr lang="it-IT" sz="1100" dirty="0" smtClean="0">
                          <a:latin typeface="Garamond" panose="02020404030301010803" pitchFamily="18" charset="0"/>
                        </a:rPr>
                        <a:t>Riconosce le parti del corpo</a:t>
                      </a:r>
                      <a:r>
                        <a:rPr lang="it-IT" sz="1100" baseline="0" dirty="0" smtClean="0">
                          <a:latin typeface="Garamond" panose="02020404030301010803" pitchFamily="18" charset="0"/>
                        </a:rPr>
                        <a:t> </a:t>
                      </a:r>
                      <a:r>
                        <a:rPr lang="it-IT" sz="1100" dirty="0" smtClean="0">
                          <a:latin typeface="Garamond" panose="02020404030301010803" pitchFamily="18" charset="0"/>
                        </a:rPr>
                        <a:t>solo se guidato. Dimostra</a:t>
                      </a:r>
                    </a:p>
                    <a:p>
                      <a:pPr algn="l"/>
                      <a:r>
                        <a:rPr lang="it-IT" sz="1100" dirty="0" smtClean="0">
                          <a:latin typeface="Garamond" panose="02020404030301010803" pitchFamily="18" charset="0"/>
                        </a:rPr>
                        <a:t>una parziale coordinazione e</a:t>
                      </a:r>
                    </a:p>
                    <a:p>
                      <a:pPr algn="l"/>
                      <a:r>
                        <a:rPr lang="it-IT" sz="1100" dirty="0" smtClean="0">
                          <a:latin typeface="Garamond" panose="02020404030301010803" pitchFamily="18" charset="0"/>
                        </a:rPr>
                        <a:t>capacità di</a:t>
                      </a:r>
                      <a:r>
                        <a:rPr lang="it-IT" sz="1100" baseline="0" dirty="0" smtClean="0">
                          <a:latin typeface="Garamond" panose="02020404030301010803" pitchFamily="18" charset="0"/>
                        </a:rPr>
                        <a:t> </a:t>
                      </a:r>
                      <a:r>
                        <a:rPr lang="it-IT" sz="1100" dirty="0" smtClean="0">
                          <a:latin typeface="Garamond" panose="02020404030301010803" pitchFamily="18" charset="0"/>
                        </a:rPr>
                        <a:t>eseguire schemi</a:t>
                      </a:r>
                      <a:r>
                        <a:rPr lang="it-IT" sz="1100" baseline="0" dirty="0" smtClean="0">
                          <a:latin typeface="Garamond" panose="02020404030301010803" pitchFamily="18" charset="0"/>
                        </a:rPr>
                        <a:t> </a:t>
                      </a:r>
                      <a:r>
                        <a:rPr lang="it-IT" sz="1100" dirty="0" smtClean="0">
                          <a:latin typeface="Garamond" panose="02020404030301010803" pitchFamily="18" charset="0"/>
                        </a:rPr>
                        <a:t>motori diversi.</a:t>
                      </a:r>
                    </a:p>
                    <a:p>
                      <a:pPr algn="l"/>
                      <a:endParaRPr lang="it-IT" sz="1100" dirty="0" smtClean="0">
                        <a:latin typeface="Garamond" panose="02020404030301010803"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sz="1100" baseline="0" dirty="0" smtClean="0">
                        <a:latin typeface="Garamond" panose="02020404030301010803"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it-IT" sz="1100" baseline="0" dirty="0" smtClean="0">
                        <a:latin typeface="Garamond" panose="02020404030301010803"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baseline="0" dirty="0" smtClean="0">
                          <a:latin typeface="Garamond" panose="02020404030301010803" pitchFamily="18" charset="0"/>
                        </a:rPr>
                        <a:t>Riconosce parzialmente</a:t>
                      </a: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baseline="0" dirty="0" smtClean="0">
                          <a:latin typeface="Garamond" panose="02020404030301010803" pitchFamily="18" charset="0"/>
                        </a:rPr>
                        <a:t>le parti del corpo.</a:t>
                      </a: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baseline="0" dirty="0" smtClean="0">
                          <a:latin typeface="Garamond" panose="02020404030301010803" pitchFamily="18" charset="0"/>
                        </a:rPr>
                        <a:t>Dimostra una</a:t>
                      </a: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baseline="0" dirty="0" smtClean="0">
                          <a:latin typeface="Garamond" panose="02020404030301010803" pitchFamily="18" charset="0"/>
                        </a:rPr>
                        <a:t>sufficiente</a:t>
                      </a: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baseline="0" dirty="0" smtClean="0">
                          <a:latin typeface="Garamond" panose="02020404030301010803" pitchFamily="18" charset="0"/>
                        </a:rPr>
                        <a:t>coordinazione e</a:t>
                      </a: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baseline="0" dirty="0" smtClean="0">
                          <a:latin typeface="Garamond" panose="02020404030301010803" pitchFamily="18" charset="0"/>
                        </a:rPr>
                        <a:t>capacità di eseguire</a:t>
                      </a: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baseline="0" dirty="0" smtClean="0">
                          <a:latin typeface="Garamond" panose="02020404030301010803" pitchFamily="18" charset="0"/>
                        </a:rPr>
                        <a:t>schemi motori diversi.</a:t>
                      </a:r>
                    </a:p>
                  </a:txBody>
                  <a:tcPr/>
                </a:tc>
                <a:tc>
                  <a:txBody>
                    <a:bodyPr/>
                    <a:lstStyle/>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r>
                        <a:rPr lang="it-IT" sz="1100" dirty="0" smtClean="0">
                          <a:latin typeface="Garamond" panose="02020404030301010803" pitchFamily="18" charset="0"/>
                        </a:rPr>
                        <a:t>Riconosce le parti del corpo.</a:t>
                      </a:r>
                    </a:p>
                    <a:p>
                      <a:pPr algn="l"/>
                      <a:r>
                        <a:rPr lang="it-IT" sz="1100" dirty="0" smtClean="0">
                          <a:latin typeface="Garamond" panose="02020404030301010803" pitchFamily="18" charset="0"/>
                        </a:rPr>
                        <a:t>Dimostra una</a:t>
                      </a:r>
                    </a:p>
                    <a:p>
                      <a:pPr algn="l"/>
                      <a:r>
                        <a:rPr lang="it-IT" sz="1100" dirty="0" smtClean="0">
                          <a:latin typeface="Garamond" panose="02020404030301010803" pitchFamily="18" charset="0"/>
                        </a:rPr>
                        <a:t>discreta </a:t>
                      </a:r>
                    </a:p>
                    <a:p>
                      <a:pPr algn="l"/>
                      <a:r>
                        <a:rPr lang="it-IT" sz="1100" dirty="0" smtClean="0">
                          <a:latin typeface="Garamond" panose="02020404030301010803" pitchFamily="18" charset="0"/>
                        </a:rPr>
                        <a:t>coordinazione e</a:t>
                      </a:r>
                    </a:p>
                    <a:p>
                      <a:pPr algn="l"/>
                      <a:r>
                        <a:rPr lang="it-IT" sz="1100" dirty="0" smtClean="0">
                          <a:latin typeface="Garamond" panose="02020404030301010803" pitchFamily="18" charset="0"/>
                        </a:rPr>
                        <a:t>capacità di eseguire</a:t>
                      </a:r>
                    </a:p>
                    <a:p>
                      <a:pPr algn="l"/>
                      <a:r>
                        <a:rPr lang="it-IT" sz="1100" dirty="0" smtClean="0">
                          <a:latin typeface="Garamond" panose="02020404030301010803" pitchFamily="18" charset="0"/>
                        </a:rPr>
                        <a:t>schemi motori diversi.</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 le parti del corpo.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Dimostra una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adeguata coordinazione 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capacità di eseguire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schemi motori diversi.</a:t>
                      </a:r>
                    </a:p>
                  </a:txBody>
                  <a:tcPr/>
                </a:tc>
                <a:tc>
                  <a:txBody>
                    <a:bodyPr/>
                    <a:lstStyle/>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r>
                        <a:rPr lang="it-IT" sz="1100" dirty="0" smtClean="0">
                          <a:latin typeface="Garamond" panose="02020404030301010803" pitchFamily="18" charset="0"/>
                        </a:rPr>
                        <a:t>Riconosce correttamente</a:t>
                      </a:r>
                    </a:p>
                    <a:p>
                      <a:pPr algn="l"/>
                      <a:r>
                        <a:rPr lang="it-IT" sz="1100" dirty="0" smtClean="0">
                          <a:latin typeface="Garamond" panose="02020404030301010803" pitchFamily="18" charset="0"/>
                        </a:rPr>
                        <a:t>le parti del corpo.</a:t>
                      </a:r>
                    </a:p>
                    <a:p>
                      <a:pPr algn="l"/>
                      <a:r>
                        <a:rPr lang="it-IT" sz="1100" dirty="0" smtClean="0">
                          <a:latin typeface="Garamond" panose="02020404030301010803" pitchFamily="18" charset="0"/>
                        </a:rPr>
                        <a:t>Dimostra una buona</a:t>
                      </a:r>
                      <a:r>
                        <a:rPr lang="it-IT" sz="1100" baseline="0" dirty="0" smtClean="0">
                          <a:latin typeface="Garamond" panose="02020404030301010803" pitchFamily="18" charset="0"/>
                        </a:rPr>
                        <a:t> </a:t>
                      </a:r>
                      <a:r>
                        <a:rPr lang="it-IT" sz="1100" dirty="0" smtClean="0">
                          <a:latin typeface="Garamond" panose="02020404030301010803" pitchFamily="18" charset="0"/>
                        </a:rPr>
                        <a:t>coordinazione e</a:t>
                      </a:r>
                    </a:p>
                    <a:p>
                      <a:pPr algn="l"/>
                      <a:r>
                        <a:rPr lang="it-IT" sz="1100" dirty="0" smtClean="0">
                          <a:latin typeface="Garamond" panose="02020404030301010803" pitchFamily="18" charset="0"/>
                        </a:rPr>
                        <a:t>capacità di eseguire</a:t>
                      </a:r>
                    </a:p>
                    <a:p>
                      <a:pPr algn="l"/>
                      <a:r>
                        <a:rPr lang="it-IT" sz="1100" dirty="0" smtClean="0">
                          <a:latin typeface="Garamond" panose="02020404030301010803" pitchFamily="18" charset="0"/>
                        </a:rPr>
                        <a:t>schemi motori diversi.</a:t>
                      </a:r>
                    </a:p>
                  </a:txBody>
                  <a:tcPr/>
                </a:tc>
                <a:tc>
                  <a:txBody>
                    <a:bodyPr/>
                    <a:lstStyle/>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r>
                        <a:rPr lang="it-IT" sz="1100" dirty="0" smtClean="0">
                          <a:latin typeface="Garamond" panose="02020404030301010803" pitchFamily="18" charset="0"/>
                        </a:rPr>
                        <a:t>Riconosce con sicurezza le</a:t>
                      </a:r>
                    </a:p>
                    <a:p>
                      <a:pPr algn="l"/>
                      <a:r>
                        <a:rPr lang="it-IT" sz="1100" dirty="0" smtClean="0">
                          <a:latin typeface="Garamond" panose="02020404030301010803" pitchFamily="18" charset="0"/>
                        </a:rPr>
                        <a:t>parti del corpo. Dimostra</a:t>
                      </a:r>
                    </a:p>
                    <a:p>
                      <a:pPr algn="l"/>
                      <a:r>
                        <a:rPr lang="it-IT" sz="1100" dirty="0" smtClean="0">
                          <a:latin typeface="Garamond" panose="02020404030301010803" pitchFamily="18" charset="0"/>
                        </a:rPr>
                        <a:t>una corretta</a:t>
                      </a:r>
                    </a:p>
                    <a:p>
                      <a:pPr algn="l"/>
                      <a:r>
                        <a:rPr lang="it-IT" sz="1100" dirty="0" smtClean="0">
                          <a:latin typeface="Garamond" panose="02020404030301010803" pitchFamily="18" charset="0"/>
                        </a:rPr>
                        <a:t>coordinazione e capacità</a:t>
                      </a:r>
                    </a:p>
                    <a:p>
                      <a:pPr algn="l"/>
                      <a:r>
                        <a:rPr lang="it-IT" sz="1100" dirty="0" smtClean="0">
                          <a:latin typeface="Garamond" panose="02020404030301010803" pitchFamily="18" charset="0"/>
                        </a:rPr>
                        <a:t>di eseguire schemi motori diversi.</a:t>
                      </a:r>
                    </a:p>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txBody>
                  <a:tcPr/>
                </a:tc>
              </a:tr>
              <a:tr h="103632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Padroneggiare modalità espressive e corporee.</a:t>
                      </a:r>
                    </a:p>
                  </a:txBody>
                  <a:tcPr/>
                </a:tc>
                <a:tc>
                  <a:txBody>
                    <a:bodyPr/>
                    <a:lstStyle/>
                    <a:p>
                      <a:pPr algn="l"/>
                      <a:r>
                        <a:rPr lang="it-IT" sz="1100" dirty="0" smtClean="0">
                          <a:latin typeface="Garamond" panose="02020404030301010803" pitchFamily="18" charset="0"/>
                        </a:rPr>
                        <a:t>Utilizza il linguaggio</a:t>
                      </a:r>
                    </a:p>
                    <a:p>
                      <a:pPr algn="l"/>
                      <a:r>
                        <a:rPr lang="it-IT" sz="1100" dirty="0" smtClean="0">
                          <a:latin typeface="Garamond" panose="02020404030301010803" pitchFamily="18" charset="0"/>
                        </a:rPr>
                        <a:t>corporeo per esprimere</a:t>
                      </a:r>
                    </a:p>
                    <a:p>
                      <a:pPr algn="l"/>
                      <a:r>
                        <a:rPr lang="it-IT" sz="1100" dirty="0" smtClean="0">
                          <a:latin typeface="Garamond" panose="02020404030301010803" pitchFamily="18" charset="0"/>
                        </a:rPr>
                        <a:t>emozioni solo se sollecitato.</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100" dirty="0" smtClean="0">
                          <a:latin typeface="Garamond" panose="02020404030301010803" pitchFamily="18" charset="0"/>
                        </a:rPr>
                        <a:t>Utilizza saltuariamente</a:t>
                      </a: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dirty="0" smtClean="0">
                          <a:latin typeface="Garamond" panose="02020404030301010803" pitchFamily="18" charset="0"/>
                        </a:rPr>
                        <a:t>il linguaggio corporeo</a:t>
                      </a: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dirty="0" smtClean="0">
                          <a:latin typeface="Garamond" panose="02020404030301010803" pitchFamily="18" charset="0"/>
                        </a:rPr>
                        <a:t>per esprimere</a:t>
                      </a: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dirty="0" smtClean="0">
                          <a:latin typeface="Garamond" panose="02020404030301010803" pitchFamily="18" charset="0"/>
                        </a:rPr>
                        <a:t>emozioni. Assume</a:t>
                      </a: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dirty="0" smtClean="0">
                          <a:latin typeface="Garamond" panose="02020404030301010803" pitchFamily="18" charset="0"/>
                        </a:rPr>
                        <a:t>diverse posture per</a:t>
                      </a: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dirty="0" smtClean="0">
                          <a:latin typeface="Garamond" panose="02020404030301010803" pitchFamily="18" charset="0"/>
                        </a:rPr>
                        <a:t>interpretare differenti</a:t>
                      </a: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dirty="0" smtClean="0">
                          <a:latin typeface="Garamond" panose="02020404030301010803" pitchFamily="18" charset="0"/>
                        </a:rPr>
                        <a:t>ruoli in maniera</a:t>
                      </a: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dirty="0" smtClean="0">
                          <a:latin typeface="Garamond" panose="02020404030301010803" pitchFamily="18" charset="0"/>
                        </a:rPr>
                        <a:t>sufficientemente</a:t>
                      </a: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dirty="0" smtClean="0">
                          <a:latin typeface="Garamond" panose="02020404030301010803" pitchFamily="18" charset="0"/>
                        </a:rPr>
                        <a:t>corretta.</a:t>
                      </a:r>
                    </a:p>
                  </a:txBody>
                  <a:tcPr/>
                </a:tc>
                <a:tc>
                  <a:txBody>
                    <a:bodyPr/>
                    <a:lstStyle/>
                    <a:p>
                      <a:pPr algn="l"/>
                      <a:r>
                        <a:rPr lang="it-IT" sz="1100" dirty="0" smtClean="0">
                          <a:latin typeface="Garamond" panose="02020404030301010803" pitchFamily="18" charset="0"/>
                        </a:rPr>
                        <a:t>Utilizza adeguatamente</a:t>
                      </a:r>
                    </a:p>
                    <a:p>
                      <a:pPr algn="l"/>
                      <a:r>
                        <a:rPr lang="it-IT" sz="1100" dirty="0" smtClean="0">
                          <a:latin typeface="Garamond" panose="02020404030301010803" pitchFamily="18" charset="0"/>
                        </a:rPr>
                        <a:t>il linguaggio corporeo</a:t>
                      </a:r>
                    </a:p>
                    <a:p>
                      <a:pPr algn="l"/>
                      <a:r>
                        <a:rPr lang="it-IT" sz="1100" dirty="0" smtClean="0">
                          <a:latin typeface="Garamond" panose="02020404030301010803" pitchFamily="18" charset="0"/>
                        </a:rPr>
                        <a:t>per esprimere</a:t>
                      </a:r>
                    </a:p>
                    <a:p>
                      <a:pPr algn="l"/>
                      <a:r>
                        <a:rPr lang="it-IT" sz="1100" dirty="0" smtClean="0">
                          <a:latin typeface="Garamond" panose="02020404030301010803" pitchFamily="18" charset="0"/>
                        </a:rPr>
                        <a:t>emozioni. Assume</a:t>
                      </a:r>
                    </a:p>
                    <a:p>
                      <a:pPr algn="l"/>
                      <a:r>
                        <a:rPr lang="it-IT" sz="1100" dirty="0" smtClean="0">
                          <a:latin typeface="Garamond" panose="02020404030301010803" pitchFamily="18" charset="0"/>
                        </a:rPr>
                        <a:t>diverse posture per</a:t>
                      </a:r>
                      <a:r>
                        <a:rPr lang="it-IT" sz="1100" baseline="0" dirty="0" smtClean="0">
                          <a:latin typeface="Garamond" panose="02020404030301010803" pitchFamily="18" charset="0"/>
                        </a:rPr>
                        <a:t> </a:t>
                      </a:r>
                      <a:r>
                        <a:rPr lang="it-IT" sz="1100" dirty="0" smtClean="0">
                          <a:latin typeface="Garamond" panose="02020404030301010803" pitchFamily="18" charset="0"/>
                        </a:rPr>
                        <a:t>interpretare differenti</a:t>
                      </a:r>
                    </a:p>
                    <a:p>
                      <a:pPr algn="l"/>
                      <a:r>
                        <a:rPr lang="it-IT" sz="1100" dirty="0" smtClean="0">
                          <a:latin typeface="Garamond" panose="02020404030301010803" pitchFamily="18" charset="0"/>
                        </a:rPr>
                        <a:t>ruoli in maniera</a:t>
                      </a:r>
                    </a:p>
                    <a:p>
                      <a:pPr algn="l"/>
                      <a:r>
                        <a:rPr lang="it-IT" sz="1100" dirty="0" smtClean="0">
                          <a:latin typeface="Garamond" panose="02020404030301010803" pitchFamily="18" charset="0"/>
                        </a:rPr>
                        <a:t>discreta. </a:t>
                      </a:r>
                    </a:p>
                    <a:p>
                      <a:pPr algn="l"/>
                      <a:endParaRPr lang="it-IT" sz="1100" dirty="0" smtClean="0">
                        <a:latin typeface="Garamond" panose="02020404030301010803" pitchFamily="18" charset="0"/>
                      </a:endParaRPr>
                    </a:p>
                  </a:txBody>
                  <a:tcPr/>
                </a:tc>
                <a:tc>
                  <a:txBody>
                    <a:bodyPr/>
                    <a:lstStyle/>
                    <a:p>
                      <a:pPr algn="l"/>
                      <a:r>
                        <a:rPr lang="it-IT" sz="1100" dirty="0" smtClean="0">
                          <a:latin typeface="Garamond" panose="02020404030301010803" pitchFamily="18" charset="0"/>
                        </a:rPr>
                        <a:t>Utilizza frequentemente </a:t>
                      </a:r>
                    </a:p>
                    <a:p>
                      <a:pPr algn="l"/>
                      <a:r>
                        <a:rPr lang="it-IT" sz="1100" dirty="0" smtClean="0">
                          <a:latin typeface="Garamond" panose="02020404030301010803" pitchFamily="18" charset="0"/>
                        </a:rPr>
                        <a:t>il linguaggio corporeo</a:t>
                      </a:r>
                    </a:p>
                    <a:p>
                      <a:pPr algn="l"/>
                      <a:r>
                        <a:rPr lang="it-IT" sz="1100" dirty="0" smtClean="0">
                          <a:latin typeface="Garamond" panose="02020404030301010803" pitchFamily="18" charset="0"/>
                        </a:rPr>
                        <a:t>per esprimere</a:t>
                      </a:r>
                    </a:p>
                    <a:p>
                      <a:pPr algn="l"/>
                      <a:r>
                        <a:rPr lang="it-IT" sz="1100" dirty="0" smtClean="0">
                          <a:latin typeface="Garamond" panose="02020404030301010803" pitchFamily="18" charset="0"/>
                        </a:rPr>
                        <a:t>emozioni. Assume</a:t>
                      </a:r>
                    </a:p>
                    <a:p>
                      <a:pPr algn="l"/>
                      <a:r>
                        <a:rPr lang="it-IT" sz="1100" dirty="0" smtClean="0">
                          <a:latin typeface="Garamond" panose="02020404030301010803" pitchFamily="18" charset="0"/>
                        </a:rPr>
                        <a:t>diverse posture per interpretare differenti</a:t>
                      </a:r>
                    </a:p>
                    <a:p>
                      <a:pPr algn="l"/>
                      <a:r>
                        <a:rPr lang="it-IT" sz="1100" dirty="0" smtClean="0">
                          <a:latin typeface="Garamond" panose="02020404030301010803" pitchFamily="18" charset="0"/>
                        </a:rPr>
                        <a:t>ruoli in maniera</a:t>
                      </a:r>
                    </a:p>
                    <a:p>
                      <a:pPr algn="l"/>
                      <a:r>
                        <a:rPr lang="it-IT" sz="1100" dirty="0" smtClean="0">
                          <a:latin typeface="Garamond" panose="02020404030301010803" pitchFamily="18" charset="0"/>
                        </a:rPr>
                        <a:t>adeguata. </a:t>
                      </a:r>
                    </a:p>
                    <a:p>
                      <a:pPr algn="l"/>
                      <a:endParaRPr lang="it-IT" sz="1100" dirty="0" smtClean="0">
                        <a:latin typeface="Garamond" panose="02020404030301010803" pitchFamily="18" charset="0"/>
                      </a:endParaRPr>
                    </a:p>
                  </a:txBody>
                  <a:tcPr/>
                </a:tc>
                <a:tc>
                  <a:txBody>
                    <a:bodyPr/>
                    <a:lstStyle/>
                    <a:p>
                      <a:pPr algn="l"/>
                      <a:r>
                        <a:rPr lang="it-IT" sz="1100" dirty="0" smtClean="0">
                          <a:latin typeface="Garamond" panose="02020404030301010803" pitchFamily="18" charset="0"/>
                        </a:rPr>
                        <a:t>Utilizza</a:t>
                      </a:r>
                    </a:p>
                    <a:p>
                      <a:pPr algn="l"/>
                      <a:r>
                        <a:rPr lang="it-IT" sz="1100" dirty="0" smtClean="0">
                          <a:latin typeface="Garamond" panose="02020404030301010803" pitchFamily="18" charset="0"/>
                        </a:rPr>
                        <a:t>consapevolmente il</a:t>
                      </a:r>
                    </a:p>
                    <a:p>
                      <a:pPr algn="l"/>
                      <a:r>
                        <a:rPr lang="it-IT" sz="1100" dirty="0" smtClean="0">
                          <a:latin typeface="Garamond" panose="02020404030301010803" pitchFamily="18" charset="0"/>
                        </a:rPr>
                        <a:t>linguaggio corporeo per</a:t>
                      </a:r>
                      <a:r>
                        <a:rPr lang="it-IT" sz="1100" baseline="0" dirty="0" smtClean="0">
                          <a:latin typeface="Garamond" panose="02020404030301010803" pitchFamily="18" charset="0"/>
                        </a:rPr>
                        <a:t> </a:t>
                      </a:r>
                      <a:r>
                        <a:rPr lang="it-IT" sz="1100" dirty="0" smtClean="0">
                          <a:latin typeface="Garamond" panose="02020404030301010803" pitchFamily="18" charset="0"/>
                        </a:rPr>
                        <a:t>esprimere emozioni.</a:t>
                      </a:r>
                    </a:p>
                    <a:p>
                      <a:pPr algn="l"/>
                      <a:r>
                        <a:rPr lang="it-IT" sz="1100" dirty="0" smtClean="0">
                          <a:latin typeface="Garamond" panose="02020404030301010803" pitchFamily="18" charset="0"/>
                        </a:rPr>
                        <a:t>Assume diverse posture</a:t>
                      </a:r>
                    </a:p>
                    <a:p>
                      <a:pPr algn="l"/>
                      <a:r>
                        <a:rPr lang="it-IT" sz="1100" dirty="0" smtClean="0">
                          <a:latin typeface="Garamond" panose="02020404030301010803" pitchFamily="18" charset="0"/>
                        </a:rPr>
                        <a:t>per interpretare differenti</a:t>
                      </a:r>
                    </a:p>
                    <a:p>
                      <a:pPr algn="l"/>
                      <a:r>
                        <a:rPr lang="it-IT" sz="1100" dirty="0" smtClean="0">
                          <a:latin typeface="Garamond" panose="02020404030301010803" pitchFamily="18" charset="0"/>
                        </a:rPr>
                        <a:t>ruoli in maniera corretta.</a:t>
                      </a:r>
                    </a:p>
                  </a:txBody>
                  <a:tcPr/>
                </a:tc>
                <a:tc>
                  <a:txBody>
                    <a:bodyPr/>
                    <a:lstStyle/>
                    <a:p>
                      <a:pPr algn="l"/>
                      <a:r>
                        <a:rPr lang="it-IT" sz="1100" dirty="0" smtClean="0">
                          <a:latin typeface="Garamond" panose="02020404030301010803" pitchFamily="18" charset="0"/>
                        </a:rPr>
                        <a:t>Utilizza</a:t>
                      </a:r>
                    </a:p>
                    <a:p>
                      <a:pPr algn="l"/>
                      <a:r>
                        <a:rPr lang="it-IT" sz="1100" dirty="0" smtClean="0">
                          <a:latin typeface="Garamond" panose="02020404030301010803" pitchFamily="18" charset="0"/>
                        </a:rPr>
                        <a:t>consapevolmente il</a:t>
                      </a:r>
                    </a:p>
                    <a:p>
                      <a:pPr algn="l"/>
                      <a:r>
                        <a:rPr lang="it-IT" sz="1100" dirty="0" smtClean="0">
                          <a:latin typeface="Garamond" panose="02020404030301010803" pitchFamily="18" charset="0"/>
                        </a:rPr>
                        <a:t>linguaggio corporeo per</a:t>
                      </a:r>
                      <a:r>
                        <a:rPr lang="it-IT" sz="1100" baseline="0" dirty="0" smtClean="0">
                          <a:latin typeface="Garamond" panose="02020404030301010803" pitchFamily="18" charset="0"/>
                        </a:rPr>
                        <a:t> </a:t>
                      </a:r>
                      <a:r>
                        <a:rPr lang="it-IT" sz="1100" dirty="0" smtClean="0">
                          <a:latin typeface="Garamond" panose="02020404030301010803" pitchFamily="18" charset="0"/>
                        </a:rPr>
                        <a:t>esprimere emozioni.</a:t>
                      </a:r>
                    </a:p>
                    <a:p>
                      <a:pPr algn="l"/>
                      <a:r>
                        <a:rPr lang="it-IT" sz="1100" dirty="0" smtClean="0">
                          <a:latin typeface="Garamond" panose="02020404030301010803" pitchFamily="18" charset="0"/>
                        </a:rPr>
                        <a:t>Assume diverse posture</a:t>
                      </a:r>
                    </a:p>
                    <a:p>
                      <a:pPr algn="l"/>
                      <a:r>
                        <a:rPr lang="it-IT" sz="1100" dirty="0" smtClean="0">
                          <a:latin typeface="Garamond" panose="02020404030301010803" pitchFamily="18" charset="0"/>
                        </a:rPr>
                        <a:t>per interpretare differenti</a:t>
                      </a:r>
                    </a:p>
                    <a:p>
                      <a:pPr algn="l"/>
                      <a:r>
                        <a:rPr lang="it-IT" sz="1100" dirty="0" smtClean="0">
                          <a:latin typeface="Garamond" panose="02020404030301010803" pitchFamily="18" charset="0"/>
                        </a:rPr>
                        <a:t>ruoli in maniera corretta</a:t>
                      </a:r>
                      <a:r>
                        <a:rPr lang="it-IT" sz="1100" baseline="0" dirty="0" smtClean="0">
                          <a:latin typeface="Garamond" panose="02020404030301010803" pitchFamily="18" charset="0"/>
                        </a:rPr>
                        <a:t> </a:t>
                      </a:r>
                      <a:r>
                        <a:rPr lang="it-IT" sz="1100" dirty="0" smtClean="0">
                          <a:latin typeface="Garamond" panose="02020404030301010803" pitchFamily="18" charset="0"/>
                        </a:rPr>
                        <a:t>e funzionale alla</a:t>
                      </a:r>
                    </a:p>
                    <a:p>
                      <a:pPr algn="l"/>
                      <a:r>
                        <a:rPr lang="it-IT" sz="1100" dirty="0" smtClean="0">
                          <a:latin typeface="Garamond" panose="02020404030301010803" pitchFamily="18" charset="0"/>
                        </a:rPr>
                        <a:t>richiesta.</a:t>
                      </a:r>
                    </a:p>
                    <a:p>
                      <a:pPr algn="l"/>
                      <a:endParaRPr lang="it-IT" sz="110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4289893590"/>
      </p:ext>
    </p:extLst>
  </p:cSld>
  <p:clrMapOvr>
    <a:masterClrMapping/>
  </p:clrMapOvr>
  <p:timing>
    <p:tnLst>
      <p:par>
        <p:cTn id="1" dur="indefinite" restart="never" nodeType="tmRoot"/>
      </p:par>
    </p:tnLst>
  </p:timing>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ext uri="{D42A27DB-BD31-4B8C-83A1-F6EECF244321}">
                <p14:modId xmlns:p14="http://schemas.microsoft.com/office/powerpoint/2010/main" val="2399017872"/>
              </p:ext>
            </p:extLst>
          </p:nvPr>
        </p:nvGraphicFramePr>
        <p:xfrm>
          <a:off x="40343" y="38847"/>
          <a:ext cx="9076760" cy="6614160"/>
        </p:xfrm>
        <a:graphic>
          <a:graphicData uri="http://schemas.openxmlformats.org/drawingml/2006/table">
            <a:tbl>
              <a:tblPr firstRow="1" bandRow="1">
                <a:tableStyleId>{93296810-A885-4BE3-A3E7-6D5BEEA58F35}</a:tableStyleId>
              </a:tblPr>
              <a:tblGrid>
                <a:gridCol w="1716268"/>
                <a:gridCol w="1167063"/>
                <a:gridCol w="1227221"/>
                <a:gridCol w="1167063"/>
                <a:gridCol w="1205785"/>
                <a:gridCol w="1296680"/>
                <a:gridCol w="1296680"/>
              </a:tblGrid>
              <a:tr h="235473">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DI APPRENDIMENTO</a:t>
                      </a:r>
                      <a:endParaRPr kumimoji="0" lang="it-IT" sz="1200" b="0" i="0" u="none" strike="noStrike" kern="1200" cap="none" spc="0" normalizeH="0" baseline="0" noProof="0" dirty="0">
                        <a:ln>
                          <a:noFill/>
                        </a:ln>
                        <a:solidFill>
                          <a:prstClr val="black"/>
                        </a:solidFill>
                        <a:effectLst/>
                        <a:uLnTx/>
                        <a:uFillTx/>
                        <a:latin typeface="Garamond" panose="02020404030301010803" pitchFamily="18" charset="0"/>
                        <a:ea typeface="+mn-ea"/>
                        <a:cs typeface="+mn-cs"/>
                      </a:endParaRPr>
                    </a:p>
                  </a:txBody>
                  <a:tcPr>
                    <a:solidFill>
                      <a:schemeClr val="bg1"/>
                    </a:solidFill>
                  </a:tcPr>
                </a:tc>
                <a:tc gridSpan="6">
                  <a:txBody>
                    <a:bodyPr/>
                    <a:lstStyle/>
                    <a:p>
                      <a:pPr algn="ctr"/>
                      <a:r>
                        <a:rPr lang="it-IT" sz="1200" b="0" dirty="0" smtClean="0">
                          <a:solidFill>
                            <a:schemeClr val="tx1"/>
                          </a:solidFill>
                          <a:latin typeface="Garamond" panose="02020404030301010803" pitchFamily="18" charset="0"/>
                        </a:rPr>
                        <a:t>GIUDIZIO SINTETICO E SUA DESCRIZIONE</a:t>
                      </a:r>
                    </a:p>
                  </a:txBody>
                  <a:tcPr>
                    <a:solidFill>
                      <a:schemeClr val="bg1"/>
                    </a:solidFill>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smtClean="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r>
              <a:tr h="351678">
                <a:tc vMerge="1">
                  <a:txBody>
                    <a:bodyPr/>
                    <a:lstStyle/>
                    <a:p>
                      <a:endParaRPr lang="it-IT"/>
                    </a:p>
                  </a:txBody>
                  <a:tcPr/>
                </a:tc>
                <a:tc>
                  <a:txBody>
                    <a:bodyPr/>
                    <a:lstStyle/>
                    <a:p>
                      <a:pPr algn="ctr"/>
                      <a:r>
                        <a:rPr lang="it-IT" sz="1200" dirty="0" smtClean="0">
                          <a:latin typeface="Garamond" panose="02020404030301010803" pitchFamily="18" charset="0"/>
                        </a:rPr>
                        <a:t>NON SUFFICIENTE</a:t>
                      </a:r>
                    </a:p>
                  </a:txBody>
                  <a:tcPr/>
                </a:tc>
                <a:tc>
                  <a:txBody>
                    <a:bodyPr/>
                    <a:lstStyle/>
                    <a:p>
                      <a:pPr algn="ct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SUFFICIENTE</a:t>
                      </a: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DISCRETO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BUONO </a:t>
                      </a:r>
                    </a:p>
                    <a:p>
                      <a:pPr algn="ctr"/>
                      <a:endParaRPr lang="it-IT" sz="1200" dirty="0" smtClean="0">
                        <a:latin typeface="Garamond" panose="02020404030301010803" pitchFamily="18"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DISTINTO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OTTIMO </a:t>
                      </a:r>
                    </a:p>
                  </a:txBody>
                  <a:tcPr/>
                </a:tc>
              </a:tr>
              <a:tr h="13106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Assumere diverse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posture del corpo 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interpretare attraverso il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proprio corpo ruoli 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situazioni reali o fantastiche.</a:t>
                      </a:r>
                    </a:p>
                  </a:txBody>
                  <a:tcPr/>
                </a:tc>
                <a:tc>
                  <a:txBody>
                    <a:bodyPr/>
                    <a:lstStyle/>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r>
                        <a:rPr lang="it-IT" sz="1100" dirty="0" smtClean="0">
                          <a:latin typeface="Garamond" panose="02020404030301010803" pitchFamily="18" charset="0"/>
                        </a:rPr>
                        <a:t>Interpreta attraverso il corpo</a:t>
                      </a:r>
                      <a:r>
                        <a:rPr lang="it-IT" sz="1100" baseline="0" dirty="0" smtClean="0">
                          <a:latin typeface="Garamond" panose="02020404030301010803" pitchFamily="18" charset="0"/>
                        </a:rPr>
                        <a:t> </a:t>
                      </a:r>
                      <a:r>
                        <a:rPr lang="it-IT" sz="1100" dirty="0" smtClean="0">
                          <a:latin typeface="Garamond" panose="02020404030301010803" pitchFamily="18" charset="0"/>
                        </a:rPr>
                        <a:t>ruoli e situazioni reali o fantastiche solo se</a:t>
                      </a:r>
                      <a:r>
                        <a:rPr lang="it-IT" sz="1100" baseline="0" dirty="0" smtClean="0">
                          <a:latin typeface="Garamond" panose="02020404030301010803" pitchFamily="18" charset="0"/>
                        </a:rPr>
                        <a:t> </a:t>
                      </a:r>
                      <a:r>
                        <a:rPr lang="it-IT" sz="1100" dirty="0" smtClean="0">
                          <a:latin typeface="Garamond" panose="02020404030301010803" pitchFamily="18" charset="0"/>
                        </a:rPr>
                        <a:t>sollecitato.</a:t>
                      </a:r>
                      <a:endParaRPr lang="it-IT" sz="1100" dirty="0">
                        <a:latin typeface="Garamond" panose="02020404030301010803"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sz="1100" dirty="0" smtClean="0">
                        <a:latin typeface="Garamond" panose="02020404030301010803"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it-IT" sz="1100" dirty="0" smtClean="0">
                        <a:latin typeface="Garamond" panose="02020404030301010803"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dirty="0" smtClean="0">
                          <a:latin typeface="Garamond" panose="02020404030301010803" pitchFamily="18" charset="0"/>
                        </a:rPr>
                        <a:t>Interpreta attraverso il</a:t>
                      </a: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dirty="0" smtClean="0">
                          <a:latin typeface="Garamond" panose="02020404030301010803" pitchFamily="18" charset="0"/>
                        </a:rPr>
                        <a:t>corpo ruoli e situazioni reali o fantastiche in</a:t>
                      </a: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dirty="0" smtClean="0">
                          <a:latin typeface="Garamond" panose="02020404030301010803" pitchFamily="18" charset="0"/>
                        </a:rPr>
                        <a:t>modo</a:t>
                      </a:r>
                      <a:r>
                        <a:rPr lang="it-IT" sz="1100" baseline="0" dirty="0" smtClean="0">
                          <a:latin typeface="Garamond" panose="02020404030301010803" pitchFamily="18" charset="0"/>
                        </a:rPr>
                        <a:t> </a:t>
                      </a:r>
                      <a:r>
                        <a:rPr lang="it-IT" sz="1100" dirty="0" smtClean="0">
                          <a:latin typeface="Garamond" panose="02020404030301010803" pitchFamily="18" charset="0"/>
                        </a:rPr>
                        <a:t>sufficientemente</a:t>
                      </a: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dirty="0" smtClean="0">
                          <a:latin typeface="Garamond" panose="02020404030301010803" pitchFamily="18" charset="0"/>
                        </a:rPr>
                        <a:t>appropriato.</a:t>
                      </a:r>
                      <a:endParaRPr lang="it-IT" sz="1100" dirty="0">
                        <a:latin typeface="Garamond" panose="02020404030301010803"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Interpreta attraverso il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corpo ruoli e situazioni reali o fantastiche in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modo discretamente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appropriato.</a:t>
                      </a:r>
                    </a:p>
                  </a:txBody>
                  <a:tcPr/>
                </a:tc>
                <a:tc>
                  <a:txBody>
                    <a:bodyPr/>
                    <a:lstStyle/>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r>
                        <a:rPr lang="it-IT" sz="1100" dirty="0" smtClean="0">
                          <a:latin typeface="Garamond" panose="02020404030301010803" pitchFamily="18" charset="0"/>
                        </a:rPr>
                        <a:t>Interpreta attraverso il</a:t>
                      </a:r>
                    </a:p>
                    <a:p>
                      <a:pPr algn="l"/>
                      <a:r>
                        <a:rPr lang="it-IT" sz="1100" dirty="0" smtClean="0">
                          <a:latin typeface="Garamond" panose="02020404030301010803" pitchFamily="18" charset="0"/>
                        </a:rPr>
                        <a:t>corpo ruoli e situazioni reali o fantastiche in</a:t>
                      </a:r>
                    </a:p>
                    <a:p>
                      <a:pPr algn="l"/>
                      <a:r>
                        <a:rPr lang="it-IT" sz="1100" dirty="0" smtClean="0">
                          <a:latin typeface="Garamond" panose="02020404030301010803" pitchFamily="18" charset="0"/>
                        </a:rPr>
                        <a:t>modo appropriato.</a:t>
                      </a:r>
                    </a:p>
                    <a:p>
                      <a:pPr algn="l"/>
                      <a:endParaRPr lang="it-IT" sz="1100" dirty="0">
                        <a:latin typeface="Garamond" panose="02020404030301010803" pitchFamily="18" charset="0"/>
                      </a:endParaRPr>
                    </a:p>
                  </a:txBody>
                  <a:tcPr/>
                </a:tc>
                <a:tc>
                  <a:txBody>
                    <a:bodyPr/>
                    <a:lstStyle/>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r>
                        <a:rPr lang="it-IT" sz="1100" dirty="0" smtClean="0">
                          <a:latin typeface="Garamond" panose="02020404030301010803" pitchFamily="18" charset="0"/>
                        </a:rPr>
                        <a:t>Assume adeguatamente diverse posture del corpo e interpreta </a:t>
                      </a:r>
                    </a:p>
                    <a:p>
                      <a:pPr algn="l"/>
                      <a:r>
                        <a:rPr lang="it-IT" sz="1100" dirty="0" smtClean="0">
                          <a:latin typeface="Garamond" panose="02020404030301010803" pitchFamily="18" charset="0"/>
                        </a:rPr>
                        <a:t>attraverso il copro ruoli e situazioni reali o fantastiche</a:t>
                      </a:r>
                      <a:r>
                        <a:rPr lang="it-IT" sz="1100" baseline="0" dirty="0" smtClean="0">
                          <a:latin typeface="Garamond" panose="02020404030301010803" pitchFamily="18" charset="0"/>
                        </a:rPr>
                        <a:t> in modo corretto. </a:t>
                      </a:r>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txBody>
                  <a:tcPr/>
                </a:tc>
                <a:tc>
                  <a:txBody>
                    <a:bodyPr/>
                    <a:lstStyle/>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r>
                        <a:rPr lang="it-IT" sz="1100" dirty="0" smtClean="0">
                          <a:latin typeface="Garamond" panose="02020404030301010803" pitchFamily="18" charset="0"/>
                        </a:rPr>
                        <a:t>Assume correttamente diverse posture del corpo e interpreta</a:t>
                      </a:r>
                    </a:p>
                    <a:p>
                      <a:pPr algn="l"/>
                      <a:r>
                        <a:rPr lang="it-IT" sz="1100" dirty="0" smtClean="0">
                          <a:latin typeface="Garamond" panose="02020404030301010803" pitchFamily="18" charset="0"/>
                        </a:rPr>
                        <a:t>attraverso il copro ruoli</a:t>
                      </a:r>
                      <a:r>
                        <a:rPr lang="it-IT" sz="1100" baseline="0" dirty="0" smtClean="0">
                          <a:latin typeface="Garamond" panose="02020404030301010803" pitchFamily="18" charset="0"/>
                        </a:rPr>
                        <a:t> </a:t>
                      </a:r>
                      <a:r>
                        <a:rPr lang="it-IT" sz="1100" dirty="0" smtClean="0">
                          <a:latin typeface="Garamond" panose="02020404030301010803" pitchFamily="18" charset="0"/>
                        </a:rPr>
                        <a:t>e situazioni reali o</a:t>
                      </a:r>
                      <a:r>
                        <a:rPr lang="it-IT" sz="1100" baseline="0" dirty="0" smtClean="0">
                          <a:latin typeface="Garamond" panose="02020404030301010803" pitchFamily="18" charset="0"/>
                        </a:rPr>
                        <a:t> </a:t>
                      </a:r>
                      <a:r>
                        <a:rPr lang="it-IT" sz="1100" dirty="0" smtClean="0">
                          <a:latin typeface="Garamond" panose="02020404030301010803" pitchFamily="18" charset="0"/>
                        </a:rPr>
                        <a:t>fantastiche</a:t>
                      </a:r>
                      <a:r>
                        <a:rPr lang="it-IT" sz="1100" baseline="0" dirty="0" smtClean="0">
                          <a:latin typeface="Garamond" panose="02020404030301010803" pitchFamily="18" charset="0"/>
                        </a:rPr>
                        <a:t> in modo preciso e consapevole. </a:t>
                      </a:r>
                    </a:p>
                    <a:p>
                      <a:pPr algn="l"/>
                      <a:endParaRPr lang="it-IT" sz="1100" baseline="0" dirty="0" smtClean="0">
                        <a:latin typeface="Garamond" panose="02020404030301010803" pitchFamily="18" charset="0"/>
                      </a:endParaRPr>
                    </a:p>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txBody>
                  <a:tcPr/>
                </a:tc>
              </a:tr>
              <a:tr h="47064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Adottare  comportamenti corretti nell’utilizzo degli spazi e delle attrezzature per sé e per gli altri.</a:t>
                      </a:r>
                    </a:p>
                  </a:txBody>
                  <a:tcPr/>
                </a:tc>
                <a:tc>
                  <a:txBody>
                    <a:bodyPr/>
                    <a:lstStyle/>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r>
                        <a:rPr lang="it-IT" sz="1100" dirty="0" smtClean="0">
                          <a:latin typeface="Garamond" panose="02020404030301010803" pitchFamily="18" charset="0"/>
                        </a:rPr>
                        <a:t>Adotta comportamenti</a:t>
                      </a:r>
                    </a:p>
                    <a:p>
                      <a:pPr algn="l"/>
                      <a:r>
                        <a:rPr lang="it-IT" sz="1100" dirty="0" smtClean="0">
                          <a:latin typeface="Garamond" panose="02020404030301010803" pitchFamily="18" charset="0"/>
                        </a:rPr>
                        <a:t>corretti</a:t>
                      </a:r>
                      <a:r>
                        <a:rPr lang="it-IT" sz="1100" baseline="0" dirty="0" smtClean="0">
                          <a:latin typeface="Garamond" panose="02020404030301010803" pitchFamily="18" charset="0"/>
                        </a:rPr>
                        <a:t> </a:t>
                      </a:r>
                      <a:r>
                        <a:rPr lang="it-IT" sz="1100" dirty="0" smtClean="0">
                          <a:latin typeface="Garamond" panose="02020404030301010803" pitchFamily="18" charset="0"/>
                        </a:rPr>
                        <a:t>nell’utilizzo degli</a:t>
                      </a:r>
                    </a:p>
                    <a:p>
                      <a:pPr algn="l"/>
                      <a:r>
                        <a:rPr lang="it-IT" sz="1100" dirty="0" smtClean="0">
                          <a:latin typeface="Garamond" panose="02020404030301010803" pitchFamily="18" charset="0"/>
                        </a:rPr>
                        <a:t>spazi comuni solo se guidato.</a:t>
                      </a:r>
                    </a:p>
                    <a:p>
                      <a:pPr algn="l"/>
                      <a:endParaRPr lang="it-IT" sz="1100" dirty="0" smtClean="0">
                        <a:latin typeface="Garamond" panose="02020404030301010803"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sz="1100" dirty="0" smtClean="0">
                        <a:latin typeface="Garamond" panose="02020404030301010803"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it-IT" sz="1100" dirty="0" smtClean="0">
                        <a:latin typeface="Garamond" panose="02020404030301010803"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dirty="0" smtClean="0">
                          <a:latin typeface="Garamond" panose="02020404030301010803" pitchFamily="18" charset="0"/>
                        </a:rPr>
                        <a:t>Adotta saltuariamente</a:t>
                      </a: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dirty="0" smtClean="0">
                          <a:latin typeface="Garamond" panose="02020404030301010803" pitchFamily="18" charset="0"/>
                        </a:rPr>
                        <a:t>comportamenti corretti nell'utilizzo  degli spazi</a:t>
                      </a:r>
                      <a:r>
                        <a:rPr lang="it-IT" sz="1100" baseline="0" dirty="0" smtClean="0">
                          <a:latin typeface="Garamond" panose="02020404030301010803" pitchFamily="18" charset="0"/>
                        </a:rPr>
                        <a:t> </a:t>
                      </a:r>
                      <a:r>
                        <a:rPr lang="it-IT" sz="1100" dirty="0" smtClean="0">
                          <a:latin typeface="Garamond" panose="02020404030301010803" pitchFamily="18" charset="0"/>
                        </a:rPr>
                        <a:t>comuni e delle</a:t>
                      </a:r>
                      <a:r>
                        <a:rPr lang="it-IT" sz="1100" baseline="0" dirty="0" smtClean="0">
                          <a:latin typeface="Garamond" panose="02020404030301010803" pitchFamily="18" charset="0"/>
                        </a:rPr>
                        <a:t> </a:t>
                      </a:r>
                      <a:r>
                        <a:rPr lang="it-IT" sz="1100" dirty="0" smtClean="0">
                          <a:latin typeface="Garamond" panose="02020404030301010803" pitchFamily="18" charset="0"/>
                        </a:rPr>
                        <a:t>attrezzature.</a:t>
                      </a:r>
                    </a:p>
                  </a:txBody>
                  <a:tcPr/>
                </a:tc>
                <a:tc>
                  <a:txBody>
                    <a:bodyPr/>
                    <a:lstStyle/>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r>
                        <a:rPr lang="it-IT" sz="1100" dirty="0" smtClean="0">
                          <a:latin typeface="Garamond" panose="02020404030301010803" pitchFamily="18" charset="0"/>
                        </a:rPr>
                        <a:t>Adotta il più delle volte</a:t>
                      </a:r>
                      <a:r>
                        <a:rPr lang="it-IT" sz="1100" baseline="0" dirty="0" smtClean="0">
                          <a:latin typeface="Garamond" panose="02020404030301010803" pitchFamily="18" charset="0"/>
                        </a:rPr>
                        <a:t> </a:t>
                      </a:r>
                      <a:r>
                        <a:rPr lang="it-IT" sz="1100" dirty="0" smtClean="0">
                          <a:latin typeface="Garamond" panose="02020404030301010803" pitchFamily="18" charset="0"/>
                        </a:rPr>
                        <a:t>comportamenti corretti nell’utilizzo degli spazi comuni e delle attrezzature.</a:t>
                      </a:r>
                    </a:p>
                    <a:p>
                      <a:pPr algn="l"/>
                      <a:endParaRPr lang="it-IT" sz="1100" dirty="0" smtClean="0">
                        <a:latin typeface="Garamond" panose="02020404030301010803" pitchFamily="18" charset="0"/>
                      </a:endParaRPr>
                    </a:p>
                  </a:txBody>
                  <a:tcPr/>
                </a:tc>
                <a:tc>
                  <a:txBody>
                    <a:bodyPr/>
                    <a:lstStyle/>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r>
                        <a:rPr lang="it-IT" sz="1100" dirty="0" smtClean="0">
                          <a:latin typeface="Garamond" panose="02020404030301010803" pitchFamily="18" charset="0"/>
                        </a:rPr>
                        <a:t>Adotta regolarmente  e in modo discretamente  consapevole   comportamenti corretti nell’utilizzo degli spazi comuni e delle attrezzature.</a:t>
                      </a:r>
                    </a:p>
                  </a:txBody>
                  <a:tcPr/>
                </a:tc>
                <a:tc>
                  <a:txBody>
                    <a:bodyPr/>
                    <a:lstStyle/>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r>
                        <a:rPr lang="it-IT" sz="1100" dirty="0" smtClean="0">
                          <a:latin typeface="Garamond" panose="02020404030301010803" pitchFamily="18" charset="0"/>
                        </a:rPr>
                        <a:t>Adotta regolarmente</a:t>
                      </a:r>
                      <a:r>
                        <a:rPr lang="it-IT" sz="1100" baseline="0" dirty="0" smtClean="0">
                          <a:latin typeface="Garamond" panose="02020404030301010803" pitchFamily="18" charset="0"/>
                        </a:rPr>
                        <a:t>  e in modo abbastanza consapevole </a:t>
                      </a:r>
                      <a:r>
                        <a:rPr lang="it-IT" sz="1100" dirty="0" smtClean="0">
                          <a:latin typeface="Garamond" panose="02020404030301010803" pitchFamily="18" charset="0"/>
                        </a:rPr>
                        <a:t> </a:t>
                      </a:r>
                      <a:r>
                        <a:rPr lang="it-IT" sz="1100" baseline="0" dirty="0" smtClean="0">
                          <a:latin typeface="Garamond" panose="02020404030301010803" pitchFamily="18" charset="0"/>
                        </a:rPr>
                        <a:t> </a:t>
                      </a:r>
                      <a:r>
                        <a:rPr lang="it-IT" sz="1100" dirty="0" smtClean="0">
                          <a:latin typeface="Garamond" panose="02020404030301010803" pitchFamily="18" charset="0"/>
                        </a:rPr>
                        <a:t>comportamenti corretti</a:t>
                      </a:r>
                      <a:r>
                        <a:rPr lang="it-IT" sz="1100" baseline="0" dirty="0" smtClean="0">
                          <a:latin typeface="Garamond" panose="02020404030301010803" pitchFamily="18" charset="0"/>
                        </a:rPr>
                        <a:t> </a:t>
                      </a:r>
                      <a:r>
                        <a:rPr lang="it-IT" sz="1100" dirty="0" smtClean="0">
                          <a:latin typeface="Garamond" panose="02020404030301010803" pitchFamily="18" charset="0"/>
                        </a:rPr>
                        <a:t>nell’utilizzo degli spazi</a:t>
                      </a:r>
                      <a:r>
                        <a:rPr lang="it-IT" sz="1100" baseline="0" dirty="0" smtClean="0">
                          <a:latin typeface="Garamond" panose="02020404030301010803" pitchFamily="18" charset="0"/>
                        </a:rPr>
                        <a:t> </a:t>
                      </a:r>
                      <a:r>
                        <a:rPr lang="it-IT" sz="1100" dirty="0" smtClean="0">
                          <a:latin typeface="Garamond" panose="02020404030301010803" pitchFamily="18" charset="0"/>
                        </a:rPr>
                        <a:t>comuni e delle</a:t>
                      </a:r>
                      <a:r>
                        <a:rPr lang="it-IT" sz="1100" baseline="0" dirty="0" smtClean="0">
                          <a:latin typeface="Garamond" panose="02020404030301010803" pitchFamily="18" charset="0"/>
                        </a:rPr>
                        <a:t> </a:t>
                      </a:r>
                      <a:r>
                        <a:rPr lang="it-IT" sz="1100" dirty="0" smtClean="0">
                          <a:latin typeface="Garamond" panose="02020404030301010803" pitchFamily="18" charset="0"/>
                        </a:rPr>
                        <a:t>attrezzature.</a:t>
                      </a:r>
                    </a:p>
                    <a:p>
                      <a:pPr algn="l"/>
                      <a:endParaRPr lang="it-IT" sz="1100" dirty="0" smtClean="0">
                        <a:latin typeface="Garamond" panose="02020404030301010803" pitchFamily="18" charset="0"/>
                      </a:endParaRPr>
                    </a:p>
                  </a:txBody>
                  <a:tcPr/>
                </a:tc>
                <a:tc>
                  <a:txBody>
                    <a:bodyPr/>
                    <a:lstStyle/>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r>
                        <a:rPr lang="it-IT" sz="1100" dirty="0" smtClean="0">
                          <a:latin typeface="Garamond" panose="02020404030301010803" pitchFamily="18" charset="0"/>
                        </a:rPr>
                        <a:t>Adotta regolarmente e in modo consapevole comportamenti corretti</a:t>
                      </a:r>
                    </a:p>
                    <a:p>
                      <a:pPr algn="l"/>
                      <a:r>
                        <a:rPr lang="it-IT" sz="1100" dirty="0" smtClean="0">
                          <a:latin typeface="Garamond" panose="02020404030301010803" pitchFamily="18" charset="0"/>
                        </a:rPr>
                        <a:t>nell’utilizzo degli spazi</a:t>
                      </a:r>
                      <a:r>
                        <a:rPr lang="it-IT" sz="1100" baseline="0" dirty="0" smtClean="0">
                          <a:latin typeface="Garamond" panose="02020404030301010803" pitchFamily="18" charset="0"/>
                        </a:rPr>
                        <a:t> </a:t>
                      </a:r>
                      <a:r>
                        <a:rPr lang="it-IT" sz="1100" dirty="0" smtClean="0">
                          <a:latin typeface="Garamond" panose="02020404030301010803" pitchFamily="18" charset="0"/>
                        </a:rPr>
                        <a:t>comuni e delle</a:t>
                      </a:r>
                    </a:p>
                    <a:p>
                      <a:pPr algn="l"/>
                      <a:r>
                        <a:rPr lang="it-IT" sz="1100" dirty="0" smtClean="0">
                          <a:latin typeface="Garamond" panose="02020404030301010803" pitchFamily="18" charset="0"/>
                        </a:rPr>
                        <a:t>attrezzature.</a:t>
                      </a:r>
                    </a:p>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3644109376"/>
      </p:ext>
    </p:extLst>
  </p:cSld>
  <p:clrMapOvr>
    <a:masterClrMapping/>
  </p:clrMapOvr>
  <p:timing>
    <p:tnLst>
      <p:par>
        <p:cTn id="1" dur="indefinite" restart="never" nodeType="tmRoot"/>
      </p:par>
    </p:tnLst>
  </p:timing>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6775950"/>
        </p:xfrm>
        <a:graphic>
          <a:graphicData uri="http://schemas.openxmlformats.org/drawingml/2006/table">
            <a:tbl>
              <a:tblPr firstRow="1" bandRow="1">
                <a:tableStyleId>{00A15C55-8517-42AA-B614-E9B94910E393}</a:tableStyleId>
              </a:tblPr>
              <a:tblGrid>
                <a:gridCol w="354054"/>
                <a:gridCol w="2928135"/>
                <a:gridCol w="2815119"/>
                <a:gridCol w="2998568"/>
              </a:tblGrid>
              <a:tr h="375150">
                <a:tc gridSpan="4">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6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RELIGIONE: Scuola dell’Infanzia</a:t>
                      </a:r>
                    </a:p>
                  </a:txBody>
                  <a:tcPr/>
                </a:tc>
                <a:tc hMerge="1">
                  <a:txBody>
                    <a:bodyPr/>
                    <a:lstStyle/>
                    <a:p>
                      <a:endParaRPr lang="it-IT"/>
                    </a:p>
                  </a:txBody>
                  <a:tcPr/>
                </a:tc>
                <a:tc hMerge="1">
                  <a:txBody>
                    <a:bodyPr/>
                    <a:lstStyle/>
                    <a:p>
                      <a:endParaRPr lang="it-IT"/>
                    </a:p>
                  </a:txBody>
                  <a:tcPr/>
                </a:tc>
                <a:tc hMerge="1">
                  <a:txBody>
                    <a:bodyPr/>
                    <a:lstStyle/>
                    <a:p>
                      <a:endParaRPr lang="it-IT"/>
                    </a:p>
                  </a:txBody>
                  <a:tcPr/>
                </a:tc>
              </a:tr>
              <a:tr h="202401">
                <a:tc gridSpan="4">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IL SÉ  E L’ALTRO</a:t>
                      </a:r>
                    </a:p>
                  </a:txBody>
                  <a:tcPr>
                    <a:solidFill>
                      <a:schemeClr val="accent4"/>
                    </a:solidFill>
                  </a:tcPr>
                </a:tc>
                <a:tc hMerge="1">
                  <a:txBody>
                    <a:bodyPr/>
                    <a:lstStyle/>
                    <a:p>
                      <a:endParaRPr lang="it-IT"/>
                    </a:p>
                  </a:txBody>
                  <a:tcPr/>
                </a:tc>
                <a:tc hMerge="1">
                  <a:txBody>
                    <a:bodyPr/>
                    <a:lstStyle/>
                    <a:p>
                      <a:endParaRPr lang="it-IT"/>
                    </a:p>
                  </a:txBody>
                  <a:tcPr/>
                </a:tc>
                <a:tc hMerge="1">
                  <a:txBody>
                    <a:bodyPr/>
                    <a:lstStyle/>
                    <a:p>
                      <a:endParaRPr lang="it-IT"/>
                    </a:p>
                  </a:txBody>
                  <a:tcPr/>
                </a:tc>
              </a:tr>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TRE  ANNI</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Conoscenza reciproca e la condivisione di regole.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Creazione. </a:t>
                      </a: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Scoprire il piacere di stare insieme.</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Sentirsi parte del creato e scoprire la propria identità.</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 Scopre nei racconti del Vangelo la persona di Gesù. </a:t>
                      </a: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QUATTRO  ANNI</a:t>
                      </a:r>
                    </a:p>
                  </a:txBody>
                  <a:tcPr vert="vert270">
                    <a:solidFill>
                      <a:schemeClr val="accent4"/>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Rapporti di collaborazione e di condivisione.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Doni del creato.</a:t>
                      </a:r>
                    </a:p>
                    <a:p>
                      <a:pPr marL="171450" indent="-171450" algn="l">
                        <a:lnSpc>
                          <a:spcPct val="150000"/>
                        </a:lnSpc>
                        <a:buFont typeface="Wingdings" panose="05000000000000000000" pitchFamily="2" charset="2"/>
                        <a:buChar char="v"/>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Sperimentare forme di relazione collaborativa con i compagni.</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Condividere e rispettare ciò che è stato creato.</a:t>
                      </a: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Scopre nei racconti del Vangelo la persona di Gesù, da cui apprende che Dio è Padre di tutti e che la chiesa è la comunità di uomini e donne unita nel suo nome.</a:t>
                      </a: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CINQUE  ANNI</a:t>
                      </a:r>
                    </a:p>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vert="vert270">
                    <a:solidFill>
                      <a:schemeClr val="accent1">
                        <a:lumMod val="20000"/>
                        <a:lumOff val="80000"/>
                      </a:schemeClr>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Valore delle regole nel rapporto con gli altri.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 Valore della diversità.</a:t>
                      </a:r>
                    </a:p>
                    <a:p>
                      <a:pPr marL="171450" indent="-171450" algn="l">
                        <a:lnSpc>
                          <a:spcPct val="150000"/>
                        </a:lnSpc>
                        <a:buFont typeface="Wingdings" panose="05000000000000000000" pitchFamily="2" charset="2"/>
                        <a:buChar char="v"/>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Cogliere il valore delle regole.</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Instaurare relazioni positive con adulti e compagni.</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Maturare atteggiamenti di amicizia, dialogo, perdono.</a:t>
                      </a:r>
                    </a:p>
                    <a:p>
                      <a:pPr marL="171450" indent="-171450" algn="l">
                        <a:lnSpc>
                          <a:spcPct val="150000"/>
                        </a:lnSpc>
                        <a:buFont typeface="Wingdings" panose="05000000000000000000" pitchFamily="2" charset="2"/>
                        <a:buChar char="ü"/>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Scopre nei racconti del Vangelo la persona di Gesù, da cui apprende che Dio è Padre di tutti e che la chiesa è la comunità di uomini e donne unita nel suo nome, per sviluppare un positivo senso di sé e sperimentare relazioni serene con gli altri, anche appartenenti a differenti tradizioni culturali e religiose.</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351018844"/>
      </p:ext>
    </p:extLst>
  </p:cSld>
  <p:clrMapOvr>
    <a:masterClrMapping/>
  </p:clrMapOvr>
  <p:timing>
    <p:tnLst>
      <p:par>
        <p:cTn id="1" dur="indefinite" restart="never" nodeType="tmRoot"/>
      </p:par>
    </p:tnLst>
  </p:timing>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6675120"/>
        </p:xfrm>
        <a:graphic>
          <a:graphicData uri="http://schemas.openxmlformats.org/drawingml/2006/table">
            <a:tbl>
              <a:tblPr firstRow="1" bandRow="1">
                <a:tableStyleId>{00A15C55-8517-42AA-B614-E9B94910E393}</a:tableStyleId>
              </a:tblPr>
              <a:tblGrid>
                <a:gridCol w="354054"/>
                <a:gridCol w="2928135"/>
                <a:gridCol w="2815119"/>
                <a:gridCol w="2998568"/>
              </a:tblGrid>
              <a:tr h="202401">
                <a:tc gridSpan="4">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IL CORPO E IL MOVIMENTO</a:t>
                      </a:r>
                    </a:p>
                  </a:txBody>
                  <a:tcPr/>
                </a:tc>
                <a:tc hMerge="1">
                  <a:txBody>
                    <a:bodyPr/>
                    <a:lstStyle/>
                    <a:p>
                      <a:endParaRPr lang="it-IT"/>
                    </a:p>
                  </a:txBody>
                  <a:tcPr/>
                </a:tc>
                <a:tc hMerge="1">
                  <a:txBody>
                    <a:bodyPr/>
                    <a:lstStyle/>
                    <a:p>
                      <a:endParaRPr lang="it-IT"/>
                    </a:p>
                  </a:txBody>
                  <a:tcPr/>
                </a:tc>
                <a:tc hMerge="1">
                  <a:txBody>
                    <a:bodyPr/>
                    <a:lstStyle/>
                    <a:p>
                      <a:endParaRPr lang="it-IT"/>
                    </a:p>
                  </a:txBody>
                  <a:tcPr/>
                </a:tc>
              </a:tr>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TRE  ANNI</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Sé corporeo.</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Emozioni nella quotidianità e nelle relazioni.</a:t>
                      </a: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Approfondire il proprio sé corporeo in relazione alle attività proposte.</a:t>
                      </a: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 Riconosce nei segni del corpo l’esperienza religiosa propria e altrui per cominciare a manifestare anche in questo modo le proprie emozioni.</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QUATTRO  ANNI</a:t>
                      </a:r>
                    </a:p>
                  </a:txBody>
                  <a:tcPr vert="vert270">
                    <a:solidFill>
                      <a:schemeClr val="accent4"/>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Regole comportamentali.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“Segni” cristiani.</a:t>
                      </a: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Acquisire regole comportamentali di base.</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 Riconoscere alcuni “segni” cristiani.</a:t>
                      </a:r>
                    </a:p>
                    <a:p>
                      <a:pPr marL="171450" indent="-171450" algn="l">
                        <a:lnSpc>
                          <a:spcPct val="150000"/>
                        </a:lnSpc>
                        <a:buFont typeface="Wingdings" panose="05000000000000000000" pitchFamily="2" charset="2"/>
                        <a:buChar char="ü"/>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Riconosce nei segni del corpo l’esperienza religiosa propria e altrui per cominciare a manifestare anche in questo modo la propria immaginazione e le emozioni.</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CINQUE  ANNI</a:t>
                      </a:r>
                    </a:p>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vert="vert270">
                    <a:solidFill>
                      <a:schemeClr val="accent1">
                        <a:lumMod val="20000"/>
                        <a:lumOff val="80000"/>
                      </a:schemeClr>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Esperienza religiosa nei segni della corporeità.</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Vissuto religioso personale, familiare e nella comunità.</a:t>
                      </a:r>
                    </a:p>
                    <a:p>
                      <a:pPr marL="171450" indent="-171450" algn="l">
                        <a:lnSpc>
                          <a:spcPct val="150000"/>
                        </a:lnSpc>
                        <a:buFont typeface="Wingdings" panose="05000000000000000000" pitchFamily="2" charset="2"/>
                        <a:buChar char="v"/>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Compiere gesti di amicizia e di aiuto.</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Esprimere attraverso alcuni “segni” il proprio vissuto religioso.</a:t>
                      </a:r>
                    </a:p>
                    <a:p>
                      <a:pPr marL="171450" indent="-171450" algn="l">
                        <a:lnSpc>
                          <a:spcPct val="150000"/>
                        </a:lnSpc>
                        <a:buFont typeface="Wingdings" panose="05000000000000000000" pitchFamily="2" charset="2"/>
                        <a:buChar char="ü"/>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Riconosce nei segni del corpo l’esperienza religiosa propria e altrui per cominciare a manifestare anche in questo modo la propria interiorità, l’immaginazione e le emozioni.</a:t>
                      </a: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2262147196"/>
      </p:ext>
    </p:extLst>
  </p:cSld>
  <p:clrMapOvr>
    <a:masterClrMapping/>
  </p:clrMapOvr>
  <p:timing>
    <p:tnLst>
      <p:par>
        <p:cTn id="1" dur="indefinite" restart="never" nodeType="tmRoot"/>
      </p:par>
    </p:tnLst>
  </p:timing>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6675120"/>
        </p:xfrm>
        <a:graphic>
          <a:graphicData uri="http://schemas.openxmlformats.org/drawingml/2006/table">
            <a:tbl>
              <a:tblPr firstRow="1" bandRow="1">
                <a:tableStyleId>{00A15C55-8517-42AA-B614-E9B94910E393}</a:tableStyleId>
              </a:tblPr>
              <a:tblGrid>
                <a:gridCol w="354054"/>
                <a:gridCol w="2928135"/>
                <a:gridCol w="2815119"/>
                <a:gridCol w="2998568"/>
              </a:tblGrid>
              <a:tr h="202401">
                <a:tc gridSpan="4">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LINGUAGGI, CREATIVITÁ, ESPRESSIONE </a:t>
                      </a:r>
                    </a:p>
                  </a:txBody>
                  <a:tcPr/>
                </a:tc>
                <a:tc hMerge="1">
                  <a:txBody>
                    <a:bodyPr/>
                    <a:lstStyle/>
                    <a:p>
                      <a:endParaRPr lang="it-IT"/>
                    </a:p>
                  </a:txBody>
                  <a:tcPr/>
                </a:tc>
                <a:tc hMerge="1">
                  <a:txBody>
                    <a:bodyPr/>
                    <a:lstStyle/>
                    <a:p>
                      <a:endParaRPr lang="it-IT"/>
                    </a:p>
                  </a:txBody>
                  <a:tcPr/>
                </a:tc>
                <a:tc hMerge="1">
                  <a:txBody>
                    <a:bodyPr/>
                    <a:lstStyle/>
                    <a:p>
                      <a:endParaRPr lang="it-IT"/>
                    </a:p>
                  </a:txBody>
                  <a:tcPr/>
                </a:tc>
              </a:tr>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TRE  ANNI</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Gioia dell’attesa della propria nascita.</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Gioia dell’attesa delle principali festività.</a:t>
                      </a: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Riconoscere il clima di attesa e di gioia che anticipa le principali festività.</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Sviluppare la manualità producendo piccoli manufatti.</a:t>
                      </a: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 Riconosce alcuni linguaggi simbolici e figurativi caratteristici delle tradizioni e della vita dei cristiani (segni, feste, preghiere, canti, gestualità, spazi, arte).</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QUATTRO  ANNI</a:t>
                      </a:r>
                    </a:p>
                  </a:txBody>
                  <a:tcPr vert="vert270">
                    <a:solidFill>
                      <a:schemeClr val="accent4"/>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Segni delle tradizioni e delle festività cristiane.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Simboli delle festività cristiane.</a:t>
                      </a: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Elaborare e personalizzare biglietti.</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Individuare i segni delle feste principali.</a:t>
                      </a:r>
                    </a:p>
                    <a:p>
                      <a:pPr marL="171450" indent="-171450" algn="l">
                        <a:lnSpc>
                          <a:spcPct val="150000"/>
                        </a:lnSpc>
                        <a:buFont typeface="Wingdings" panose="05000000000000000000" pitchFamily="2" charset="2"/>
                        <a:buChar char="ü"/>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Riconosce alcuni linguaggi simbolici e figurativi caratteristici delle tradizioni e della vita dei cristiani (segni, feste, preghiere, canti, gestualità, spazi, arte), per poter coglierne il senso religioso.</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CINQUE  ANNI</a:t>
                      </a:r>
                    </a:p>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vert="vert270">
                    <a:solidFill>
                      <a:schemeClr val="accent1">
                        <a:lumMod val="20000"/>
                        <a:lumOff val="80000"/>
                      </a:schemeClr>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Linguaggi simbolici e figurativi delle tradizioni cristiane.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Opere d’arte.</a:t>
                      </a:r>
                    </a:p>
                    <a:p>
                      <a:pPr marL="171450" indent="-171450" algn="l">
                        <a:lnSpc>
                          <a:spcPct val="150000"/>
                        </a:lnSpc>
                        <a:buFont typeface="Wingdings" panose="05000000000000000000" pitchFamily="2" charset="2"/>
                        <a:buChar char="v"/>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Cogliere il significato cristiano delle principali festività  nei segni della tradizione.</a:t>
                      </a:r>
                    </a:p>
                    <a:p>
                      <a:pPr marL="171450" indent="-171450" algn="l">
                        <a:lnSpc>
                          <a:spcPct val="150000"/>
                        </a:lnSpc>
                        <a:buFont typeface="Wingdings" panose="05000000000000000000" pitchFamily="2" charset="2"/>
                        <a:buChar char="ü"/>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Riconosce alcuni linguaggi simbolici e figurativi caratteristici delle tradizioni e della vita dei cristiani (segni, feste, preghiere, canti, gestualità, spazi, arte), per poter esprimere con creatività il proprio vissuto religioso.</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680190745"/>
      </p:ext>
    </p:extLst>
  </p:cSld>
  <p:clrMapOvr>
    <a:masterClrMapping/>
  </p:clrMapOvr>
  <p:timing>
    <p:tnLst>
      <p:par>
        <p:cTn id="1" dur="indefinite" restart="never" nodeType="tmRoot"/>
      </p:par>
    </p:tnLst>
  </p:timing>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6400800"/>
        </p:xfrm>
        <a:graphic>
          <a:graphicData uri="http://schemas.openxmlformats.org/drawingml/2006/table">
            <a:tbl>
              <a:tblPr firstRow="1" bandRow="1">
                <a:tableStyleId>{00A15C55-8517-42AA-B614-E9B94910E393}</a:tableStyleId>
              </a:tblPr>
              <a:tblGrid>
                <a:gridCol w="354054"/>
                <a:gridCol w="2928135"/>
                <a:gridCol w="2815119"/>
                <a:gridCol w="2998568"/>
              </a:tblGrid>
              <a:tr h="202401">
                <a:tc gridSpan="4">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DISCORSI E PAROLE</a:t>
                      </a:r>
                    </a:p>
                  </a:txBody>
                  <a:tcPr/>
                </a:tc>
                <a:tc hMerge="1">
                  <a:txBody>
                    <a:bodyPr/>
                    <a:lstStyle/>
                    <a:p>
                      <a:endParaRPr lang="it-IT"/>
                    </a:p>
                  </a:txBody>
                  <a:tcPr/>
                </a:tc>
                <a:tc hMerge="1">
                  <a:txBody>
                    <a:bodyPr/>
                    <a:lstStyle/>
                    <a:p>
                      <a:endParaRPr lang="it-IT"/>
                    </a:p>
                  </a:txBody>
                  <a:tcPr/>
                </a:tc>
                <a:tc hMerge="1">
                  <a:txBody>
                    <a:bodyPr/>
                    <a:lstStyle/>
                    <a:p>
                      <a:endParaRPr lang="it-IT"/>
                    </a:p>
                  </a:txBody>
                  <a:tcPr/>
                </a:tc>
              </a:tr>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TRE  ANNI</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Racconti evangelici del Natale e della Pasqua.</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Lettura di immagini.</a:t>
                      </a: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Ascoltare racconti della vita di Gesù raccontati nel Vangelo.</a:t>
                      </a: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 Impara alcuni termini del linguaggio cristiano, ascoltando semplici racconti del Vangelo.</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QUATTRO  ANNI</a:t>
                      </a:r>
                    </a:p>
                  </a:txBody>
                  <a:tcPr vert="vert270">
                    <a:solidFill>
                      <a:schemeClr val="accent4"/>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Racconti evangelici del Natale e della Pasqua.</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Narrazione, canti, filastrocche, poesie inerenti il Natale e la Pasqua.</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Parabole.</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Ascoltare, conoscere i contenuti inerenti la vita di  Gesù.</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Ascoltare, conoscere il messaggio delle Parabole.</a:t>
                      </a:r>
                    </a:p>
                    <a:p>
                      <a:pPr marL="171450" indent="-171450" algn="l">
                        <a:lnSpc>
                          <a:spcPct val="150000"/>
                        </a:lnSpc>
                        <a:buFont typeface="Wingdings" panose="05000000000000000000" pitchFamily="2" charset="2"/>
                        <a:buChar char="ü"/>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Impara alcuni termini del linguaggio cristiano, ascoltando semplici racconti biblici, ne sa narrare i contenuti; riutilizzando i linguaggi appresi.</a:t>
                      </a: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CINQUE  ANNI</a:t>
                      </a:r>
                    </a:p>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vert="vert270">
                    <a:solidFill>
                      <a:schemeClr val="accent1">
                        <a:lumMod val="20000"/>
                        <a:lumOff val="80000"/>
                      </a:schemeClr>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Narrazioni, ascolto di brani, proiezioni di film e lettura di immagini inerenti le Parabole.</a:t>
                      </a:r>
                    </a:p>
                    <a:p>
                      <a:pPr marL="171450" indent="-171450" algn="l">
                        <a:lnSpc>
                          <a:spcPct val="150000"/>
                        </a:lnSpc>
                        <a:buFont typeface="Wingdings" panose="05000000000000000000" pitchFamily="2" charset="2"/>
                        <a:buChar char="v"/>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Ascoltare, ripetere e rielaborare verbalmente i contenuti e i messaggi appresi.</a:t>
                      </a: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Impara alcuni termini del linguaggio cristiano, ascoltando semplici racconti biblici, ne sa narrare i contenuti riutilizzando i linguaggi appresi, per sviluppare una comunicazione significativa anche in ambito religioso.</a:t>
                      </a: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1311677772"/>
      </p:ext>
    </p:extLst>
  </p:cSld>
  <p:clrMapOvr>
    <a:masterClrMapping/>
  </p:clrMapOvr>
  <p:timing>
    <p:tnLst>
      <p:par>
        <p:cTn id="1" dur="indefinite" restart="never" nodeType="tmRoot"/>
      </p:par>
    </p:tnLst>
  </p:timing>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13447" y="16670"/>
          <a:ext cx="9108519" cy="6409448"/>
        </p:xfrm>
        <a:graphic>
          <a:graphicData uri="http://schemas.openxmlformats.org/drawingml/2006/table">
            <a:tbl>
              <a:tblPr firstRow="1" bandRow="1">
                <a:tableStyleId>{00A15C55-8517-42AA-B614-E9B94910E393}</a:tableStyleId>
              </a:tblPr>
              <a:tblGrid>
                <a:gridCol w="354546"/>
                <a:gridCol w="2932205"/>
                <a:gridCol w="2819032"/>
                <a:gridCol w="3002736"/>
              </a:tblGrid>
              <a:tr h="374408">
                <a:tc gridSpan="4">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6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RELIGIONE: Scuola Primaria e Secondaria di Primo Grado</a:t>
                      </a:r>
                    </a:p>
                  </a:txBody>
                  <a:tcPr/>
                </a:tc>
                <a:tc hMerge="1">
                  <a:txBody>
                    <a:bodyPr/>
                    <a:lstStyle/>
                    <a:p>
                      <a:endParaRPr lang="it-IT"/>
                    </a:p>
                  </a:txBody>
                  <a:tcPr/>
                </a:tc>
                <a:tc hMerge="1">
                  <a:txBody>
                    <a:bodyPr/>
                    <a:lstStyle/>
                    <a:p>
                      <a:endParaRPr lang="it-IT"/>
                    </a:p>
                  </a:txBody>
                  <a:tcPr/>
                </a:tc>
                <a:tc hMerge="1">
                  <a:txBody>
                    <a:bodyPr/>
                    <a:lstStyle/>
                    <a:p>
                      <a:endParaRPr lang="it-IT"/>
                    </a:p>
                  </a:txBody>
                  <a:tcPr/>
                </a:tc>
              </a:tr>
              <a:tr h="410667">
                <a:tc gridSpan="4">
                  <a: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Nucleo fondante: DIO E L’UOMO</a:t>
                      </a:r>
                    </a:p>
                  </a:txBody>
                  <a:tcPr>
                    <a:solidFill>
                      <a:schemeClr val="accent4"/>
                    </a:solidFill>
                  </a:tcPr>
                </a:tc>
                <a:tc hMerge="1">
                  <a:txBody>
                    <a:bodyPr/>
                    <a:lstStyle/>
                    <a:p>
                      <a:endParaRPr lang="it-IT"/>
                    </a:p>
                  </a:txBody>
                  <a:tcPr/>
                </a:tc>
                <a:tc hMerge="1">
                  <a:txBody>
                    <a:bodyPr/>
                    <a:lstStyle/>
                    <a:p>
                      <a:endParaRPr lang="it-IT"/>
                    </a:p>
                  </a:txBody>
                  <a:tcPr/>
                </a:tc>
                <a:tc hMerge="1">
                  <a:txBody>
                    <a:bodyPr/>
                    <a:lstStyle/>
                    <a:p>
                      <a:endParaRPr lang="it-IT"/>
                    </a:p>
                  </a:txBody>
                  <a:tcPr/>
                </a:tc>
              </a:tr>
              <a:tr h="41066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65037">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1733925">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lang="it-IT" sz="1000" b="1" baseline="0" dirty="0" smtClean="0">
                          <a:latin typeface="Garamond" panose="02020404030301010803" pitchFamily="18" charset="0"/>
                        </a:rPr>
                        <a:t>CLASSE 1^ </a:t>
                      </a: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Scuola Primaria </a:t>
                      </a:r>
                    </a:p>
                    <a:p>
                      <a:pPr algn="ctr">
                        <a:lnSpc>
                          <a:spcPct val="150000"/>
                        </a:lnSpc>
                      </a:pPr>
                      <a:endParaRPr lang="it-IT" sz="1000" b="1" baseline="0" dirty="0" smtClean="0">
                        <a:latin typeface="Garamond" panose="02020404030301010803" pitchFamily="18" charset="0"/>
                      </a:endParaRP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Il racconto biblico della Creazione.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 simboli che indicano la festa</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L’Annunciazione e il Natale.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Gesù a Nazareth.</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Dall’ingresso di Gesù a Gerusalemme alla Resurrezione.</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Scoprire che per la religione cristiana Dio è Creatore e Padre.</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Conoscere Gesù di Nazareth come Emmanuele e Messia, crocifisso e risorto.</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Riflette su Dio Creatore e Padre, sulla vita e sull’insegnamento di Gesù.</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Riconosce il significato cristiano del Natale e della Pasqua.</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Riconosce che la Bibbia è il libro sacro per i cristiani.</a:t>
                      </a:r>
                    </a:p>
                  </a:txBody>
                  <a:tcPr/>
                </a:tc>
              </a:tr>
              <a:tr h="2803306">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p>
                      <a:pPr algn="ctr">
                        <a:lnSpc>
                          <a:spcPct val="150000"/>
                        </a:lnSpc>
                      </a:pPr>
                      <a:endParaRPr lang="it-IT" sz="1000" b="1" baseline="0" dirty="0" smtClean="0">
                        <a:latin typeface="Garamond" panose="02020404030301010803" pitchFamily="18" charset="0"/>
                      </a:endParaRPr>
                    </a:p>
                  </a:txBody>
                  <a:tcPr vert="vert270">
                    <a:solidFill>
                      <a:schemeClr val="accent4"/>
                    </a:solidFill>
                  </a:tcPr>
                </a:tc>
                <a:tc>
                  <a:txBody>
                    <a:bodyPr/>
                    <a:lstStyle/>
                    <a:p>
                      <a:pPr marL="171450" indent="-171450" algn="l">
                        <a:lnSpc>
                          <a:spcPct val="150000"/>
                        </a:lnSpc>
                        <a:buFont typeface="Wingdings" panose="05000000000000000000" pitchFamily="2" charset="2"/>
                        <a:buChar char="v"/>
                      </a:pPr>
                      <a:endParaRPr lang="it-IT" sz="1200" b="0" baseline="0" dirty="0" smtClean="0">
                        <a:latin typeface="Garamond" panose="02020404030301010803" pitchFamily="18" charset="0"/>
                      </a:endParaRPr>
                    </a:p>
                  </a:txBody>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32755" y="4117679"/>
            <a:ext cx="4269902" cy="1543473"/>
          </a:xfrm>
          <a:prstGeom prst="rect">
            <a:avLst/>
          </a:prstGeom>
        </p:spPr>
      </p:pic>
      <p:pic>
        <p:nvPicPr>
          <p:cNvPr id="4" name="Immagine 3"/>
          <p:cNvPicPr>
            <a:picLocks noChangeAspect="1"/>
          </p:cNvPicPr>
          <p:nvPr/>
        </p:nvPicPr>
        <p:blipFill>
          <a:blip r:embed="rId3"/>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1238472475"/>
      </p:ext>
    </p:extLst>
  </p:cSld>
  <p:clrMapOvr>
    <a:masterClrMapping/>
  </p:clrMapOvr>
  <p:timing>
    <p:tnLst>
      <p:par>
        <p:cTn id="1" dur="indefinite" restart="never" nodeType="tmRoot"/>
      </p:par>
    </p:tnLst>
  </p:timing>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1493520029"/>
              </p:ext>
            </p:extLst>
          </p:nvPr>
        </p:nvGraphicFramePr>
        <p:xfrm>
          <a:off x="26090" y="30898"/>
          <a:ext cx="9095876" cy="584200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 La ricerca religiosa dell’uomo.</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 definizione di religione soprannaturale e di monoteismo.</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 categorie bibliche di rivelazione, promessa, alleanza, storia della salvezza.</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Gli elementi di contatto tra Ebraismo e Cristianesimo.</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Gli elementi principali della vita di Gesù: parole, opere, gesti, eventi.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 centralità della passione, morte e risurrezione di Gesù per la fede cristiana.</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 centralità di Gesù nella storia umana.</a:t>
                      </a:r>
                    </a:p>
                  </a:txBody>
                  <a:tcPr/>
                </a:tc>
                <a:tc>
                  <a:txBody>
                    <a:bodyPr/>
                    <a:lstStyle/>
                    <a:p>
                      <a:pPr marL="262255">
                        <a:lnSpc>
                          <a:spcPts val="1045"/>
                        </a:lnSpc>
                        <a:spcAft>
                          <a:spcPts val="0"/>
                        </a:spcAft>
                      </a:pPr>
                      <a:r>
                        <a:rPr lang="it-IT" sz="1200" dirty="0" smtClean="0">
                          <a:effectLst/>
                          <a:latin typeface="Garamond" panose="02020404030301010803" pitchFamily="18" charset="0"/>
                          <a:ea typeface="Calibri" panose="020F0502020204030204" pitchFamily="34" charset="0"/>
                          <a:cs typeface="Comic Sans MS" panose="030F0702030302020204" pitchFamily="66" charset="0"/>
                        </a:rPr>
                        <a:t>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Cogliere nelle domande fondamentali dell’uomo tracce di una ricerca religiosa.</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Comprendere alcune categorie fondamentali della fede ebraico-cristiana (rivelazione, promessa, alleanza, messia, salvezza).</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Approfondire l’identità storica, la predicazione e l’opera di Gesù e correlarla alla fede cristiana che, nella prospettiva dell’evento pasquale, riconosce in lui il Figlio di Dio fatto uomo, Salvatore del mondo.</a:t>
                      </a: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È aperto alla sincera ricerca della verità e sa interrogarsi sul trascendente e porsi domande di senso cogliendo l’intreccio tra dimensione religiosa e culturale.</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Individua le tappe essenziali e i dati oggettivi della storia della salvezza, della vita e dell’insegnamento di Gesù.</a:t>
                      </a:r>
                    </a:p>
                  </a:txBody>
                  <a:tcPr/>
                </a:tc>
              </a:tr>
            </a:tbl>
          </a:graphicData>
        </a:graphic>
      </p:graphicFrame>
      <p:pic>
        <p:nvPicPr>
          <p:cNvPr id="3" name="Immagine 2"/>
          <p:cNvPicPr>
            <a:picLocks noChangeAspect="1"/>
          </p:cNvPicPr>
          <p:nvPr/>
        </p:nvPicPr>
        <p:blipFill>
          <a:blip r:embed="rId2"/>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618847416"/>
      </p:ext>
    </p:extLst>
  </p:cSld>
  <p:clrMapOvr>
    <a:masterClrMapping/>
  </p:clrMapOvr>
  <p:timing>
    <p:tnLst>
      <p:par>
        <p:cTn id="1" dur="indefinite" restart="never" nodeType="tmRoot"/>
      </p:par>
    </p:tnLst>
  </p:timing>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3886200"/>
        </p:xfrm>
        <a:graphic>
          <a:graphicData uri="http://schemas.openxmlformats.org/drawingml/2006/table">
            <a:tbl>
              <a:tblPr firstRow="1" bandRow="1">
                <a:tableStyleId>{00A15C55-8517-42AA-B614-E9B94910E393}</a:tableStyleId>
              </a:tblPr>
              <a:tblGrid>
                <a:gridCol w="354054"/>
                <a:gridCol w="2928135"/>
                <a:gridCol w="2815119"/>
                <a:gridCol w="2998568"/>
              </a:tblGrid>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2^ Scuola Secondaria</a:t>
                      </a:r>
                    </a:p>
                  </a:txBody>
                  <a:tcPr vert="vert270">
                    <a:solidFill>
                      <a:schemeClr val="accent1">
                        <a:lumMod val="40000"/>
                        <a:lumOff val="60000"/>
                      </a:schemeClr>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a:effectLst/>
                          <a:latin typeface="Garamond" panose="02020404030301010803" pitchFamily="18" charset="0"/>
                          <a:ea typeface="Calibri" panose="020F0502020204030204" pitchFamily="34" charset="0"/>
                          <a:cs typeface="Comic Sans MS" panose="030F0702030302020204" pitchFamily="66" charset="0"/>
                        </a:rPr>
                        <a:t> </a:t>
                      </a:r>
                      <a:endParaRPr lang="it-IT"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p>
                      <a:pPr marL="0" indent="0" algn="l">
                        <a:lnSpc>
                          <a:spcPct val="150000"/>
                        </a:lnSpc>
                        <a:buFont typeface="Arial" panose="020B0604020202020204" pitchFamily="34" charset="0"/>
                        <a:buNone/>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1422" y="1200181"/>
            <a:ext cx="4269902" cy="1543473"/>
          </a:xfrm>
          <a:prstGeom prst="rect">
            <a:avLst/>
          </a:prstGeom>
        </p:spPr>
      </p:pic>
      <p:pic>
        <p:nvPicPr>
          <p:cNvPr id="4" name="Immagine 3"/>
          <p:cNvPicPr>
            <a:picLocks noChangeAspect="1"/>
          </p:cNvPicPr>
          <p:nvPr/>
        </p:nvPicPr>
        <p:blipFill>
          <a:blip r:embed="rId3"/>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1980472910"/>
      </p:ext>
    </p:extLst>
  </p:cSld>
  <p:clrMapOvr>
    <a:masterClrMapping/>
  </p:clrMapOvr>
  <p:timing>
    <p:tnLst>
      <p:par>
        <p:cTn id="1" dur="indefinite" restart="never" nodeType="tmRoot"/>
      </p:par>
    </p:tnLst>
  </p:timing>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5760720"/>
        </p:xfrm>
        <a:graphic>
          <a:graphicData uri="http://schemas.openxmlformats.org/drawingml/2006/table">
            <a:tbl>
              <a:tblPr firstRow="1" bandRow="1">
                <a:tableStyleId>{00A15C55-8517-42AA-B614-E9B94910E393}</a:tableStyleId>
              </a:tblPr>
              <a:tblGrid>
                <a:gridCol w="354054"/>
                <a:gridCol w="2928135"/>
                <a:gridCol w="2815119"/>
                <a:gridCol w="2998568"/>
              </a:tblGrid>
              <a:tr h="202401">
                <a:tc gridSpan="4">
                  <a: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Nucleo fondante: IL LINGUAGGIO RELIGIOSO</a:t>
                      </a:r>
                    </a:p>
                  </a:txBody>
                  <a:tcPr>
                    <a:solidFill>
                      <a:schemeClr val="accent4"/>
                    </a:solidFill>
                  </a:tcPr>
                </a:tc>
                <a:tc hMerge="1">
                  <a:txBody>
                    <a:bodyPr/>
                    <a:lstStyle/>
                    <a:p>
                      <a:endParaRPr lang="it-IT"/>
                    </a:p>
                  </a:txBody>
                  <a:tcPr/>
                </a:tc>
                <a:tc hMerge="1">
                  <a:txBody>
                    <a:bodyPr/>
                    <a:lstStyle/>
                    <a:p>
                      <a:endParaRPr lang="it-IT"/>
                    </a:p>
                  </a:txBody>
                  <a:tcPr/>
                </a:tc>
                <a:tc hMerge="1">
                  <a:txBody>
                    <a:bodyPr/>
                    <a:lstStyle/>
                    <a:p>
                      <a:endParaRPr lang="it-IT"/>
                    </a:p>
                  </a:txBody>
                  <a:tcPr/>
                </a:tc>
              </a:tr>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lang="it-IT" sz="1000" b="1" baseline="0" dirty="0" smtClean="0">
                          <a:latin typeface="Garamond" panose="02020404030301010803" pitchFamily="18" charset="0"/>
                        </a:rPr>
                        <a:t>CLASSE 1^ </a:t>
                      </a: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Scuola Primaria </a:t>
                      </a:r>
                    </a:p>
                    <a:p>
                      <a:pPr algn="ctr">
                        <a:lnSpc>
                          <a:spcPct val="150000"/>
                        </a:lnSpc>
                      </a:pPr>
                      <a:endParaRPr lang="it-IT" sz="1000" b="1" baseline="0" dirty="0" smtClean="0">
                        <a:latin typeface="Garamond" panose="02020404030301010803" pitchFamily="18" charset="0"/>
                      </a:endParaRP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Un dono prezioso: la vita.</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Le tradizioni del Natale e della Pasqua.</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 simboli che indicano la festa.</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 primavera: tutto si trasforma a nuova vita.</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 chiesa: le caratteristiche esterne e interne.</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Riconoscere i segni cristiani del Natale e della Pasqua.</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Conoscere i gesti e segni liturgici della religione cattolica.</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Riconosce il significato cristiano del Natale e della Pasqua.</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Identifica nella Chiesa la comunità di coloro che credono in Gesù Cristo.</a:t>
                      </a: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txBody>
                  <a:tcPr vert="vert270">
                    <a:solidFill>
                      <a:schemeClr val="accent4"/>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41683" y="3687373"/>
            <a:ext cx="4269902" cy="1543473"/>
          </a:xfrm>
          <a:prstGeom prst="rect">
            <a:avLst/>
          </a:prstGeom>
        </p:spPr>
      </p:pic>
      <p:pic>
        <p:nvPicPr>
          <p:cNvPr id="4" name="Immagine 3"/>
          <p:cNvPicPr>
            <a:picLocks noChangeAspect="1"/>
          </p:cNvPicPr>
          <p:nvPr/>
        </p:nvPicPr>
        <p:blipFill>
          <a:blip r:embed="rId3"/>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515819640"/>
      </p:ext>
    </p:extLst>
  </p:cSld>
  <p:clrMapOvr>
    <a:masterClrMapping/>
  </p:clrMapOvr>
  <p:timing>
    <p:tnLst>
      <p:par>
        <p:cTn id="1" dur="indefinite" restart="never" nodeType="tmRoot"/>
      </p:par>
    </p:tnLst>
  </p:timing>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1918547971"/>
              </p:ext>
            </p:extLst>
          </p:nvPr>
        </p:nvGraphicFramePr>
        <p:xfrm>
          <a:off x="26090" y="30898"/>
          <a:ext cx="9095876" cy="666496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 I termini specifici della fede ebraica e cristiana.</a:t>
                      </a:r>
                    </a:p>
                  </a:txBody>
                  <a:tcPr/>
                </a:tc>
                <a:tc>
                  <a:txBody>
                    <a:bodyPr/>
                    <a:lstStyle/>
                    <a:p>
                      <a:pPr marL="262255">
                        <a:lnSpc>
                          <a:spcPts val="1045"/>
                        </a:lnSpc>
                        <a:spcAft>
                          <a:spcPts val="0"/>
                        </a:spcAft>
                      </a:pPr>
                      <a:r>
                        <a:rPr lang="it-IT" sz="1200" dirty="0" smtClean="0">
                          <a:effectLst/>
                          <a:latin typeface="Garamond" panose="02020404030301010803" pitchFamily="18" charset="0"/>
                          <a:ea typeface="Calibri" panose="020F0502020204030204" pitchFamily="34" charset="0"/>
                          <a:cs typeface="Comic Sans MS" panose="030F0702030302020204" pitchFamily="66" charset="0"/>
                        </a:rPr>
                        <a:t>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Riconoscere il linguaggio religioso nell’arte e nella cultura.</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Individuare gli elementi specifici della vita, delle azioni e della preghiera di Gesù</a:t>
                      </a: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Riconosce i linguaggi espressivi della fede e ne individua le tracce nella cultura del suo popolo imparando ad apprezzarli dal punto di vista artistico, culturale e spirituale.</a:t>
                      </a: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Secondaria</a:t>
                      </a:r>
                    </a:p>
                  </a:txBody>
                  <a:tcPr vert="vert270">
                    <a:solidFill>
                      <a:schemeClr val="accent1">
                        <a:lumMod val="20000"/>
                        <a:lumOff val="80000"/>
                      </a:schemeClr>
                    </a:solidFill>
                  </a:tcPr>
                </a:tc>
                <a:tc>
                  <a:txBody>
                    <a:bodyPr/>
                    <a:lstStyle/>
                    <a:p>
                      <a:pPr marL="171450" indent="-171450" algn="l">
                        <a:lnSpc>
                          <a:spcPct val="150000"/>
                        </a:lnSpc>
                        <a:buFont typeface="Wingdings" panose="05000000000000000000" pitchFamily="2" charset="2"/>
                        <a:buChar char="v"/>
                      </a:pPr>
                      <a:endParaRPr lang="it-IT" sz="1200" b="0" baseline="0" dirty="0" smtClean="0">
                        <a:latin typeface="Garamond" panose="02020404030301010803" pitchFamily="18" charset="0"/>
                      </a:endParaRPr>
                    </a:p>
                  </a:txBody>
                  <a:tcPr/>
                </a:tc>
                <a:tc>
                  <a:txBody>
                    <a:bodyPr/>
                    <a:lstStyle/>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36575" y="4360240"/>
            <a:ext cx="4269902" cy="1543473"/>
          </a:xfrm>
          <a:prstGeom prst="rect">
            <a:avLst/>
          </a:prstGeom>
        </p:spPr>
      </p:pic>
      <p:pic>
        <p:nvPicPr>
          <p:cNvPr id="4" name="Immagine 3"/>
          <p:cNvPicPr>
            <a:picLocks noChangeAspect="1"/>
          </p:cNvPicPr>
          <p:nvPr/>
        </p:nvPicPr>
        <p:blipFill>
          <a:blip r:embed="rId3"/>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2283820937"/>
      </p:ext>
    </p:extLst>
  </p:cSld>
  <p:clrMapOvr>
    <a:masterClrMapping/>
  </p:clrMapOvr>
  <p:timing>
    <p:tnLst>
      <p:par>
        <p:cTn id="1" dur="indefinite" restart="never" nodeType="tmRoot"/>
      </p:par>
    </p:tnLst>
  </p:timing>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3746983609"/>
              </p:ext>
            </p:extLst>
          </p:nvPr>
        </p:nvGraphicFramePr>
        <p:xfrm>
          <a:off x="26090" y="41709"/>
          <a:ext cx="9095876" cy="6309360"/>
        </p:xfrm>
        <a:graphic>
          <a:graphicData uri="http://schemas.openxmlformats.org/drawingml/2006/table">
            <a:tbl>
              <a:tblPr firstRow="1" bandRow="1">
                <a:tableStyleId>{00A15C55-8517-42AA-B614-E9B94910E393}</a:tableStyleId>
              </a:tblPr>
              <a:tblGrid>
                <a:gridCol w="354054"/>
                <a:gridCol w="2928135"/>
                <a:gridCol w="2815119"/>
                <a:gridCol w="2998568"/>
              </a:tblGrid>
              <a:tr h="202401">
                <a:tc gridSpan="4">
                  <a: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Nucleo fondante: LA BIBBIA E LE ALTRE FONTI</a:t>
                      </a:r>
                    </a:p>
                  </a:txBody>
                  <a:tcPr>
                    <a:solidFill>
                      <a:schemeClr val="accent4"/>
                    </a:solidFill>
                  </a:tcPr>
                </a:tc>
                <a:tc hMerge="1">
                  <a:txBody>
                    <a:bodyPr/>
                    <a:lstStyle/>
                    <a:p>
                      <a:endParaRPr lang="it-IT"/>
                    </a:p>
                  </a:txBody>
                  <a:tcPr/>
                </a:tc>
                <a:tc hMerge="1">
                  <a:txBody>
                    <a:bodyPr/>
                    <a:lstStyle/>
                    <a:p>
                      <a:endParaRPr lang="it-IT"/>
                    </a:p>
                  </a:txBody>
                  <a:tcPr/>
                </a:tc>
                <a:tc hMerge="1">
                  <a:txBody>
                    <a:bodyPr/>
                    <a:lstStyle/>
                    <a:p>
                      <a:endParaRPr lang="it-IT"/>
                    </a:p>
                  </a:txBody>
                  <a:tcPr/>
                </a:tc>
              </a:tr>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lang="it-IT" sz="1000" b="1" baseline="0" dirty="0" smtClean="0">
                          <a:latin typeface="Garamond" panose="02020404030301010803" pitchFamily="18" charset="0"/>
                        </a:rPr>
                        <a:t>CLASSE 1^ </a:t>
                      </a: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Scuola Primaria </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Il racconto biblico della Creazione.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 bellezza di ogni realtà creata, dono da custodire e rispettare.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 mia giornata e la giornata di Gesù a Nazareth.</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 sinagoga e il rabbì. </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Ascoltare e saper riferire circa alcune pagine bibliche fondamentali, tra cui i racconti della creazione e alcuni racconti evangelici.</a:t>
                      </a: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Riflette su Dio Creatore e Padre.</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Riconosce che la Bibbia è il libro sacro per i cristiani.</a:t>
                      </a:r>
                    </a:p>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vert="vert270">
                    <a:solidFill>
                      <a:schemeClr val="accent4"/>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74448" y="4104232"/>
            <a:ext cx="4269902" cy="1543473"/>
          </a:xfrm>
          <a:prstGeom prst="rect">
            <a:avLst/>
          </a:prstGeom>
        </p:spPr>
      </p:pic>
      <p:pic>
        <p:nvPicPr>
          <p:cNvPr id="4" name="Immagine 3"/>
          <p:cNvPicPr>
            <a:picLocks noChangeAspect="1"/>
          </p:cNvPicPr>
          <p:nvPr/>
        </p:nvPicPr>
        <p:blipFill>
          <a:blip r:embed="rId3"/>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3919399963"/>
      </p:ext>
    </p:extLst>
  </p:cSld>
  <p:clrMapOvr>
    <a:masterClrMapping/>
  </p:clrMapOvr>
  <p:timing>
    <p:tnLst>
      <p:par>
        <p:cTn id="1" dur="indefinite" restart="never" nodeType="tmRoot"/>
      </p:par>
    </p:tnLst>
  </p:timing>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852628998"/>
              </p:ext>
            </p:extLst>
          </p:nvPr>
        </p:nvGraphicFramePr>
        <p:xfrm>
          <a:off x="26090" y="30898"/>
          <a:ext cx="9095876" cy="666496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Gli elementi principali della Bibbia.</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 centralità della Bibbia come testo sacro per gli ebrei e i cristiani.</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Gli eventi principali della storia d’Israele da Abramo alla diaspora così come vengono presentati dalla Bibbia.</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 documenti antichi (cristiani e non) relativi all’esistenza storica di Gesù di Nazareth.</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Gli elementi principali per un approccio critico-conoscitivo ai Vangeli.</a:t>
                      </a:r>
                    </a:p>
                  </a:txBody>
                  <a:tcPr/>
                </a:tc>
                <a:tc>
                  <a:txBody>
                    <a:bodyPr/>
                    <a:lstStyle/>
                    <a:p>
                      <a:pPr marL="262255">
                        <a:lnSpc>
                          <a:spcPts val="1045"/>
                        </a:lnSpc>
                        <a:spcAft>
                          <a:spcPts val="0"/>
                        </a:spcAft>
                      </a:pPr>
                      <a:r>
                        <a:rPr lang="it-IT" sz="1200" dirty="0" smtClean="0">
                          <a:effectLst/>
                          <a:latin typeface="Garamond" panose="02020404030301010803" pitchFamily="18" charset="0"/>
                          <a:ea typeface="Calibri" panose="020F0502020204030204" pitchFamily="34" charset="0"/>
                          <a:cs typeface="Comic Sans MS" panose="030F0702030302020204" pitchFamily="66" charset="0"/>
                        </a:rPr>
                        <a:t>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Saper</a:t>
                      </a:r>
                      <a:r>
                        <a:rPr lang="it-IT" sz="12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adoperare la Bibbia come documento storico-culturale.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Riconoscere la Bibbia come testo sacro per ebrei e cristiani.</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Individuare il contenuto centrale di alcuni testi biblici utilizzando le informazioni necessarie e</a:t>
                      </a:r>
                      <a:r>
                        <a:rPr lang="it-IT" sz="12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avvalendosi di adeguati metodi interpretativi</a:t>
                      </a: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Identifica la Bibbia come testo sacro per ebrei e cristiani e come testo storico–culturale per l’umanità.</a:t>
                      </a: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Secondaria</a:t>
                      </a:r>
                    </a:p>
                  </a:txBody>
                  <a:tcPr vert="vert270">
                    <a:solidFill>
                      <a:schemeClr val="accent1">
                        <a:lumMod val="20000"/>
                        <a:lumOff val="80000"/>
                      </a:schemeClr>
                    </a:solidFill>
                  </a:tcPr>
                </a:tc>
                <a:tc>
                  <a:txBody>
                    <a:bodyPr/>
                    <a:lstStyle/>
                    <a:p>
                      <a:pPr marL="171450" indent="-171450" algn="l">
                        <a:lnSpc>
                          <a:spcPct val="150000"/>
                        </a:lnSpc>
                        <a:buFont typeface="Wingdings" panose="05000000000000000000" pitchFamily="2" charset="2"/>
                        <a:buChar char="v"/>
                      </a:pPr>
                      <a:endParaRPr lang="it-IT" sz="1200" b="0" baseline="0" dirty="0" smtClean="0">
                        <a:latin typeface="Garamond" panose="02020404030301010803" pitchFamily="18" charset="0"/>
                      </a:endParaRPr>
                    </a:p>
                  </a:txBody>
                  <a:tcPr/>
                </a:tc>
                <a:tc>
                  <a:txBody>
                    <a:bodyPr/>
                    <a:lstStyle/>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39077" y="4010617"/>
            <a:ext cx="4269902" cy="1543473"/>
          </a:xfrm>
          <a:prstGeom prst="rect">
            <a:avLst/>
          </a:prstGeom>
        </p:spPr>
      </p:pic>
      <p:pic>
        <p:nvPicPr>
          <p:cNvPr id="4" name="Immagine 3"/>
          <p:cNvPicPr>
            <a:picLocks noChangeAspect="1"/>
          </p:cNvPicPr>
          <p:nvPr/>
        </p:nvPicPr>
        <p:blipFill>
          <a:blip r:embed="rId3"/>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2311305495"/>
      </p:ext>
    </p:extLst>
  </p:cSld>
  <p:clrMapOvr>
    <a:masterClrMapping/>
  </p:clrMapOvr>
  <p:timing>
    <p:tnLst>
      <p:par>
        <p:cTn id="1" dur="indefinite" restart="never" nodeType="tmRoot"/>
      </p:par>
    </p:tnLst>
  </p:timing>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nvPr>
        </p:nvGraphicFramePr>
        <p:xfrm>
          <a:off x="26090" y="41709"/>
          <a:ext cx="9095876" cy="6309360"/>
        </p:xfrm>
        <a:graphic>
          <a:graphicData uri="http://schemas.openxmlformats.org/drawingml/2006/table">
            <a:tbl>
              <a:tblPr firstRow="1" bandRow="1">
                <a:tableStyleId>{00A15C55-8517-42AA-B614-E9B94910E393}</a:tableStyleId>
              </a:tblPr>
              <a:tblGrid>
                <a:gridCol w="354054"/>
                <a:gridCol w="2928135"/>
                <a:gridCol w="2815119"/>
                <a:gridCol w="2998568"/>
              </a:tblGrid>
              <a:tr h="202401">
                <a:tc gridSpan="4">
                  <a: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it-IT" sz="14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Nucleo fondante: I VALORI ETICI E RELIGIOSI</a:t>
                      </a:r>
                    </a:p>
                  </a:txBody>
                  <a:tcPr>
                    <a:solidFill>
                      <a:schemeClr val="accent4"/>
                    </a:solidFill>
                  </a:tcPr>
                </a:tc>
                <a:tc hMerge="1">
                  <a:txBody>
                    <a:bodyPr/>
                    <a:lstStyle/>
                    <a:p>
                      <a:endParaRPr lang="it-IT"/>
                    </a:p>
                  </a:txBody>
                  <a:tcPr/>
                </a:tc>
                <a:tc hMerge="1">
                  <a:txBody>
                    <a:bodyPr/>
                    <a:lstStyle/>
                    <a:p>
                      <a:endParaRPr lang="it-IT"/>
                    </a:p>
                  </a:txBody>
                  <a:tcPr/>
                </a:tc>
                <a:tc hMerge="1">
                  <a:txBody>
                    <a:bodyPr/>
                    <a:lstStyle/>
                    <a:p>
                      <a:endParaRPr lang="it-IT"/>
                    </a:p>
                  </a:txBody>
                  <a:tcPr/>
                </a:tc>
              </a:tr>
              <a:tr h="358307">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349160">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lang="it-IT" sz="1000" b="1" baseline="0" dirty="0" smtClean="0">
                          <a:latin typeface="Garamond" panose="02020404030301010803" pitchFamily="18" charset="0"/>
                        </a:rPr>
                        <a:t>CLASSE 1^ </a:t>
                      </a: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Scuola Primaria </a:t>
                      </a:r>
                    </a:p>
                    <a:p>
                      <a:pPr algn="ctr">
                        <a:lnSpc>
                          <a:spcPct val="150000"/>
                        </a:lnSpc>
                      </a:pPr>
                      <a:endParaRPr lang="it-IT" sz="1000" b="1" baseline="0" dirty="0" smtClean="0">
                        <a:latin typeface="Garamond" panose="02020404030301010803" pitchFamily="18" charset="0"/>
                      </a:endParaRP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Benvenuti in Prima: mi presento, la nuova scuola, i miei amici e le mie amiche di classe. La Religione a scuola.</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 chiamata dei primi Apostoli e la missione di Gesù.</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Il valore dell’amicizia fondato sulla semplicità.</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 Pace: il compito di ciascuno insieme agli altri.</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Riconoscere il comandamento dell’amore di Dio e del prossimo come insegnato da Gesù.</a:t>
                      </a:r>
                    </a:p>
                    <a:p>
                      <a:pPr marL="171450" indent="-171450" algn="l">
                        <a:lnSpc>
                          <a:spcPct val="150000"/>
                        </a:lnSpc>
                        <a:buFont typeface="Wingdings" panose="05000000000000000000" pitchFamily="2" charset="2"/>
                        <a:buChar char="ü"/>
                      </a:pPr>
                      <a:r>
                        <a:rPr lang="it-IT" sz="1200" b="0" baseline="0" dirty="0" smtClean="0">
                          <a:latin typeface="Garamond" panose="02020404030301010803" pitchFamily="18" charset="0"/>
                        </a:rPr>
                        <a:t>Riconoscere l’impegno della comunità cristiana nel perseguire i valori di giustizia e di carità.</a:t>
                      </a:r>
                    </a:p>
                  </a:txBody>
                  <a:tcPr/>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Si confronta con l’esperienza religiosa, riflette sui dati fondamentali della vita di Gesù e mette in pratica il suo insegnamento.</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Identifica nella Chiesa la comunità di coloro che credono in Gesù Cristo e mettono in pratica il suo insegnamento.</a:t>
                      </a: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Primaria </a:t>
                      </a:r>
                    </a:p>
                  </a:txBody>
                  <a:tcPr vert="vert270">
                    <a:solidFill>
                      <a:schemeClr val="accent4"/>
                    </a:solidFill>
                  </a:tcPr>
                </a:tc>
                <a:tc>
                  <a:txBody>
                    <a:bodyPr/>
                    <a:lstStyle/>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Wingdings" panose="05000000000000000000" pitchFamily="2" charset="2"/>
                        <a:buChar char="ü"/>
                      </a:pPr>
                      <a:endParaRPr lang="it-IT" sz="1200" b="0" baseline="0" dirty="0" smtClean="0">
                        <a:latin typeface="Garamond" panose="02020404030301010803" pitchFamily="18" charset="0"/>
                      </a:endParaRPr>
                    </a:p>
                  </a:txBody>
                  <a:tcPr/>
                </a:tc>
                <a:tc>
                  <a:txBody>
                    <a:bodyPr/>
                    <a:lstStyle/>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92060" y="4319385"/>
            <a:ext cx="4269902" cy="1543473"/>
          </a:xfrm>
          <a:prstGeom prst="rect">
            <a:avLst/>
          </a:prstGeom>
        </p:spPr>
      </p:pic>
      <p:pic>
        <p:nvPicPr>
          <p:cNvPr id="4" name="Immagine 3"/>
          <p:cNvPicPr>
            <a:picLocks noChangeAspect="1"/>
          </p:cNvPicPr>
          <p:nvPr/>
        </p:nvPicPr>
        <p:blipFill>
          <a:blip r:embed="rId3"/>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2878884214"/>
      </p:ext>
    </p:extLst>
  </p:cSld>
  <p:clrMapOvr>
    <a:masterClrMapping/>
  </p:clrMapOvr>
  <p:timing>
    <p:tnLst>
      <p:par>
        <p:cTn id="1" dur="indefinite" restart="never" nodeType="tmRoot"/>
      </p:par>
    </p:tnLst>
  </p:timing>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ella 11"/>
          <p:cNvGraphicFramePr>
            <a:graphicFrameLocks noGrp="1"/>
          </p:cNvGraphicFramePr>
          <p:nvPr>
            <p:extLst>
              <p:ext uri="{D42A27DB-BD31-4B8C-83A1-F6EECF244321}">
                <p14:modId xmlns:p14="http://schemas.microsoft.com/office/powerpoint/2010/main" val="2009002064"/>
              </p:ext>
            </p:extLst>
          </p:nvPr>
        </p:nvGraphicFramePr>
        <p:xfrm>
          <a:off x="26090" y="30898"/>
          <a:ext cx="9095876" cy="6629400"/>
        </p:xfrm>
        <a:graphic>
          <a:graphicData uri="http://schemas.openxmlformats.org/drawingml/2006/table">
            <a:tbl>
              <a:tblPr firstRow="1" bandRow="1">
                <a:tableStyleId>{00A15C55-8517-42AA-B614-E9B94910E393}</a:tableStyleId>
              </a:tblPr>
              <a:tblGrid>
                <a:gridCol w="354054"/>
                <a:gridCol w="2928135"/>
                <a:gridCol w="2815119"/>
                <a:gridCol w="2998568"/>
              </a:tblGrid>
              <a:tr h="0">
                <a:tc>
                  <a:txBody>
                    <a:bodyPr/>
                    <a:lstStyle/>
                    <a:p>
                      <a:pPr algn="ctr">
                        <a:lnSpc>
                          <a:spcPct val="150000"/>
                        </a:lnSpc>
                      </a:pPr>
                      <a:endParaRPr lang="it-IT" sz="1400" baseline="0" dirty="0" smtClean="0">
                        <a:latin typeface="Garamond" panose="02020404030301010803" pitchFamily="18" charset="0"/>
                      </a:endParaRPr>
                    </a:p>
                  </a:txBody>
                  <a:tcPr vert="vert270">
                    <a:solidFill>
                      <a:schemeClr val="bg1"/>
                    </a:solidFill>
                  </a:tcPr>
                </a:tc>
                <a:tc gridSpan="3">
                  <a:txBody>
                    <a:bodyPr/>
                    <a:lstStyle/>
                    <a:p>
                      <a:pPr algn="ctr">
                        <a:lnSpc>
                          <a:spcPct val="150000"/>
                        </a:lnSpc>
                      </a:pPr>
                      <a:r>
                        <a:rPr lang="it-IT" sz="1400" b="1" baseline="0" dirty="0" smtClean="0">
                          <a:solidFill>
                            <a:schemeClr val="tx1"/>
                          </a:solidFill>
                          <a:latin typeface="Garamond" panose="02020404030301010803" pitchFamily="18" charset="0"/>
                        </a:rPr>
                        <a:t>OBIETTIVI SPECIFICI DI APPRENDIMENO ESSENZIALI IN FORMA OPERATIVA</a:t>
                      </a:r>
                    </a:p>
                  </a:txBody>
                  <a:tcPr>
                    <a:solidFill>
                      <a:schemeClr val="bg1"/>
                    </a:solidFill>
                  </a:tcPr>
                </a:tc>
                <a:tc hMerge="1">
                  <a:txBody>
                    <a:bodyPr/>
                    <a:lstStyle/>
                    <a:p>
                      <a:pPr algn="l">
                        <a:lnSpc>
                          <a:spcPct val="150000"/>
                        </a:lnSpc>
                      </a:pPr>
                      <a:endParaRPr lang="it-IT" sz="1000" baseline="0" dirty="0" smtClean="0">
                        <a:latin typeface="Garamond" panose="02020404030301010803" pitchFamily="18" charset="0"/>
                      </a:endParaRPr>
                    </a:p>
                  </a:txBody>
                  <a:tcPr/>
                </a:tc>
                <a:tc hMerge="1">
                  <a:txBody>
                    <a:bodyPr/>
                    <a:lstStyle/>
                    <a:p>
                      <a:pPr algn="l">
                        <a:lnSpc>
                          <a:spcPct val="150000"/>
                        </a:lnSpc>
                      </a:pPr>
                      <a:endParaRPr lang="it-IT" sz="1000" baseline="0" dirty="0" smtClean="0">
                        <a:latin typeface="Garamond" panose="02020404030301010803" pitchFamily="18" charset="0"/>
                      </a:endParaRPr>
                    </a:p>
                  </a:txBody>
                  <a:tcPr/>
                </a:tc>
              </a:tr>
              <a:tr h="198564">
                <a:tc>
                  <a:txBody>
                    <a:bodyPr/>
                    <a:lstStyle/>
                    <a:p>
                      <a:pPr algn="l">
                        <a:lnSpc>
                          <a:spcPct val="150000"/>
                        </a:lnSpc>
                      </a:pPr>
                      <a:endParaRPr lang="it-IT" sz="1000" baseline="0" dirty="0" smtClean="0">
                        <a:latin typeface="Garamond" panose="02020404030301010803" pitchFamily="18" charset="0"/>
                      </a:endParaRPr>
                    </a:p>
                  </a:txBody>
                  <a:tcPr vert="vert270">
                    <a:solidFill>
                      <a:schemeClr val="bg1"/>
                    </a:solidFill>
                  </a:tcPr>
                </a:tc>
                <a:tc>
                  <a:txBody>
                    <a:bodyPr/>
                    <a:lstStyle/>
                    <a:p>
                      <a:pPr algn="ctr">
                        <a:lnSpc>
                          <a:spcPct val="150000"/>
                        </a:lnSpc>
                      </a:pPr>
                      <a:r>
                        <a:rPr lang="it-IT" sz="1200" b="1" baseline="0" dirty="0" smtClean="0">
                          <a:latin typeface="Garamond" panose="02020404030301010803" pitchFamily="18" charset="0"/>
                        </a:rPr>
                        <a:t>Conoscenze</a:t>
                      </a:r>
                    </a:p>
                  </a:txBody>
                  <a:tcPr/>
                </a:tc>
                <a:tc>
                  <a:txBody>
                    <a:bodyPr/>
                    <a:lstStyle/>
                    <a:p>
                      <a:pPr algn="ctr">
                        <a:lnSpc>
                          <a:spcPct val="150000"/>
                        </a:lnSpc>
                      </a:pPr>
                      <a:r>
                        <a:rPr lang="it-IT" sz="1200" b="1" baseline="0" dirty="0" smtClean="0">
                          <a:latin typeface="Garamond" panose="02020404030301010803" pitchFamily="18" charset="0"/>
                        </a:rPr>
                        <a:t>Abilità </a:t>
                      </a:r>
                    </a:p>
                  </a:txBody>
                  <a:tcPr/>
                </a:tc>
                <a:tc>
                  <a:txBody>
                    <a:bodyPr/>
                    <a:lstStyle/>
                    <a:p>
                      <a:pPr algn="ctr">
                        <a:lnSpc>
                          <a:spcPct val="150000"/>
                        </a:lnSpc>
                      </a:pPr>
                      <a:r>
                        <a:rPr lang="it-IT" sz="1200" b="1" baseline="0" dirty="0" smtClean="0">
                          <a:latin typeface="Garamond" panose="02020404030301010803" pitchFamily="18" charset="0"/>
                        </a:rPr>
                        <a:t>Competenze </a:t>
                      </a:r>
                    </a:p>
                  </a:txBody>
                  <a:tcPr/>
                </a:tc>
              </a:tr>
              <a:tr h="349160">
                <a:tc>
                  <a:txBody>
                    <a:bodyPr/>
                    <a:lstStyle/>
                    <a:p>
                      <a:pPr algn="ctr">
                        <a:lnSpc>
                          <a:spcPct val="150000"/>
                        </a:lnSpc>
                      </a:pPr>
                      <a:r>
                        <a:rPr lang="it-IT" sz="1000" b="1" baseline="0" dirty="0" smtClean="0">
                          <a:latin typeface="Garamond" panose="02020404030301010803" pitchFamily="18" charset="0"/>
                        </a:rPr>
                        <a:t>CLASSE 1^ Scuola Secondaria</a:t>
                      </a:r>
                    </a:p>
                  </a:txBody>
                  <a:tcPr vert="vert270">
                    <a:solidFill>
                      <a:srgbClr val="92D050"/>
                    </a:solidFill>
                  </a:tcPr>
                </a:tc>
                <a:tc>
                  <a:txBody>
                    <a:bodyPr/>
                    <a:lstStyle/>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L’originalità dell’esperienza religiosa del popolo d’Israele modello dialogico della fede.</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La disponibilità di Gesù all’incontro verso ogni persona.</a:t>
                      </a:r>
                    </a:p>
                    <a:p>
                      <a:pPr marL="171450" indent="-171450" algn="l">
                        <a:lnSpc>
                          <a:spcPct val="150000"/>
                        </a:lnSpc>
                        <a:buFont typeface="Wingdings" panose="05000000000000000000" pitchFamily="2" charset="2"/>
                        <a:buChar char="v"/>
                      </a:pPr>
                      <a:r>
                        <a:rPr lang="it-IT" sz="1200" b="0" baseline="0" dirty="0" smtClean="0">
                          <a:latin typeface="Garamond" panose="02020404030301010803" pitchFamily="18" charset="0"/>
                        </a:rPr>
                        <a:t>Il valore di novità dell’immagine di Dio rivelata da Gesù.</a:t>
                      </a: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p>
                      <a:pPr marL="0" indent="0" algn="l">
                        <a:lnSpc>
                          <a:spcPct val="150000"/>
                        </a:lnSpc>
                        <a:buFont typeface="Wingdings" panose="05000000000000000000" pitchFamily="2" charset="2"/>
                        <a:buNone/>
                      </a:pPr>
                      <a:endParaRPr lang="it-IT" sz="1200" b="0" baseline="0" dirty="0" smtClean="0">
                        <a:latin typeface="Garamond" panose="02020404030301010803" pitchFamily="18" charset="0"/>
                      </a:endParaRPr>
                    </a:p>
                  </a:txBody>
                  <a:tcPr/>
                </a:tc>
                <a:tc>
                  <a:txBody>
                    <a:bodyPr/>
                    <a:lstStyle/>
                    <a:p>
                      <a:pPr marL="262255">
                        <a:lnSpc>
                          <a:spcPts val="1045"/>
                        </a:lnSpc>
                        <a:spcAft>
                          <a:spcPts val="0"/>
                        </a:spcAft>
                      </a:pPr>
                      <a:r>
                        <a:rPr lang="it-IT" sz="1200" dirty="0" smtClean="0">
                          <a:effectLst/>
                          <a:latin typeface="Garamond" panose="02020404030301010803" pitchFamily="18" charset="0"/>
                          <a:ea typeface="Calibri" panose="020F0502020204030204" pitchFamily="34" charset="0"/>
                          <a:cs typeface="Comic Sans MS" panose="030F0702030302020204" pitchFamily="66" charset="0"/>
                        </a:rPr>
                        <a:t> </a:t>
                      </a:r>
                    </a:p>
                    <a:p>
                      <a:pPr marL="171450" marR="132080" lvl="0" indent="-171450">
                        <a:lnSpc>
                          <a:spcPct val="150000"/>
                        </a:lnSpc>
                        <a:spcAft>
                          <a:spcPts val="0"/>
                        </a:spcAft>
                        <a:buSzPts val="1000"/>
                        <a:buFont typeface="Wingdings" panose="05000000000000000000" pitchFamily="2" charset="2"/>
                        <a:buChar char="ü"/>
                      </a:pP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Riconoscere</a:t>
                      </a:r>
                      <a:r>
                        <a:rPr lang="it-IT" sz="1200" spc="-15" baseline="0" dirty="0" smtClean="0">
                          <a:effectLst/>
                          <a:latin typeface="Garamond" panose="02020404030301010803" pitchFamily="18" charset="0"/>
                          <a:ea typeface="Times New Roman" panose="02020603050405020304" pitchFamily="18" charset="0"/>
                          <a:cs typeface="Times New Roman" panose="02020603050405020304" pitchFamily="18" charset="0"/>
                        </a:rPr>
                        <a:t> </a:t>
                      </a:r>
                      <a:r>
                        <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rPr>
                        <a:t>l’originalità della speranza cristiana in risposta ai bisogni di salvezza della condizione umana nella sua fragilità, finitezza ed esposizione al male</a:t>
                      </a:r>
                    </a:p>
                  </a:txBody>
                  <a:tcPr marL="68580" marR="68580" marT="0" marB="0"/>
                </a:tc>
                <a:tc>
                  <a:txBody>
                    <a:bodyPr/>
                    <a:lstStyle/>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È aperto alla sincera ricerca della verità e sa interrogarsi sul trascendente e porsi domande di senso, cogliendo l’intreccio tra dimensione religiosa e culturale.</a:t>
                      </a:r>
                    </a:p>
                    <a:p>
                      <a:pPr marL="171450" indent="-171450" algn="l">
                        <a:lnSpc>
                          <a:spcPct val="150000"/>
                        </a:lnSpc>
                        <a:buFont typeface="Arial" panose="020B0604020202020204" pitchFamily="34" charset="0"/>
                        <a:buChar char="•"/>
                      </a:pPr>
                      <a:r>
                        <a:rPr lang="it-IT" sz="1200" b="0" baseline="0" dirty="0" smtClean="0">
                          <a:latin typeface="Garamond" panose="02020404030301010803" pitchFamily="18" charset="0"/>
                        </a:rPr>
                        <a:t>Inizia a confrontarsi con la complessità dell’esistenza.</a:t>
                      </a:r>
                    </a:p>
                  </a:txBody>
                  <a:tcPr/>
                </a:tc>
              </a:tr>
              <a:tr h="349160">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CLASSE 2^ Scuola Secondaria</a:t>
                      </a:r>
                    </a:p>
                  </a:txBody>
                  <a:tcPr vert="vert270">
                    <a:solidFill>
                      <a:schemeClr val="accent1">
                        <a:lumMod val="20000"/>
                        <a:lumOff val="80000"/>
                      </a:schemeClr>
                    </a:solidFill>
                  </a:tcPr>
                </a:tc>
                <a:tc>
                  <a:txBody>
                    <a:bodyPr/>
                    <a:lstStyle/>
                    <a:p>
                      <a:pPr marL="171450" indent="-171450" algn="l">
                        <a:lnSpc>
                          <a:spcPct val="150000"/>
                        </a:lnSpc>
                        <a:buFont typeface="Wingdings" panose="05000000000000000000" pitchFamily="2" charset="2"/>
                        <a:buChar char="v"/>
                      </a:pPr>
                      <a:endParaRPr lang="it-IT" sz="1200" b="0" baseline="0" dirty="0" smtClean="0">
                        <a:latin typeface="Garamond" panose="02020404030301010803" pitchFamily="18" charset="0"/>
                      </a:endParaRPr>
                    </a:p>
                  </a:txBody>
                  <a:tcPr/>
                </a:tc>
                <a:tc>
                  <a:txBody>
                    <a:bodyPr/>
                    <a:lstStyle/>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p>
                      <a:pPr marL="0" marR="132080" lvl="0" indent="0">
                        <a:lnSpc>
                          <a:spcPct val="150000"/>
                        </a:lnSpc>
                        <a:spcAft>
                          <a:spcPts val="0"/>
                        </a:spcAft>
                        <a:buSzPts val="1000"/>
                        <a:buFont typeface="Wingdings" panose="05000000000000000000" pitchFamily="2" charset="2"/>
                        <a:buNone/>
                      </a:pPr>
                      <a:endParaRPr lang="it-IT" sz="1200" spc="-15" dirty="0" smtClean="0">
                        <a:effectLst/>
                        <a:latin typeface="Garamond" panose="02020404030301010803"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171450" indent="-171450" algn="l">
                        <a:lnSpc>
                          <a:spcPct val="150000"/>
                        </a:lnSpc>
                        <a:buFont typeface="Arial" panose="020B0604020202020204" pitchFamily="34" charset="0"/>
                        <a:buChar char="•"/>
                      </a:pPr>
                      <a:endParaRPr lang="it-IT" sz="1200" b="0" baseline="0" dirty="0" smtClean="0">
                        <a:latin typeface="Garamond" panose="02020404030301010803" pitchFamily="18" charset="0"/>
                      </a:endParaRPr>
                    </a:p>
                  </a:txBody>
                  <a:tcPr/>
                </a:tc>
              </a:tr>
            </a:tbl>
          </a:graphicData>
        </a:graphic>
      </p:graphicFrame>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91159" y="4239217"/>
            <a:ext cx="4269902" cy="1543473"/>
          </a:xfrm>
          <a:prstGeom prst="rect">
            <a:avLst/>
          </a:prstGeom>
        </p:spPr>
      </p:pic>
      <p:pic>
        <p:nvPicPr>
          <p:cNvPr id="4" name="Immagine 3"/>
          <p:cNvPicPr>
            <a:picLocks noChangeAspect="1"/>
          </p:cNvPicPr>
          <p:nvPr/>
        </p:nvPicPr>
        <p:blipFill>
          <a:blip r:embed="rId3"/>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3288498023"/>
      </p:ext>
    </p:extLst>
  </p:cSld>
  <p:clrMapOvr>
    <a:masterClrMapping/>
  </p:clrMapOvr>
  <p:timing>
    <p:tnLst>
      <p:par>
        <p:cTn id="1" dur="indefinite" restart="never" nodeType="tmRoot"/>
      </p:par>
    </p:tnLst>
  </p:timing>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ext uri="{D42A27DB-BD31-4B8C-83A1-F6EECF244321}">
                <p14:modId xmlns:p14="http://schemas.microsoft.com/office/powerpoint/2010/main" val="4281276291"/>
              </p:ext>
            </p:extLst>
          </p:nvPr>
        </p:nvGraphicFramePr>
        <p:xfrm>
          <a:off x="26275" y="25400"/>
          <a:ext cx="9103657" cy="6385560"/>
        </p:xfrm>
        <a:graphic>
          <a:graphicData uri="http://schemas.openxmlformats.org/drawingml/2006/table">
            <a:tbl>
              <a:tblPr firstRow="1" bandRow="1">
                <a:tableStyleId>{93296810-A885-4BE3-A3E7-6D5BEEA58F35}</a:tableStyleId>
              </a:tblPr>
              <a:tblGrid>
                <a:gridCol w="1549306"/>
                <a:gridCol w="1246586"/>
                <a:gridCol w="1274716"/>
                <a:gridCol w="1246588"/>
                <a:gridCol w="1200129"/>
                <a:gridCol w="1257357"/>
                <a:gridCol w="1328975"/>
              </a:tblGrid>
              <a:tr h="605331">
                <a:tc gridSpan="7">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RUBRICA VALUTATIVA SCUOLA PRIMARIA </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COMPETENZA IN MATERIA DI CONSAPEVOLEZZA ED ESPRESSIONE CULTURALI</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smtClean="0">
                          <a:ln>
                            <a:noFill/>
                          </a:ln>
                          <a:solidFill>
                            <a:prstClr val="white"/>
                          </a:solidFill>
                          <a:effectLst/>
                          <a:uLnTx/>
                          <a:uFillTx/>
                          <a:latin typeface="Garamond" panose="02020404030301010803" pitchFamily="18" charset="0"/>
                          <a:ea typeface="+mn-ea"/>
                          <a:cs typeface="+mn-cs"/>
                        </a:rPr>
                        <a:t>DISCIPLINA: RELIGIONE</a:t>
                      </a:r>
                    </a:p>
                  </a:txBody>
                  <a:tcPr>
                    <a:solidFill>
                      <a:srgbClr val="92D050"/>
                    </a:solidFill>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r>
              <a:tr h="233568">
                <a:tc gridSpan="7">
                  <a:txBody>
                    <a:bodyPr/>
                    <a:lstStyle/>
                    <a:p>
                      <a:pPr algn="ctr"/>
                      <a:r>
                        <a:rPr lang="it-IT" sz="1200" b="1" dirty="0" smtClean="0">
                          <a:latin typeface="Garamond" panose="02020404030301010803" pitchFamily="18" charset="0"/>
                        </a:rPr>
                        <a:t>CLASSE</a:t>
                      </a:r>
                      <a:r>
                        <a:rPr lang="it-IT" sz="1200" b="1" baseline="0" dirty="0" smtClean="0">
                          <a:latin typeface="Garamond" panose="02020404030301010803" pitchFamily="18" charset="0"/>
                        </a:rPr>
                        <a:t> </a:t>
                      </a:r>
                      <a:r>
                        <a:rPr lang="it-IT" sz="1200" b="1" dirty="0" smtClean="0">
                          <a:latin typeface="Garamond" panose="02020404030301010803" pitchFamily="18" charset="0"/>
                        </a:rPr>
                        <a:t>PRIMA </a:t>
                      </a:r>
                    </a:p>
                  </a:txBody>
                  <a:tcPr>
                    <a:solidFill>
                      <a:srgbClr val="92D050"/>
                    </a:solidFill>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c hMerge="1">
                  <a:txBody>
                    <a:bodyPr/>
                    <a:lstStyle/>
                    <a:p>
                      <a:endParaRPr lang="it-IT" sz="1200" dirty="0">
                        <a:latin typeface="Garamond" panose="02020404030301010803" pitchFamily="18" charset="0"/>
                      </a:endParaRPr>
                    </a:p>
                  </a:txBody>
                  <a:tcPr/>
                </a:tc>
              </a:tr>
              <a:tr h="235473">
                <a:tc rowSpan="2">
                  <a:txBody>
                    <a:bodyPr/>
                    <a:lstStyle/>
                    <a:p>
                      <a:pPr algn="ct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gn="ct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DI APPRENDIMENTO</a:t>
                      </a:r>
                      <a:endParaRPr lang="it-IT" sz="1200" dirty="0">
                        <a:latin typeface="Garamond" panose="02020404030301010803" pitchFamily="18" charset="0"/>
                      </a:endParaRPr>
                    </a:p>
                  </a:txBody>
                  <a:tcPr>
                    <a:solidFill>
                      <a:schemeClr val="bg1"/>
                    </a:solidFill>
                  </a:tcPr>
                </a:tc>
                <a:tc gridSpan="6">
                  <a:txBody>
                    <a:bodyPr/>
                    <a:lstStyle/>
                    <a:p>
                      <a:pPr algn="ctr"/>
                      <a:r>
                        <a:rPr lang="it-IT" sz="1200" dirty="0" smtClean="0">
                          <a:latin typeface="Garamond" panose="02020404030301010803" pitchFamily="18" charset="0"/>
                        </a:rPr>
                        <a:t>GIUDIZIO SINTETICO E SUA DESCRIZIONE</a:t>
                      </a:r>
                    </a:p>
                  </a:txBody>
                  <a:tcPr>
                    <a:solidFill>
                      <a:schemeClr val="bg1"/>
                    </a:solidFill>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smtClean="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r>
              <a:tr h="351678">
                <a:tc vMerge="1">
                  <a:txBody>
                    <a:bodyPr/>
                    <a:lstStyle/>
                    <a:p>
                      <a:endParaRPr lang="it-IT"/>
                    </a:p>
                  </a:txBody>
                  <a:tcPr/>
                </a:tc>
                <a:tc>
                  <a:txBody>
                    <a:bodyPr/>
                    <a:lstStyle/>
                    <a:p>
                      <a:pPr algn="ctr"/>
                      <a:r>
                        <a:rPr lang="it-IT" sz="1200" dirty="0" smtClean="0">
                          <a:latin typeface="Garamond" panose="02020404030301010803" pitchFamily="18" charset="0"/>
                        </a:rPr>
                        <a:t>NON SUFFICIENTE</a:t>
                      </a:r>
                    </a:p>
                  </a:txBody>
                  <a:tcPr/>
                </a:tc>
                <a:tc>
                  <a:txBody>
                    <a:bodyPr/>
                    <a:lstStyle/>
                    <a:p>
                      <a:pPr algn="ct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SUFFICIENTE</a:t>
                      </a: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DISCRETO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BUONO </a:t>
                      </a:r>
                    </a:p>
                    <a:p>
                      <a:pPr algn="ctr"/>
                      <a:endParaRPr lang="it-IT" sz="1200" dirty="0" smtClean="0">
                        <a:latin typeface="Garamond" panose="02020404030301010803" pitchFamily="18"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DISTINTO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OTTIMO </a:t>
                      </a:r>
                    </a:p>
                  </a:txBody>
                  <a:tcPr/>
                </a:tc>
              </a:tr>
              <a:tr h="8966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Scoprire che per la religione cristiana Dio è Creatore e Padre.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Gesù di Nazareth come Emmanuele e Messia, crocifisso e risorto.</a:t>
                      </a: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algn="l"/>
                      <a:r>
                        <a:rPr lang="it-IT" sz="1100" dirty="0" smtClean="0">
                          <a:latin typeface="Garamond" panose="02020404030301010803" pitchFamily="18" charset="0"/>
                        </a:rPr>
                        <a:t>Solo</a:t>
                      </a:r>
                      <a:r>
                        <a:rPr lang="it-IT" sz="1100" baseline="0" dirty="0" smtClean="0">
                          <a:latin typeface="Garamond" panose="02020404030301010803" pitchFamily="18" charset="0"/>
                        </a:rPr>
                        <a:t> se</a:t>
                      </a:r>
                      <a:r>
                        <a:rPr lang="it-IT" sz="1100" dirty="0" smtClean="0">
                          <a:latin typeface="Garamond" panose="02020404030301010803" pitchFamily="18" charset="0"/>
                        </a:rPr>
                        <a:t> guidato, individua la differenza</a:t>
                      </a:r>
                    </a:p>
                    <a:p>
                      <a:pPr algn="l"/>
                      <a:r>
                        <a:rPr lang="it-IT" sz="1100" dirty="0" smtClean="0">
                          <a:latin typeface="Garamond" panose="02020404030301010803" pitchFamily="18" charset="0"/>
                        </a:rPr>
                        <a:t>tra elementi del creato e ciò che è costruito dall’uomo.</a:t>
                      </a:r>
                    </a:p>
                    <a:p>
                      <a:pPr algn="l"/>
                      <a:endParaRPr lang="it-IT" sz="1100" dirty="0" smtClean="0">
                        <a:latin typeface="Garamond" panose="02020404030301010803" pitchFamily="18" charset="0"/>
                      </a:endParaRPr>
                    </a:p>
                    <a:p>
                      <a:pPr algn="l"/>
                      <a:endParaRPr lang="it-IT" sz="1100" dirty="0" smtClean="0">
                        <a:latin typeface="Garamond" panose="02020404030301010803" pitchFamily="18" charset="0"/>
                      </a:endParaRPr>
                    </a:p>
                    <a:p>
                      <a:pPr algn="l"/>
                      <a:r>
                        <a:rPr lang="it-IT" sz="1100" dirty="0" smtClean="0">
                          <a:latin typeface="Garamond" panose="02020404030301010803" pitchFamily="18" charset="0"/>
                        </a:rPr>
                        <a:t>Riconosce</a:t>
                      </a:r>
                      <a:r>
                        <a:rPr lang="it-IT" sz="1100" baseline="0" dirty="0" smtClean="0">
                          <a:latin typeface="Garamond" panose="02020404030301010803" pitchFamily="18" charset="0"/>
                        </a:rPr>
                        <a:t> parzialmente </a:t>
                      </a:r>
                      <a:r>
                        <a:rPr lang="it-IT" sz="1100" dirty="0" smtClean="0">
                          <a:latin typeface="Garamond" panose="02020404030301010803" pitchFamily="18" charset="0"/>
                        </a:rPr>
                        <a:t>i principali insegnamenti di Gesù.</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100" dirty="0" smtClean="0">
                          <a:latin typeface="Garamond" panose="02020404030301010803" pitchFamily="18" charset="0"/>
                        </a:rPr>
                        <a:t>Individua in modo sufficientemente corretto la differenza</a:t>
                      </a: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dirty="0" smtClean="0">
                          <a:latin typeface="Garamond" panose="02020404030301010803" pitchFamily="18" charset="0"/>
                        </a:rPr>
                        <a:t>tra elementi del creato</a:t>
                      </a:r>
                      <a:r>
                        <a:rPr lang="it-IT" sz="1100" baseline="0" dirty="0" smtClean="0">
                          <a:latin typeface="Garamond" panose="02020404030301010803" pitchFamily="18" charset="0"/>
                        </a:rPr>
                        <a:t> </a:t>
                      </a:r>
                      <a:r>
                        <a:rPr lang="it-IT" sz="1100" dirty="0" smtClean="0">
                          <a:latin typeface="Garamond" panose="02020404030301010803" pitchFamily="18" charset="0"/>
                        </a:rPr>
                        <a:t>e ciò che è costruito</a:t>
                      </a:r>
                      <a:r>
                        <a:rPr lang="it-IT" sz="1100" baseline="0" dirty="0" smtClean="0">
                          <a:latin typeface="Garamond" panose="02020404030301010803" pitchFamily="18" charset="0"/>
                        </a:rPr>
                        <a:t> </a:t>
                      </a:r>
                      <a:r>
                        <a:rPr lang="it-IT" sz="1100" dirty="0" smtClean="0">
                          <a:latin typeface="Garamond" panose="02020404030301010803" pitchFamily="18" charset="0"/>
                        </a:rPr>
                        <a:t>dall’uomo.</a:t>
                      </a:r>
                    </a:p>
                    <a:p>
                      <a:pPr marL="0" marR="0" lvl="0" indent="0" algn="l" defTabSz="914400" rtl="0" eaLnBrk="1" fontAlgn="auto" latinLnBrk="0" hangingPunct="1">
                        <a:lnSpc>
                          <a:spcPct val="100000"/>
                        </a:lnSpc>
                        <a:spcBef>
                          <a:spcPts val="0"/>
                        </a:spcBef>
                        <a:spcAft>
                          <a:spcPts val="0"/>
                        </a:spcAft>
                        <a:buClrTx/>
                        <a:buSzTx/>
                        <a:buFontTx/>
                        <a:buNone/>
                        <a:tabLst/>
                        <a:defRPr/>
                      </a:pPr>
                      <a:endParaRPr lang="it-IT" sz="1100" dirty="0" smtClean="0">
                        <a:latin typeface="Garamond" panose="02020404030301010803"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it-IT" sz="1100" dirty="0" smtClean="0">
                        <a:latin typeface="Garamond" panose="02020404030301010803"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dirty="0" smtClean="0">
                          <a:latin typeface="Garamond" panose="02020404030301010803" pitchFamily="18" charset="0"/>
                        </a:rPr>
                        <a:t>Riconosce sufficientemente i principali insegnamenti di Gesù.</a:t>
                      </a:r>
                    </a:p>
                  </a:txBody>
                  <a:tcPr/>
                </a:tc>
                <a:tc>
                  <a:txBody>
                    <a:bodyPr/>
                    <a:lstStyle/>
                    <a:p>
                      <a:pPr algn="l"/>
                      <a:r>
                        <a:rPr lang="it-IT" sz="1100" dirty="0" smtClean="0">
                          <a:latin typeface="Garamond" panose="02020404030301010803" pitchFamily="18" charset="0"/>
                        </a:rPr>
                        <a:t>Individua in modo discretamente  corretto</a:t>
                      </a:r>
                      <a:r>
                        <a:rPr lang="it-IT" sz="1100" baseline="0" dirty="0" smtClean="0">
                          <a:latin typeface="Garamond" panose="02020404030301010803" pitchFamily="18" charset="0"/>
                        </a:rPr>
                        <a:t> </a:t>
                      </a:r>
                      <a:r>
                        <a:rPr lang="it-IT" sz="1100" dirty="0" smtClean="0">
                          <a:latin typeface="Garamond" panose="02020404030301010803" pitchFamily="18" charset="0"/>
                        </a:rPr>
                        <a:t>la differenza</a:t>
                      </a:r>
                    </a:p>
                    <a:p>
                      <a:pPr algn="l"/>
                      <a:r>
                        <a:rPr lang="it-IT" sz="1100" dirty="0" smtClean="0">
                          <a:latin typeface="Garamond" panose="02020404030301010803" pitchFamily="18" charset="0"/>
                        </a:rPr>
                        <a:t>tra elementi del creato</a:t>
                      </a:r>
                      <a:r>
                        <a:rPr lang="it-IT" sz="1100" baseline="0" dirty="0" smtClean="0">
                          <a:latin typeface="Garamond" panose="02020404030301010803" pitchFamily="18" charset="0"/>
                        </a:rPr>
                        <a:t> </a:t>
                      </a:r>
                      <a:r>
                        <a:rPr lang="it-IT" sz="1100" dirty="0" smtClean="0">
                          <a:latin typeface="Garamond" panose="02020404030301010803" pitchFamily="18" charset="0"/>
                        </a:rPr>
                        <a:t>e ciò che è costruito</a:t>
                      </a:r>
                      <a:r>
                        <a:rPr lang="it-IT" sz="1100" baseline="0" dirty="0" smtClean="0">
                          <a:latin typeface="Garamond" panose="02020404030301010803" pitchFamily="18" charset="0"/>
                        </a:rPr>
                        <a:t> </a:t>
                      </a:r>
                      <a:r>
                        <a:rPr lang="it-IT" sz="1100" dirty="0" smtClean="0">
                          <a:latin typeface="Garamond" panose="02020404030301010803" pitchFamily="18" charset="0"/>
                        </a:rPr>
                        <a:t>dall’uomo.</a:t>
                      </a:r>
                    </a:p>
                    <a:p>
                      <a:pPr algn="l"/>
                      <a:endParaRPr lang="it-IT" sz="1100" dirty="0" smtClean="0">
                        <a:latin typeface="Garamond" panose="02020404030301010803" pitchFamily="18" charset="0"/>
                      </a:endParaRPr>
                    </a:p>
                    <a:p>
                      <a:pPr algn="l"/>
                      <a:r>
                        <a:rPr lang="it-IT" sz="1100" dirty="0" smtClean="0">
                          <a:latin typeface="Garamond" panose="02020404030301010803" pitchFamily="18" charset="0"/>
                        </a:rPr>
                        <a:t>Riconosce discretamente</a:t>
                      </a:r>
                      <a:r>
                        <a:rPr lang="it-IT" sz="1100" baseline="0" dirty="0" smtClean="0">
                          <a:latin typeface="Garamond" panose="02020404030301010803" pitchFamily="18" charset="0"/>
                        </a:rPr>
                        <a:t> </a:t>
                      </a:r>
                      <a:r>
                        <a:rPr lang="it-IT" sz="1100" dirty="0" smtClean="0">
                          <a:latin typeface="Garamond" panose="02020404030301010803" pitchFamily="18" charset="0"/>
                        </a:rPr>
                        <a:t>i principali insegnamenti di Gesù.</a:t>
                      </a:r>
                    </a:p>
                    <a:p>
                      <a:pPr algn="l"/>
                      <a:endParaRPr lang="it-IT" sz="1100" dirty="0" smtClean="0">
                        <a:latin typeface="Garamond" panose="02020404030301010803" pitchFamily="18" charset="0"/>
                      </a:endParaRPr>
                    </a:p>
                  </a:txBody>
                  <a:tcPr/>
                </a:tc>
                <a:tc>
                  <a:txBody>
                    <a:bodyPr/>
                    <a:lstStyle/>
                    <a:p>
                      <a:pPr algn="l"/>
                      <a:r>
                        <a:rPr lang="it-IT" sz="1100" b="0" dirty="0" smtClean="0">
                          <a:latin typeface="Garamond" panose="02020404030301010803" pitchFamily="18" charset="0"/>
                        </a:rPr>
                        <a:t>Individua</a:t>
                      </a:r>
                      <a:r>
                        <a:rPr lang="it-IT" sz="1100" b="0" baseline="0" dirty="0" smtClean="0">
                          <a:latin typeface="Garamond" panose="02020404030301010803" pitchFamily="18" charset="0"/>
                        </a:rPr>
                        <a:t> correttamente</a:t>
                      </a:r>
                      <a:r>
                        <a:rPr lang="it-IT" sz="1100" b="0" dirty="0" smtClean="0">
                          <a:latin typeface="Garamond" panose="02020404030301010803" pitchFamily="18" charset="0"/>
                        </a:rPr>
                        <a:t> la differenza</a:t>
                      </a:r>
                    </a:p>
                    <a:p>
                      <a:pPr algn="l"/>
                      <a:r>
                        <a:rPr lang="it-IT" sz="1100" b="0" dirty="0" smtClean="0">
                          <a:latin typeface="Garamond" panose="02020404030301010803" pitchFamily="18" charset="0"/>
                        </a:rPr>
                        <a:t>tra elementi del creato</a:t>
                      </a:r>
                      <a:r>
                        <a:rPr lang="it-IT" sz="1100" b="0" baseline="0" dirty="0" smtClean="0">
                          <a:latin typeface="Garamond" panose="02020404030301010803" pitchFamily="18" charset="0"/>
                        </a:rPr>
                        <a:t> </a:t>
                      </a:r>
                      <a:r>
                        <a:rPr lang="it-IT" sz="1100" b="0" dirty="0" smtClean="0">
                          <a:latin typeface="Garamond" panose="02020404030301010803" pitchFamily="18" charset="0"/>
                        </a:rPr>
                        <a:t>e ciò che è costruito</a:t>
                      </a:r>
                      <a:r>
                        <a:rPr lang="it-IT" sz="1100" b="0" baseline="0" dirty="0" smtClean="0">
                          <a:latin typeface="Garamond" panose="02020404030301010803" pitchFamily="18" charset="0"/>
                        </a:rPr>
                        <a:t> </a:t>
                      </a:r>
                      <a:r>
                        <a:rPr lang="it-IT" sz="1100" b="0" dirty="0" smtClean="0">
                          <a:latin typeface="Garamond" panose="02020404030301010803" pitchFamily="18" charset="0"/>
                        </a:rPr>
                        <a:t>dall’uomo.</a:t>
                      </a:r>
                    </a:p>
                    <a:p>
                      <a:pPr algn="l"/>
                      <a:endParaRPr lang="it-IT" sz="1100" b="0" dirty="0" smtClean="0">
                        <a:latin typeface="Garamond" panose="02020404030301010803" pitchFamily="18" charset="0"/>
                      </a:endParaRPr>
                    </a:p>
                    <a:p>
                      <a:pPr algn="l"/>
                      <a:endParaRPr lang="it-IT" sz="1100" b="0" dirty="0" smtClean="0">
                        <a:latin typeface="Garamond" panose="02020404030301010803" pitchFamily="18" charset="0"/>
                      </a:endParaRPr>
                    </a:p>
                    <a:p>
                      <a:pPr algn="l"/>
                      <a:r>
                        <a:rPr lang="it-IT" sz="1100" b="0" dirty="0" smtClean="0">
                          <a:latin typeface="Garamond" panose="02020404030301010803" pitchFamily="18" charset="0"/>
                        </a:rPr>
                        <a:t>Riconosce e descrive  con semplicità i</a:t>
                      </a:r>
                      <a:r>
                        <a:rPr lang="it-IT" sz="1100" b="0" baseline="0" dirty="0" smtClean="0">
                          <a:latin typeface="Garamond" panose="02020404030301010803" pitchFamily="18" charset="0"/>
                        </a:rPr>
                        <a:t> </a:t>
                      </a:r>
                      <a:r>
                        <a:rPr lang="it-IT" sz="1100" b="0" dirty="0" smtClean="0">
                          <a:latin typeface="Garamond" panose="02020404030301010803" pitchFamily="18" charset="0"/>
                        </a:rPr>
                        <a:t>principali</a:t>
                      </a:r>
                      <a:r>
                        <a:rPr lang="it-IT" sz="1100" b="0" baseline="0" dirty="0" smtClean="0">
                          <a:latin typeface="Garamond" panose="02020404030301010803" pitchFamily="18" charset="0"/>
                        </a:rPr>
                        <a:t> </a:t>
                      </a:r>
                      <a:r>
                        <a:rPr lang="it-IT" sz="1100" b="0" dirty="0" smtClean="0">
                          <a:latin typeface="Garamond" panose="02020404030301010803" pitchFamily="18" charset="0"/>
                        </a:rPr>
                        <a:t>insegnamenti di Gesù.</a:t>
                      </a:r>
                    </a:p>
                    <a:p>
                      <a:pPr algn="l"/>
                      <a:endParaRPr lang="it-IT" sz="1100" b="0" dirty="0" smtClean="0">
                        <a:latin typeface="Garamond" panose="02020404030301010803" pitchFamily="18" charset="0"/>
                      </a:endParaRPr>
                    </a:p>
                    <a:p>
                      <a:pPr algn="l"/>
                      <a:endParaRPr lang="it-IT" sz="1100" b="0" dirty="0" smtClean="0">
                        <a:latin typeface="Garamond" panose="02020404030301010803" pitchFamily="18" charset="0"/>
                      </a:endParaRPr>
                    </a:p>
                    <a:p>
                      <a:pPr algn="l"/>
                      <a:endParaRPr lang="it-IT" sz="1100" b="0" dirty="0" smtClean="0">
                        <a:latin typeface="Garamond" panose="02020404030301010803" pitchFamily="18" charset="0"/>
                      </a:endParaRPr>
                    </a:p>
                  </a:txBody>
                  <a:tcPr/>
                </a:tc>
                <a:tc>
                  <a:txBody>
                    <a:bodyPr/>
                    <a:lstStyle/>
                    <a:p>
                      <a:pPr algn="l"/>
                      <a:r>
                        <a:rPr lang="it-IT" sz="1100" b="0" dirty="0" smtClean="0">
                          <a:latin typeface="Garamond" panose="02020404030301010803" pitchFamily="18" charset="0"/>
                        </a:rPr>
                        <a:t>Individua correttamente</a:t>
                      </a:r>
                      <a:r>
                        <a:rPr lang="it-IT" sz="1100" b="0" baseline="0" dirty="0" smtClean="0">
                          <a:latin typeface="Garamond" panose="02020404030301010803" pitchFamily="18" charset="0"/>
                        </a:rPr>
                        <a:t> e con </a:t>
                      </a:r>
                      <a:r>
                        <a:rPr lang="it-IT" sz="1100" b="0" dirty="0" smtClean="0">
                          <a:latin typeface="Garamond" panose="02020404030301010803" pitchFamily="18" charset="0"/>
                        </a:rPr>
                        <a:t>facilità la</a:t>
                      </a:r>
                    </a:p>
                    <a:p>
                      <a:pPr algn="l"/>
                      <a:r>
                        <a:rPr lang="it-IT" sz="1100" b="0" dirty="0" smtClean="0">
                          <a:latin typeface="Garamond" panose="02020404030301010803" pitchFamily="18" charset="0"/>
                        </a:rPr>
                        <a:t>differenza tra</a:t>
                      </a:r>
                    </a:p>
                    <a:p>
                      <a:pPr algn="l"/>
                      <a:r>
                        <a:rPr lang="it-IT" sz="1100" b="0" dirty="0" smtClean="0">
                          <a:latin typeface="Garamond" panose="02020404030301010803" pitchFamily="18" charset="0"/>
                        </a:rPr>
                        <a:t>elementi del creato e</a:t>
                      </a:r>
                      <a:r>
                        <a:rPr lang="it-IT" sz="1100" b="0" baseline="0" dirty="0" smtClean="0">
                          <a:latin typeface="Garamond" panose="02020404030301010803" pitchFamily="18" charset="0"/>
                        </a:rPr>
                        <a:t> </a:t>
                      </a:r>
                      <a:r>
                        <a:rPr lang="it-IT" sz="1100" b="0" dirty="0" smtClean="0">
                          <a:latin typeface="Garamond" panose="02020404030301010803" pitchFamily="18" charset="0"/>
                        </a:rPr>
                        <a:t>ciò che è costruito</a:t>
                      </a:r>
                      <a:r>
                        <a:rPr lang="it-IT" sz="1100" b="0" baseline="0" dirty="0" smtClean="0">
                          <a:latin typeface="Garamond" panose="02020404030301010803" pitchFamily="18" charset="0"/>
                        </a:rPr>
                        <a:t> </a:t>
                      </a:r>
                      <a:r>
                        <a:rPr lang="it-IT" sz="1100" b="0" dirty="0" smtClean="0">
                          <a:latin typeface="Garamond" panose="02020404030301010803" pitchFamily="18" charset="0"/>
                        </a:rPr>
                        <a:t>dall’uomo.</a:t>
                      </a:r>
                    </a:p>
                    <a:p>
                      <a:pPr algn="l"/>
                      <a:endParaRPr lang="it-IT" sz="1100" b="0" dirty="0" smtClean="0">
                        <a:latin typeface="Garamond" panose="02020404030301010803" pitchFamily="18" charset="0"/>
                      </a:endParaRPr>
                    </a:p>
                    <a:p>
                      <a:pPr algn="l"/>
                      <a:r>
                        <a:rPr lang="it-IT" sz="1100" b="0" dirty="0" smtClean="0">
                          <a:latin typeface="Garamond" panose="02020404030301010803" pitchFamily="18" charset="0"/>
                        </a:rPr>
                        <a:t>Riconosce e descrive  con chiarezza</a:t>
                      </a:r>
                      <a:r>
                        <a:rPr lang="it-IT" sz="1100" b="0" baseline="0" dirty="0" smtClean="0">
                          <a:latin typeface="Garamond" panose="02020404030301010803" pitchFamily="18" charset="0"/>
                        </a:rPr>
                        <a:t> i principali insegnamenti di Gesù.</a:t>
                      </a:r>
                    </a:p>
                  </a:txBody>
                  <a:tcPr/>
                </a:tc>
                <a:tc>
                  <a:txBody>
                    <a:bodyPr/>
                    <a:lstStyle/>
                    <a:p>
                      <a:pPr algn="l"/>
                      <a:r>
                        <a:rPr lang="it-IT" sz="1100" b="0" dirty="0" smtClean="0">
                          <a:latin typeface="Garamond" panose="02020404030301010803" pitchFamily="18" charset="0"/>
                        </a:rPr>
                        <a:t>Individua correttamente e con</a:t>
                      </a:r>
                    </a:p>
                    <a:p>
                      <a:pPr algn="l"/>
                      <a:r>
                        <a:rPr lang="it-IT" sz="1100" b="0" dirty="0" smtClean="0">
                          <a:latin typeface="Garamond" panose="02020404030301010803" pitchFamily="18" charset="0"/>
                        </a:rPr>
                        <a:t>sicurezza la differenza</a:t>
                      </a:r>
                    </a:p>
                    <a:p>
                      <a:pPr algn="l"/>
                      <a:r>
                        <a:rPr lang="it-IT" sz="1100" b="0" dirty="0" smtClean="0">
                          <a:latin typeface="Garamond" panose="02020404030301010803" pitchFamily="18" charset="0"/>
                        </a:rPr>
                        <a:t>tra elementi del creato</a:t>
                      </a:r>
                      <a:r>
                        <a:rPr lang="it-IT" sz="1100" b="0" baseline="0" dirty="0" smtClean="0">
                          <a:latin typeface="Garamond" panose="02020404030301010803" pitchFamily="18" charset="0"/>
                        </a:rPr>
                        <a:t> </a:t>
                      </a:r>
                      <a:r>
                        <a:rPr lang="it-IT" sz="1100" b="0" dirty="0" smtClean="0">
                          <a:latin typeface="Garamond" panose="02020404030301010803" pitchFamily="18" charset="0"/>
                        </a:rPr>
                        <a:t>e ciò che è costruito</a:t>
                      </a:r>
                      <a:r>
                        <a:rPr lang="it-IT" sz="1100" b="0" baseline="0" dirty="0" smtClean="0">
                          <a:latin typeface="Garamond" panose="02020404030301010803" pitchFamily="18" charset="0"/>
                        </a:rPr>
                        <a:t> </a:t>
                      </a:r>
                      <a:r>
                        <a:rPr lang="it-IT" sz="1100" b="0" dirty="0" smtClean="0">
                          <a:latin typeface="Garamond" panose="02020404030301010803" pitchFamily="18" charset="0"/>
                        </a:rPr>
                        <a:t>dall’uomo.</a:t>
                      </a:r>
                    </a:p>
                    <a:p>
                      <a:pPr algn="l"/>
                      <a:endParaRPr lang="it-IT" sz="1100" b="0" dirty="0" smtClean="0">
                        <a:latin typeface="Garamond" panose="02020404030301010803" pitchFamily="18" charset="0"/>
                      </a:endParaRPr>
                    </a:p>
                    <a:p>
                      <a:pPr algn="l"/>
                      <a:endParaRPr lang="it-IT" sz="1100" b="0" dirty="0" smtClean="0">
                        <a:latin typeface="Garamond" panose="02020404030301010803" pitchFamily="18" charset="0"/>
                      </a:endParaRPr>
                    </a:p>
                    <a:p>
                      <a:pPr algn="l"/>
                      <a:r>
                        <a:rPr lang="it-IT" sz="1100" b="0" dirty="0" smtClean="0">
                          <a:latin typeface="Garamond" panose="02020404030301010803" pitchFamily="18" charset="0"/>
                        </a:rPr>
                        <a:t>Riconosce e descrive con precisione i principali insegnamenti di Gesù.</a:t>
                      </a:r>
                    </a:p>
                  </a:txBody>
                  <a:tcPr/>
                </a:tc>
              </a:tr>
              <a:tr h="100711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i segni cristiani del Natale e della Pasqua.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r>
                        <a:rPr lang="it-IT" sz="1100" dirty="0" smtClean="0">
                          <a:latin typeface="Garamond" panose="02020404030301010803" pitchFamily="18" charset="0"/>
                        </a:rPr>
                        <a:t>Se</a:t>
                      </a:r>
                      <a:r>
                        <a:rPr lang="it-IT" sz="1100" baseline="0" dirty="0" smtClean="0">
                          <a:latin typeface="Garamond" panose="02020404030301010803" pitchFamily="18" charset="0"/>
                        </a:rPr>
                        <a:t> guidato, riconosce </a:t>
                      </a:r>
                      <a:r>
                        <a:rPr lang="it-IT" sz="1100" dirty="0" smtClean="0">
                          <a:latin typeface="Garamond" panose="02020404030301010803" pitchFamily="18" charset="0"/>
                        </a:rPr>
                        <a:t>in modo semplice i segni del Natale e della</a:t>
                      </a:r>
                      <a:r>
                        <a:rPr lang="it-IT" sz="1100" baseline="0" dirty="0" smtClean="0">
                          <a:latin typeface="Garamond" panose="02020404030301010803" pitchFamily="18" charset="0"/>
                        </a:rPr>
                        <a:t> </a:t>
                      </a:r>
                      <a:r>
                        <a:rPr lang="it-IT" sz="1100" dirty="0" smtClean="0">
                          <a:latin typeface="Garamond" panose="02020404030301010803" pitchFamily="18" charset="0"/>
                        </a:rPr>
                        <a:t>Pasqua. </a:t>
                      </a:r>
                    </a:p>
                  </a:txBody>
                  <a:tcPr/>
                </a:tc>
                <a:tc>
                  <a:txBody>
                    <a:bodyPr/>
                    <a:lstStyle/>
                    <a:p>
                      <a:r>
                        <a:rPr lang="it-IT" sz="1100" dirty="0" smtClean="0">
                          <a:latin typeface="Garamond" panose="02020404030301010803" pitchFamily="18" charset="0"/>
                        </a:rPr>
                        <a:t>Riconosce in modo parziale i segni del Natale e della Pasqua. </a:t>
                      </a:r>
                    </a:p>
                    <a:p>
                      <a:endParaRPr lang="it-IT" sz="1100" dirty="0" smtClean="0">
                        <a:latin typeface="Garamond" panose="02020404030301010803" pitchFamily="18" charset="0"/>
                      </a:endParaRPr>
                    </a:p>
                    <a:p>
                      <a:endParaRPr lang="it-IT" sz="1100" dirty="0" smtClean="0">
                        <a:latin typeface="Garamond" panose="02020404030301010803"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100" dirty="0" smtClean="0">
                          <a:latin typeface="Garamond" panose="02020404030301010803" pitchFamily="18" charset="0"/>
                        </a:rPr>
                        <a:t>Riconosce in modo discreto i segni del Natale e della Pasqua. </a:t>
                      </a:r>
                    </a:p>
                    <a:p>
                      <a:pPr marL="0" marR="0" lvl="0" indent="0" algn="l" defTabSz="914400" rtl="0" eaLnBrk="1" fontAlgn="auto" latinLnBrk="0" hangingPunct="1">
                        <a:lnSpc>
                          <a:spcPct val="100000"/>
                        </a:lnSpc>
                        <a:spcBef>
                          <a:spcPts val="0"/>
                        </a:spcBef>
                        <a:spcAft>
                          <a:spcPts val="0"/>
                        </a:spcAft>
                        <a:buClrTx/>
                        <a:buSzTx/>
                        <a:buFontTx/>
                        <a:buNone/>
                        <a:tabLst/>
                        <a:defRPr/>
                      </a:pPr>
                      <a:endParaRPr lang="it-IT" sz="1100" dirty="0" smtClean="0">
                        <a:latin typeface="Garamond" panose="02020404030301010803"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100" dirty="0" smtClean="0">
                          <a:latin typeface="Garamond" panose="02020404030301010803" pitchFamily="18" charset="0"/>
                        </a:rPr>
                        <a:t>Associa alcuni</a:t>
                      </a: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dirty="0" smtClean="0">
                          <a:latin typeface="Garamond" panose="02020404030301010803" pitchFamily="18" charset="0"/>
                        </a:rPr>
                        <a:t>simboli del Natale e</a:t>
                      </a:r>
                      <a:r>
                        <a:rPr lang="it-IT" sz="1100" baseline="0" dirty="0" smtClean="0">
                          <a:latin typeface="Garamond" panose="02020404030301010803" pitchFamily="18" charset="0"/>
                        </a:rPr>
                        <a:t> </a:t>
                      </a:r>
                      <a:r>
                        <a:rPr lang="it-IT" sz="1100" dirty="0" smtClean="0">
                          <a:latin typeface="Garamond" panose="02020404030301010803" pitchFamily="18" charset="0"/>
                        </a:rPr>
                        <a:t>della Pasqua al loro</a:t>
                      </a:r>
                      <a:r>
                        <a:rPr lang="it-IT" sz="1100" baseline="0" dirty="0" smtClean="0">
                          <a:latin typeface="Garamond" panose="02020404030301010803" pitchFamily="18" charset="0"/>
                        </a:rPr>
                        <a:t> </a:t>
                      </a:r>
                      <a:r>
                        <a:rPr lang="it-IT" sz="1100" dirty="0" smtClean="0">
                          <a:latin typeface="Garamond" panose="02020404030301010803" pitchFamily="18" charset="0"/>
                        </a:rPr>
                        <a:t>significato.</a:t>
                      </a:r>
                    </a:p>
                  </a:txBody>
                  <a:tcPr/>
                </a:tc>
                <a:tc>
                  <a:txBody>
                    <a:bodyPr/>
                    <a:lstStyle/>
                    <a:p>
                      <a:r>
                        <a:rPr lang="it-IT" sz="1100" dirty="0" smtClean="0">
                          <a:latin typeface="Garamond" panose="02020404030301010803" pitchFamily="18" charset="0"/>
                        </a:rPr>
                        <a:t>Associa i</a:t>
                      </a:r>
                      <a:r>
                        <a:rPr lang="it-IT" sz="1100" baseline="0" dirty="0" smtClean="0">
                          <a:latin typeface="Garamond" panose="02020404030301010803" pitchFamily="18" charset="0"/>
                        </a:rPr>
                        <a:t> </a:t>
                      </a:r>
                      <a:r>
                        <a:rPr lang="it-IT" sz="1100" dirty="0" smtClean="0">
                          <a:latin typeface="Garamond" panose="02020404030301010803" pitchFamily="18" charset="0"/>
                        </a:rPr>
                        <a:t>simboli del Natale e</a:t>
                      </a:r>
                      <a:r>
                        <a:rPr lang="it-IT" sz="1100" baseline="0" dirty="0" smtClean="0">
                          <a:latin typeface="Garamond" panose="02020404030301010803" pitchFamily="18" charset="0"/>
                        </a:rPr>
                        <a:t> </a:t>
                      </a:r>
                      <a:r>
                        <a:rPr lang="it-IT" sz="1100" dirty="0" smtClean="0">
                          <a:latin typeface="Garamond" panose="02020404030301010803" pitchFamily="18" charset="0"/>
                        </a:rPr>
                        <a:t>della Pasqua al loro</a:t>
                      </a:r>
                    </a:p>
                    <a:p>
                      <a:r>
                        <a:rPr lang="it-IT" sz="1100" dirty="0" smtClean="0">
                          <a:latin typeface="Garamond" panose="02020404030301010803" pitchFamily="18" charset="0"/>
                        </a:rPr>
                        <a:t>significato.</a:t>
                      </a:r>
                    </a:p>
                  </a:txBody>
                  <a:tcPr/>
                </a:tc>
                <a:tc>
                  <a:txBody>
                    <a:bodyPr/>
                    <a:lstStyle/>
                    <a:p>
                      <a:r>
                        <a:rPr lang="it-IT" sz="1100" dirty="0" smtClean="0">
                          <a:latin typeface="Garamond" panose="02020404030301010803" pitchFamily="18" charset="0"/>
                        </a:rPr>
                        <a:t>Associa con sicurezza i</a:t>
                      </a:r>
                      <a:r>
                        <a:rPr lang="it-IT" sz="1100" baseline="0" dirty="0" smtClean="0">
                          <a:latin typeface="Garamond" panose="02020404030301010803" pitchFamily="18" charset="0"/>
                        </a:rPr>
                        <a:t> </a:t>
                      </a:r>
                      <a:r>
                        <a:rPr lang="it-IT" sz="1100" dirty="0" smtClean="0">
                          <a:latin typeface="Garamond" panose="02020404030301010803" pitchFamily="18" charset="0"/>
                        </a:rPr>
                        <a:t>simboli del Natale e</a:t>
                      </a:r>
                      <a:r>
                        <a:rPr lang="it-IT" sz="1100" baseline="0" dirty="0" smtClean="0">
                          <a:latin typeface="Garamond" panose="02020404030301010803" pitchFamily="18" charset="0"/>
                        </a:rPr>
                        <a:t> </a:t>
                      </a:r>
                      <a:r>
                        <a:rPr lang="it-IT" sz="1100" dirty="0" smtClean="0">
                          <a:latin typeface="Garamond" panose="02020404030301010803" pitchFamily="18" charset="0"/>
                        </a:rPr>
                        <a:t>della Pasqua al loro</a:t>
                      </a:r>
                    </a:p>
                    <a:p>
                      <a:r>
                        <a:rPr lang="it-IT" sz="1100" dirty="0" smtClean="0">
                          <a:latin typeface="Garamond" panose="02020404030301010803" pitchFamily="18" charset="0"/>
                        </a:rPr>
                        <a:t>significato.</a:t>
                      </a:r>
                    </a:p>
                  </a:txBody>
                  <a:tcPr/>
                </a:tc>
              </a:tr>
            </a:tbl>
          </a:graphicData>
        </a:graphic>
      </p:graphicFrame>
      <p:pic>
        <p:nvPicPr>
          <p:cNvPr id="3" name="Immagine 2"/>
          <p:cNvPicPr>
            <a:picLocks noChangeAspect="1"/>
          </p:cNvPicPr>
          <p:nvPr/>
        </p:nvPicPr>
        <p:blipFill>
          <a:blip r:embed="rId2"/>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724865755"/>
      </p:ext>
    </p:extLst>
  </p:cSld>
  <p:clrMapOvr>
    <a:masterClrMapping/>
  </p:clrMapOvr>
  <p:timing>
    <p:tnLst>
      <p:par>
        <p:cTn id="1" dur="indefinite" restart="never" nodeType="tmRoot"/>
      </p:par>
    </p:tnLst>
  </p:timing>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ext uri="{D42A27DB-BD31-4B8C-83A1-F6EECF244321}">
                <p14:modId xmlns:p14="http://schemas.microsoft.com/office/powerpoint/2010/main" val="3694623246"/>
              </p:ext>
            </p:extLst>
          </p:nvPr>
        </p:nvGraphicFramePr>
        <p:xfrm>
          <a:off x="26275" y="25400"/>
          <a:ext cx="9103657" cy="5577840"/>
        </p:xfrm>
        <a:graphic>
          <a:graphicData uri="http://schemas.openxmlformats.org/drawingml/2006/table">
            <a:tbl>
              <a:tblPr firstRow="1" bandRow="1">
                <a:tableStyleId>{93296810-A885-4BE3-A3E7-6D5BEEA58F35}</a:tableStyleId>
              </a:tblPr>
              <a:tblGrid>
                <a:gridCol w="1549306"/>
                <a:gridCol w="1246586"/>
                <a:gridCol w="1274716"/>
                <a:gridCol w="1246588"/>
                <a:gridCol w="1200129"/>
                <a:gridCol w="1257357"/>
                <a:gridCol w="1328975"/>
              </a:tblGrid>
              <a:tr h="235473">
                <a:tc rowSpan="2">
                  <a:txBody>
                    <a:bodyPr/>
                    <a:lstStyle/>
                    <a:p>
                      <a:pPr algn="ctr"/>
                      <a:endParaRPr kumimoji="0" lang="it-IT" sz="12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algn="ct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OBIETTIVI DI APPRENDIMENTO</a:t>
                      </a:r>
                      <a:endParaRPr lang="it-IT" sz="1200" dirty="0">
                        <a:latin typeface="Garamond" panose="02020404030301010803" pitchFamily="18" charset="0"/>
                      </a:endParaRPr>
                    </a:p>
                  </a:txBody>
                  <a:tcPr>
                    <a:solidFill>
                      <a:schemeClr val="bg1"/>
                    </a:solidFill>
                  </a:tcPr>
                </a:tc>
                <a:tc gridSpan="6">
                  <a:txBody>
                    <a:bodyPr/>
                    <a:lstStyle/>
                    <a:p>
                      <a:pPr algn="ctr"/>
                      <a:r>
                        <a:rPr lang="it-IT" sz="1200" b="0" dirty="0" smtClean="0">
                          <a:solidFill>
                            <a:schemeClr val="tx1"/>
                          </a:solidFill>
                          <a:latin typeface="Garamond" panose="02020404030301010803" pitchFamily="18" charset="0"/>
                        </a:rPr>
                        <a:t>GIUDIZIO SINTETICO E SUA DESCRIZIONE</a:t>
                      </a:r>
                    </a:p>
                  </a:txBody>
                  <a:tcPr>
                    <a:solidFill>
                      <a:schemeClr val="bg1"/>
                    </a:solidFill>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c hMerge="1">
                  <a:txBody>
                    <a:bodyPr/>
                    <a:lstStyle/>
                    <a:p>
                      <a:pPr algn="ctr"/>
                      <a:endParaRPr lang="it-IT" sz="1200" dirty="0" smtClean="0">
                        <a:latin typeface="Garamond" panose="02020404030301010803" pitchFamily="18" charset="0"/>
                      </a:endParaRPr>
                    </a:p>
                  </a:txBody>
                  <a:tcPr/>
                </a:tc>
                <a:tc hMerge="1">
                  <a:txBody>
                    <a:bodyPr/>
                    <a:lstStyle/>
                    <a:p>
                      <a:pPr algn="ctr"/>
                      <a:endParaRPr lang="it-IT" sz="1200" dirty="0">
                        <a:latin typeface="Garamond" panose="02020404030301010803" pitchFamily="18" charset="0"/>
                      </a:endParaRPr>
                    </a:p>
                  </a:txBody>
                  <a:tcPr/>
                </a:tc>
              </a:tr>
              <a:tr h="351678">
                <a:tc vMerge="1">
                  <a:txBody>
                    <a:bodyPr/>
                    <a:lstStyle/>
                    <a:p>
                      <a:endParaRPr lang="it-IT"/>
                    </a:p>
                  </a:txBody>
                  <a:tcPr/>
                </a:tc>
                <a:tc>
                  <a:txBody>
                    <a:bodyPr/>
                    <a:lstStyle/>
                    <a:p>
                      <a:pPr algn="ctr"/>
                      <a:r>
                        <a:rPr lang="it-IT" sz="1200" dirty="0" smtClean="0">
                          <a:latin typeface="Garamond" panose="02020404030301010803" pitchFamily="18" charset="0"/>
                        </a:rPr>
                        <a:t>NON SUFFICIENTE</a:t>
                      </a:r>
                    </a:p>
                  </a:txBody>
                  <a:tcPr/>
                </a:tc>
                <a:tc>
                  <a:txBody>
                    <a:bodyPr/>
                    <a:lstStyle/>
                    <a:p>
                      <a:pPr algn="ct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SUFFICIENTE</a:t>
                      </a: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DISCRETO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BUONO </a:t>
                      </a:r>
                    </a:p>
                    <a:p>
                      <a:pPr algn="ctr"/>
                      <a:endParaRPr lang="it-IT" sz="1200" dirty="0" smtClean="0">
                        <a:latin typeface="Garamond" panose="02020404030301010803" pitchFamily="18"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DISTINTO </a:t>
                      </a:r>
                    </a:p>
                    <a:p>
                      <a:pPr algn="ctr"/>
                      <a:endParaRPr lang="it-IT" sz="1200" dirty="0" smtClean="0">
                        <a:latin typeface="Garamond" panose="02020404030301010803" pitchFamily="18" charset="0"/>
                      </a:endParaRPr>
                    </a:p>
                  </a:txBody>
                  <a:tcPr/>
                </a:tc>
                <a:tc>
                  <a:txBody>
                    <a:bodyPr/>
                    <a:lstStyle/>
                    <a:p>
                      <a:pPr algn="ctr"/>
                      <a:r>
                        <a:rPr lang="it-IT" sz="1200" dirty="0" smtClean="0">
                          <a:latin typeface="Garamond" panose="02020404030301010803" pitchFamily="18" charset="0"/>
                        </a:rPr>
                        <a:t>OTTIMO </a:t>
                      </a:r>
                    </a:p>
                  </a:txBody>
                  <a:tcPr/>
                </a:tc>
              </a:tr>
              <a:tr h="5334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Riconoscere la Bibbia come testo sacro dei cristiani e alcuni</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suoi racconti.</a:t>
                      </a:r>
                      <a:endParaRPr kumimoji="0" lang="it-IT" sz="11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sz="1100" dirty="0" smtClean="0">
                        <a:latin typeface="Garamond" panose="02020404030301010803"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it-IT" sz="1100" dirty="0" smtClean="0">
                        <a:latin typeface="Garamond" panose="02020404030301010803"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dirty="0" smtClean="0">
                          <a:latin typeface="Garamond" panose="02020404030301010803" pitchFamily="18" charset="0"/>
                        </a:rPr>
                        <a:t>Se stimolato ascolta e comprende in modo parziale la storia </a:t>
                      </a: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della nascita, della morte e della resurrezione di Gesù. </a:t>
                      </a:r>
                    </a:p>
                  </a:txBody>
                  <a:tcPr/>
                </a:tc>
                <a:tc>
                  <a:txBody>
                    <a:bodyPr/>
                    <a:lstStyle/>
                    <a:p>
                      <a:endParaRPr lang="it-IT" sz="1100" dirty="0" smtClean="0">
                        <a:latin typeface="Garamond" panose="02020404030301010803" pitchFamily="18" charset="0"/>
                      </a:endParaRPr>
                    </a:p>
                    <a:p>
                      <a:endParaRPr lang="it-IT" sz="1100" dirty="0" smtClean="0">
                        <a:latin typeface="Garamond" panose="02020404030301010803" pitchFamily="18" charset="0"/>
                      </a:endParaRPr>
                    </a:p>
                    <a:p>
                      <a:r>
                        <a:rPr lang="it-IT" sz="1100" dirty="0" smtClean="0">
                          <a:latin typeface="Garamond" panose="02020404030301010803" pitchFamily="18" charset="0"/>
                        </a:rPr>
                        <a:t>Ascolta con sufficiente</a:t>
                      </a:r>
                      <a:r>
                        <a:rPr lang="it-IT" sz="1100" baseline="0" dirty="0" smtClean="0">
                          <a:latin typeface="Garamond" panose="02020404030301010803" pitchFamily="18" charset="0"/>
                        </a:rPr>
                        <a:t> </a:t>
                      </a:r>
                      <a:r>
                        <a:rPr lang="it-IT" sz="1100" dirty="0" smtClean="0">
                          <a:latin typeface="Garamond" panose="02020404030301010803" pitchFamily="18" charset="0"/>
                        </a:rPr>
                        <a:t>attenzione</a:t>
                      </a: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dirty="0" smtClean="0">
                          <a:latin typeface="Garamond" panose="02020404030301010803" pitchFamily="18" charset="0"/>
                        </a:rPr>
                        <a:t>e comprende la storia </a:t>
                      </a: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della nascita, della morte e della resurrezione di Gesù. </a:t>
                      </a:r>
                    </a:p>
                  </a:txBody>
                  <a:tcPr/>
                </a:tc>
                <a:tc>
                  <a:txBody>
                    <a:bodyPr/>
                    <a:lstStyle/>
                    <a:p>
                      <a:endParaRPr lang="it-IT" sz="1100" dirty="0" smtClean="0">
                        <a:latin typeface="Garamond" panose="02020404030301010803" pitchFamily="18" charset="0"/>
                      </a:endParaRPr>
                    </a:p>
                    <a:p>
                      <a:endParaRPr lang="it-IT" sz="1100" dirty="0" smtClean="0">
                        <a:latin typeface="Garamond" panose="02020404030301010803" pitchFamily="18" charset="0"/>
                      </a:endParaRPr>
                    </a:p>
                    <a:p>
                      <a:r>
                        <a:rPr lang="it-IT" sz="1100" dirty="0" smtClean="0">
                          <a:latin typeface="Garamond" panose="02020404030301010803" pitchFamily="18" charset="0"/>
                        </a:rPr>
                        <a:t>Ascolta con</a:t>
                      </a:r>
                      <a:r>
                        <a:rPr lang="it-IT" sz="1100" baseline="0" dirty="0" smtClean="0">
                          <a:latin typeface="Garamond" panose="02020404030301010803" pitchFamily="18" charset="0"/>
                        </a:rPr>
                        <a:t> discreta </a:t>
                      </a:r>
                      <a:r>
                        <a:rPr lang="it-IT" sz="1100" dirty="0" smtClean="0">
                          <a:latin typeface="Garamond" panose="02020404030301010803" pitchFamily="18" charset="0"/>
                        </a:rPr>
                        <a:t>attenzione</a:t>
                      </a: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dirty="0" smtClean="0">
                          <a:latin typeface="Garamond" panose="02020404030301010803" pitchFamily="18" charset="0"/>
                        </a:rPr>
                        <a:t>e comprende la storia </a:t>
                      </a: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della nascita, della morte e della resurrezione di Gesù. </a:t>
                      </a:r>
                    </a:p>
                    <a:p>
                      <a:r>
                        <a:rPr lang="it-IT" sz="1100" dirty="0" smtClean="0">
                          <a:latin typeface="Garamond" panose="02020404030301010803" pitchFamily="18" charset="0"/>
                        </a:rPr>
                        <a:t>.</a:t>
                      </a:r>
                      <a:endParaRPr lang="it-IT" sz="1100" dirty="0">
                        <a:latin typeface="Garamond" panose="02020404030301010803"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sz="1100" dirty="0" smtClean="0">
                        <a:latin typeface="Garamond" panose="02020404030301010803"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it-IT" sz="1100" dirty="0" smtClean="0">
                        <a:latin typeface="Garamond" panose="02020404030301010803"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dirty="0" smtClean="0">
                          <a:latin typeface="Garamond" panose="02020404030301010803" pitchFamily="18" charset="0"/>
                        </a:rPr>
                        <a:t>Ascolta con attenzione,</a:t>
                      </a:r>
                      <a:r>
                        <a:rPr lang="it-IT" sz="1100" baseline="0" dirty="0" smtClean="0">
                          <a:latin typeface="Garamond" panose="02020404030301010803" pitchFamily="18" charset="0"/>
                        </a:rPr>
                        <a:t> </a:t>
                      </a:r>
                      <a:r>
                        <a:rPr lang="it-IT" sz="1100" dirty="0" smtClean="0">
                          <a:latin typeface="Garamond" panose="02020404030301010803" pitchFamily="18" charset="0"/>
                        </a:rPr>
                        <a:t>comprende e</a:t>
                      </a:r>
                      <a:r>
                        <a:rPr lang="it-IT" sz="1100" baseline="0" dirty="0" smtClean="0">
                          <a:latin typeface="Garamond" panose="02020404030301010803" pitchFamily="18" charset="0"/>
                        </a:rPr>
                        <a:t> racconta </a:t>
                      </a:r>
                      <a:r>
                        <a:rPr lang="it-IT" sz="1100" dirty="0" smtClean="0">
                          <a:latin typeface="Garamond" panose="02020404030301010803" pitchFamily="18" charset="0"/>
                        </a:rPr>
                        <a:t>in modo semplice la storia </a:t>
                      </a: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della nascita, della morte e della resurrezione di Gesù. </a:t>
                      </a:r>
                    </a:p>
                  </a:txBody>
                  <a:tcPr/>
                </a:tc>
                <a:tc>
                  <a:txBody>
                    <a:bodyPr/>
                    <a:lstStyle/>
                    <a:p>
                      <a:endParaRPr lang="it-IT" sz="1100" dirty="0" smtClean="0">
                        <a:latin typeface="Garamond" panose="02020404030301010803" pitchFamily="18" charset="0"/>
                      </a:endParaRPr>
                    </a:p>
                    <a:p>
                      <a:endParaRPr lang="it-IT" sz="1100" dirty="0" smtClean="0">
                        <a:latin typeface="Garamond" panose="02020404030301010803" pitchFamily="18" charset="0"/>
                      </a:endParaRPr>
                    </a:p>
                    <a:p>
                      <a:r>
                        <a:rPr lang="it-IT" sz="1100" dirty="0" smtClean="0">
                          <a:latin typeface="Garamond" panose="02020404030301010803" pitchFamily="18" charset="0"/>
                        </a:rPr>
                        <a:t>Ascolta con molta attenzione, comprende e</a:t>
                      </a:r>
                    </a:p>
                    <a:p>
                      <a:pPr marL="0" marR="0" lvl="0" indent="0" algn="l" defTabSz="914400" rtl="0" eaLnBrk="1" fontAlgn="auto" latinLnBrk="0" hangingPunct="1">
                        <a:lnSpc>
                          <a:spcPct val="100000"/>
                        </a:lnSpc>
                        <a:spcBef>
                          <a:spcPts val="0"/>
                        </a:spcBef>
                        <a:spcAft>
                          <a:spcPts val="0"/>
                        </a:spcAft>
                        <a:buClrTx/>
                        <a:buSzTx/>
                        <a:buFontTx/>
                        <a:buNone/>
                        <a:tabLst/>
                        <a:defRPr/>
                      </a:pPr>
                      <a:r>
                        <a:rPr lang="it-IT" sz="1100" dirty="0" smtClean="0">
                          <a:latin typeface="Garamond" panose="02020404030301010803" pitchFamily="18" charset="0"/>
                        </a:rPr>
                        <a:t>racconta in modo chiaro la storia </a:t>
                      </a: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della nascita, della morte e della resurrezione di Gesù. </a:t>
                      </a:r>
                    </a:p>
                  </a:txBody>
                  <a:tcPr/>
                </a:tc>
                <a:tc>
                  <a:txBody>
                    <a:bodyPr/>
                    <a:lstStyle/>
                    <a:p>
                      <a:endParaRPr lang="it-IT" sz="1100" dirty="0" smtClean="0">
                        <a:latin typeface="Garamond" panose="02020404030301010803" pitchFamily="18" charset="0"/>
                      </a:endParaRPr>
                    </a:p>
                    <a:p>
                      <a:endParaRPr lang="it-IT" sz="1100" dirty="0" smtClean="0">
                        <a:latin typeface="Garamond" panose="02020404030301010803" pitchFamily="18" charset="0"/>
                      </a:endParaRPr>
                    </a:p>
                    <a:p>
                      <a:r>
                        <a:rPr lang="it-IT" sz="1100" dirty="0" smtClean="0">
                          <a:latin typeface="Garamond" panose="02020404030301010803" pitchFamily="18" charset="0"/>
                        </a:rPr>
                        <a:t>Ascolta con molta attenzione,</a:t>
                      </a:r>
                      <a:r>
                        <a:rPr lang="it-IT" sz="1100" baseline="0" dirty="0" smtClean="0">
                          <a:latin typeface="Garamond" panose="02020404030301010803" pitchFamily="18" charset="0"/>
                        </a:rPr>
                        <a:t> </a:t>
                      </a:r>
                      <a:r>
                        <a:rPr lang="it-IT" sz="1100" dirty="0" smtClean="0">
                          <a:latin typeface="Garamond" panose="02020404030301010803" pitchFamily="18" charset="0"/>
                        </a:rPr>
                        <a:t>comprende in maniera completa</a:t>
                      </a:r>
                      <a:r>
                        <a:rPr lang="it-IT" sz="1100" baseline="0" dirty="0" smtClean="0">
                          <a:latin typeface="Garamond" panose="02020404030301010803" pitchFamily="18" charset="0"/>
                        </a:rPr>
                        <a:t> e racconta in</a:t>
                      </a:r>
                      <a:r>
                        <a:rPr lang="it-IT" sz="1100" dirty="0" smtClean="0">
                          <a:latin typeface="Garamond" panose="02020404030301010803" pitchFamily="18" charset="0"/>
                        </a:rPr>
                        <a:t> modo chiaro ed</a:t>
                      </a:r>
                      <a:r>
                        <a:rPr lang="it-IT" sz="1100" baseline="0" dirty="0" smtClean="0">
                          <a:latin typeface="Garamond" panose="02020404030301010803" pitchFamily="18" charset="0"/>
                        </a:rPr>
                        <a:t> </a:t>
                      </a:r>
                      <a:r>
                        <a:rPr lang="it-IT" sz="1100" dirty="0" smtClean="0">
                          <a:latin typeface="Garamond" panose="02020404030301010803" pitchFamily="18" charset="0"/>
                        </a:rPr>
                        <a:t>esauriente la storia della</a:t>
                      </a:r>
                      <a:r>
                        <a:rPr lang="it-IT" sz="1100" baseline="0" dirty="0" smtClean="0">
                          <a:latin typeface="Garamond" panose="02020404030301010803" pitchFamily="18" charset="0"/>
                        </a:rPr>
                        <a:t> nascita, della morte e della resurrezione di Gesù. </a:t>
                      </a:r>
                    </a:p>
                    <a:p>
                      <a:endParaRPr lang="it-IT" sz="1100" baseline="0" dirty="0" smtClean="0">
                        <a:latin typeface="Garamond" panose="02020404030301010803" pitchFamily="18" charset="0"/>
                      </a:endParaRPr>
                    </a:p>
                    <a:p>
                      <a:endParaRPr lang="it-IT" sz="1100" baseline="0" dirty="0" smtClean="0">
                        <a:latin typeface="Garamond" panose="02020404030301010803" pitchFamily="18" charset="0"/>
                      </a:endParaRPr>
                    </a:p>
                  </a:txBody>
                  <a:tcPr/>
                </a:tc>
              </a:tr>
              <a:tr h="5334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000" b="1"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rPr>
                        <a:t>Identificare nella Chiesa la comunità di coloro che credono in Gesù Cristo e mettono in pratica il suo insegnamento.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smtClean="0">
                        <a:ln>
                          <a:noFill/>
                        </a:ln>
                        <a:solidFill>
                          <a:prstClr val="black"/>
                        </a:solidFill>
                        <a:effectLst/>
                        <a:uLnTx/>
                        <a:uFillTx/>
                        <a:latin typeface="Garamond" panose="02020404030301010803" pitchFamily="18" charset="0"/>
                        <a:ea typeface="+mn-ea"/>
                        <a:cs typeface="+mn-cs"/>
                      </a:endParaRPr>
                    </a:p>
                  </a:txBody>
                  <a:tcPr/>
                </a:tc>
                <a:tc>
                  <a:txBody>
                    <a:bodyPr/>
                    <a:lstStyle/>
                    <a:p>
                      <a:endParaRPr lang="it-IT" sz="1100" dirty="0" smtClean="0">
                        <a:latin typeface="Garamond" panose="02020404030301010803" pitchFamily="18" charset="0"/>
                      </a:endParaRPr>
                    </a:p>
                    <a:p>
                      <a:endParaRPr lang="it-IT" sz="1100" dirty="0" smtClean="0">
                        <a:latin typeface="Garamond" panose="02020404030301010803" pitchFamily="18" charset="0"/>
                      </a:endParaRPr>
                    </a:p>
                    <a:p>
                      <a:endParaRPr lang="it-IT" sz="1100" dirty="0" smtClean="0">
                        <a:latin typeface="Garamond" panose="02020404030301010803" pitchFamily="18" charset="0"/>
                      </a:endParaRPr>
                    </a:p>
                    <a:p>
                      <a:r>
                        <a:rPr lang="it-IT" sz="1100" dirty="0" smtClean="0">
                          <a:latin typeface="Garamond" panose="02020404030301010803" pitchFamily="18" charset="0"/>
                        </a:rPr>
                        <a:t>Coglie parzialmente il senso di comunità. </a:t>
                      </a:r>
                      <a:endParaRPr lang="it-IT" sz="1100" dirty="0">
                        <a:latin typeface="Garamond" panose="02020404030301010803" pitchFamily="18" charset="0"/>
                      </a:endParaRPr>
                    </a:p>
                  </a:txBody>
                  <a:tcPr/>
                </a:tc>
                <a:tc>
                  <a:txBody>
                    <a:bodyPr/>
                    <a:lstStyle/>
                    <a:p>
                      <a:endParaRPr lang="it-IT" sz="1100" dirty="0" smtClean="0">
                        <a:latin typeface="Garamond" panose="02020404030301010803" pitchFamily="18" charset="0"/>
                      </a:endParaRPr>
                    </a:p>
                    <a:p>
                      <a:endParaRPr lang="it-IT" sz="1100" dirty="0" smtClean="0">
                        <a:latin typeface="Garamond" panose="02020404030301010803" pitchFamily="18" charset="0"/>
                      </a:endParaRPr>
                    </a:p>
                    <a:p>
                      <a:endParaRPr lang="it-IT" sz="1100" dirty="0" smtClean="0">
                        <a:latin typeface="Garamond" panose="02020404030301010803" pitchFamily="18" charset="0"/>
                      </a:endParaRPr>
                    </a:p>
                    <a:p>
                      <a:r>
                        <a:rPr lang="it-IT" sz="1100" dirty="0" smtClean="0">
                          <a:latin typeface="Garamond" panose="02020404030301010803" pitchFamily="18" charset="0"/>
                        </a:rPr>
                        <a:t>Coglie in</a:t>
                      </a:r>
                    </a:p>
                    <a:p>
                      <a:r>
                        <a:rPr lang="it-IT" sz="1100" dirty="0" smtClean="0">
                          <a:latin typeface="Garamond" panose="02020404030301010803" pitchFamily="18" charset="0"/>
                        </a:rPr>
                        <a:t>maniera semplice il senso di comunità.</a:t>
                      </a:r>
                    </a:p>
                    <a:p>
                      <a:endParaRPr lang="it-IT" sz="1100" dirty="0" smtClean="0">
                        <a:latin typeface="Garamond" panose="02020404030301010803" pitchFamily="18" charset="0"/>
                      </a:endParaRPr>
                    </a:p>
                  </a:txBody>
                  <a:tcPr/>
                </a:tc>
                <a:tc>
                  <a:txBody>
                    <a:bodyPr/>
                    <a:lstStyle/>
                    <a:p>
                      <a:endParaRPr lang="it-IT" sz="1100" dirty="0" smtClean="0">
                        <a:latin typeface="Garamond" panose="02020404030301010803" pitchFamily="18" charset="0"/>
                      </a:endParaRPr>
                    </a:p>
                    <a:p>
                      <a:endParaRPr lang="it-IT" sz="1100" dirty="0" smtClean="0">
                        <a:latin typeface="Garamond" panose="02020404030301010803" pitchFamily="18" charset="0"/>
                      </a:endParaRPr>
                    </a:p>
                    <a:p>
                      <a:endParaRPr lang="it-IT" sz="1100" dirty="0" smtClean="0">
                        <a:latin typeface="Garamond" panose="02020404030301010803" pitchFamily="18" charset="0"/>
                      </a:endParaRPr>
                    </a:p>
                    <a:p>
                      <a:r>
                        <a:rPr lang="it-IT" sz="1100" dirty="0" smtClean="0">
                          <a:latin typeface="Garamond" panose="02020404030301010803" pitchFamily="18" charset="0"/>
                        </a:rPr>
                        <a:t>Coglie in</a:t>
                      </a:r>
                    </a:p>
                    <a:p>
                      <a:r>
                        <a:rPr lang="it-IT" sz="1100" dirty="0" smtClean="0">
                          <a:latin typeface="Garamond" panose="02020404030301010803" pitchFamily="18" charset="0"/>
                        </a:rPr>
                        <a:t>maniera chiara il senso di comunità </a:t>
                      </a:r>
                      <a:endParaRPr lang="it-IT" sz="1100" dirty="0">
                        <a:latin typeface="Garamond" panose="02020404030301010803" pitchFamily="18" charset="0"/>
                      </a:endParaRPr>
                    </a:p>
                  </a:txBody>
                  <a:tcPr/>
                </a:tc>
                <a:tc>
                  <a:txBody>
                    <a:bodyPr/>
                    <a:lstStyle/>
                    <a:p>
                      <a:endParaRPr lang="it-IT" sz="1100" dirty="0" smtClean="0">
                        <a:latin typeface="Garamond" panose="02020404030301010803" pitchFamily="18" charset="0"/>
                      </a:endParaRPr>
                    </a:p>
                    <a:p>
                      <a:endParaRPr lang="it-IT" sz="1100" dirty="0" smtClean="0">
                        <a:latin typeface="Garamond" panose="02020404030301010803" pitchFamily="18" charset="0"/>
                      </a:endParaRPr>
                    </a:p>
                    <a:p>
                      <a:endParaRPr lang="it-IT" sz="1100" dirty="0" smtClean="0">
                        <a:latin typeface="Garamond" panose="02020404030301010803" pitchFamily="18" charset="0"/>
                      </a:endParaRPr>
                    </a:p>
                    <a:p>
                      <a:r>
                        <a:rPr lang="it-IT" sz="1100" dirty="0" smtClean="0">
                          <a:latin typeface="Garamond" panose="02020404030301010803" pitchFamily="18" charset="0"/>
                        </a:rPr>
                        <a:t>Coglie in maniera molto chiara il senso di comunità.</a:t>
                      </a:r>
                    </a:p>
                    <a:p>
                      <a:endParaRPr lang="it-IT" sz="1100" dirty="0">
                        <a:latin typeface="Garamond" panose="02020404030301010803" pitchFamily="18" charset="0"/>
                      </a:endParaRPr>
                    </a:p>
                  </a:txBody>
                  <a:tcPr/>
                </a:tc>
                <a:tc>
                  <a:txBody>
                    <a:bodyPr/>
                    <a:lstStyle/>
                    <a:p>
                      <a:endParaRPr lang="it-IT" sz="1100" dirty="0" smtClean="0">
                        <a:latin typeface="Garamond" panose="02020404030301010803" pitchFamily="18" charset="0"/>
                      </a:endParaRPr>
                    </a:p>
                    <a:p>
                      <a:endParaRPr lang="it-IT" sz="1100" dirty="0" smtClean="0">
                        <a:latin typeface="Garamond" panose="02020404030301010803" pitchFamily="18" charset="0"/>
                      </a:endParaRPr>
                    </a:p>
                    <a:p>
                      <a:endParaRPr lang="it-IT" sz="1100" dirty="0" smtClean="0">
                        <a:latin typeface="Garamond" panose="02020404030301010803" pitchFamily="18" charset="0"/>
                      </a:endParaRPr>
                    </a:p>
                    <a:p>
                      <a:r>
                        <a:rPr lang="it-IT" sz="1100" dirty="0" smtClean="0">
                          <a:latin typeface="Garamond" panose="02020404030301010803" pitchFamily="18" charset="0"/>
                        </a:rPr>
                        <a:t>Coglie il senso di comunità e la sa vivere in modo attivo nei vari contesti</a:t>
                      </a:r>
                      <a:r>
                        <a:rPr lang="it-IT" sz="1100" baseline="0" dirty="0" smtClean="0">
                          <a:latin typeface="Garamond" panose="02020404030301010803" pitchFamily="18" charset="0"/>
                        </a:rPr>
                        <a:t> </a:t>
                      </a:r>
                      <a:r>
                        <a:rPr lang="it-IT" sz="1100" dirty="0" smtClean="0">
                          <a:latin typeface="Garamond" panose="02020404030301010803" pitchFamily="18" charset="0"/>
                        </a:rPr>
                        <a:t>comunitari. </a:t>
                      </a:r>
                    </a:p>
                    <a:p>
                      <a:endParaRPr lang="it-IT" sz="1100" dirty="0" smtClean="0">
                        <a:latin typeface="Garamond" panose="02020404030301010803" pitchFamily="18" charset="0"/>
                      </a:endParaRPr>
                    </a:p>
                  </a:txBody>
                  <a:tcPr/>
                </a:tc>
                <a:tc>
                  <a:txBody>
                    <a:bodyPr/>
                    <a:lstStyle/>
                    <a:p>
                      <a:endParaRPr lang="it-IT" sz="1100" dirty="0" smtClean="0">
                        <a:latin typeface="Garamond" panose="02020404030301010803" pitchFamily="18" charset="0"/>
                      </a:endParaRPr>
                    </a:p>
                    <a:p>
                      <a:endParaRPr lang="it-IT" sz="1100" dirty="0" smtClean="0">
                        <a:latin typeface="Garamond" panose="02020404030301010803" pitchFamily="18" charset="0"/>
                      </a:endParaRPr>
                    </a:p>
                    <a:p>
                      <a:endParaRPr lang="it-IT" sz="1100" dirty="0" smtClean="0">
                        <a:latin typeface="Garamond" panose="02020404030301010803" pitchFamily="18" charset="0"/>
                      </a:endParaRPr>
                    </a:p>
                    <a:p>
                      <a:r>
                        <a:rPr lang="it-IT" sz="1100" dirty="0" smtClean="0">
                          <a:latin typeface="Garamond" panose="02020404030301010803" pitchFamily="18" charset="0"/>
                        </a:rPr>
                        <a:t>Coglie il senso</a:t>
                      </a:r>
                    </a:p>
                    <a:p>
                      <a:r>
                        <a:rPr lang="it-IT" sz="1100" dirty="0" smtClean="0">
                          <a:latin typeface="Garamond" panose="02020404030301010803" pitchFamily="18" charset="0"/>
                        </a:rPr>
                        <a:t>di comunità e la sa vivere in modo molto attivo nei vari contesti comunitari.</a:t>
                      </a:r>
                    </a:p>
                    <a:p>
                      <a:endParaRPr lang="it-IT" sz="1100" dirty="0">
                        <a:latin typeface="Garamond" panose="02020404030301010803" pitchFamily="18" charset="0"/>
                      </a:endParaRPr>
                    </a:p>
                  </a:txBody>
                  <a:tcPr/>
                </a:tc>
              </a:tr>
            </a:tbl>
          </a:graphicData>
        </a:graphic>
      </p:graphicFrame>
      <p:pic>
        <p:nvPicPr>
          <p:cNvPr id="8" name="Immagine 7">
            <a:hlinkClick r:id="rId2" action="ppaction://hlinksldjump"/>
          </p:cNvPr>
          <p:cNvPicPr>
            <a:picLocks noChangeAspect="1"/>
          </p:cNvPicPr>
          <p:nvPr/>
        </p:nvPicPr>
        <p:blipFill>
          <a:blip r:embed="rId3"/>
          <a:stretch>
            <a:fillRect/>
          </a:stretch>
        </p:blipFill>
        <p:spPr>
          <a:xfrm>
            <a:off x="7102829" y="5233771"/>
            <a:ext cx="615782" cy="369469"/>
          </a:xfrm>
          <a:prstGeom prst="rect">
            <a:avLst/>
          </a:prstGeom>
        </p:spPr>
      </p:pic>
    </p:spTree>
    <p:extLst>
      <p:ext uri="{BB962C8B-B14F-4D97-AF65-F5344CB8AC3E}">
        <p14:creationId xmlns:p14="http://schemas.microsoft.com/office/powerpoint/2010/main" val="3696911218"/>
      </p:ext>
    </p:extLst>
  </p:cSld>
  <p:clrMapOvr>
    <a:masterClrMapping/>
  </p:clrMapOvr>
  <p:timing>
    <p:tnLst>
      <p:par>
        <p:cTn id="1" dur="indefinite" restart="never" nodeType="tmRoot"/>
      </p:par>
    </p:tnLst>
  </p:timing>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p:cNvSpPr/>
          <p:nvPr/>
        </p:nvSpPr>
        <p:spPr>
          <a:xfrm>
            <a:off x="0" y="119518"/>
            <a:ext cx="9144000" cy="6432530"/>
          </a:xfrm>
          <a:prstGeom prst="rect">
            <a:avLst/>
          </a:prstGeom>
        </p:spPr>
        <p:txBody>
          <a:bodyPr wrap="square">
            <a:spAutoFit/>
          </a:bodyPr>
          <a:lstStyle/>
          <a:p>
            <a:pPr algn="just">
              <a:lnSpc>
                <a:spcPct val="200000"/>
              </a:lnSpc>
            </a:pPr>
            <a:r>
              <a:rPr lang="it-IT" sz="1400" b="1" dirty="0">
                <a:solidFill>
                  <a:prstClr val="black"/>
                </a:solidFill>
                <a:latin typeface="Garamond" panose="02020404030301010803" pitchFamily="18" charset="0"/>
              </a:rPr>
              <a:t>LESSICO COMUNE: LA CORRETTA FORMULAZIONE LINGUISTICA (NON MULTA, SED MULTUM</a:t>
            </a:r>
            <a:r>
              <a:rPr lang="it-IT" sz="1400" b="1" dirty="0" smtClean="0">
                <a:solidFill>
                  <a:prstClr val="black"/>
                </a:solidFill>
                <a:latin typeface="Garamond" panose="02020404030301010803" pitchFamily="18" charset="0"/>
              </a:rPr>
              <a:t>)</a:t>
            </a:r>
            <a:endParaRPr lang="it-IT" sz="1400" dirty="0" smtClean="0">
              <a:solidFill>
                <a:prstClr val="black"/>
              </a:solidFill>
              <a:latin typeface="Garamond" panose="02020404030301010803" pitchFamily="18" charset="0"/>
            </a:endParaRPr>
          </a:p>
          <a:p>
            <a:pPr algn="just">
              <a:lnSpc>
                <a:spcPct val="200000"/>
              </a:lnSpc>
            </a:pPr>
            <a:r>
              <a:rPr lang="it-IT" sz="1200" dirty="0" smtClean="0">
                <a:solidFill>
                  <a:prstClr val="black"/>
                </a:solidFill>
                <a:latin typeface="Garamond" panose="02020404030301010803" pitchFamily="18" charset="0"/>
              </a:rPr>
              <a:t>Premessa </a:t>
            </a:r>
            <a:endParaRPr lang="it-IT" sz="1200" dirty="0">
              <a:solidFill>
                <a:prstClr val="black"/>
              </a:solidFill>
              <a:latin typeface="Garamond" panose="02020404030301010803" pitchFamily="18" charset="0"/>
            </a:endParaRPr>
          </a:p>
          <a:p>
            <a:pPr algn="just">
              <a:lnSpc>
                <a:spcPct val="200000"/>
              </a:lnSpc>
            </a:pPr>
            <a:r>
              <a:rPr lang="it-IT" sz="1200" dirty="0">
                <a:solidFill>
                  <a:prstClr val="black"/>
                </a:solidFill>
                <a:latin typeface="Garamond" panose="02020404030301010803" pitchFamily="18" charset="0"/>
              </a:rPr>
              <a:t>Le presenti linee guida di </a:t>
            </a:r>
            <a:r>
              <a:rPr lang="it-IT" sz="1200" dirty="0" smtClean="0">
                <a:solidFill>
                  <a:prstClr val="black"/>
                </a:solidFill>
                <a:latin typeface="Garamond" panose="02020404030301010803" pitchFamily="18" charset="0"/>
              </a:rPr>
              <a:t>istituto consolidano </a:t>
            </a:r>
            <a:r>
              <a:rPr lang="it-IT" sz="1200" dirty="0">
                <a:solidFill>
                  <a:prstClr val="black"/>
                </a:solidFill>
                <a:latin typeface="Garamond" panose="02020404030301010803" pitchFamily="18" charset="0"/>
              </a:rPr>
              <a:t>gli accordi </a:t>
            </a:r>
            <a:r>
              <a:rPr lang="it-IT" sz="1200" dirty="0" smtClean="0">
                <a:solidFill>
                  <a:prstClr val="black"/>
                </a:solidFill>
                <a:latin typeface="Garamond" panose="02020404030301010803" pitchFamily="18" charset="0"/>
              </a:rPr>
              <a:t>metodologici per </a:t>
            </a:r>
            <a:r>
              <a:rPr lang="it-IT" sz="1200" dirty="0">
                <a:solidFill>
                  <a:prstClr val="black"/>
                </a:solidFill>
                <a:latin typeface="Garamond" panose="02020404030301010803" pitchFamily="18" charset="0"/>
              </a:rPr>
              <a:t>la stesura del nuovo Curricolo Verticale, in linea con il D.M. n. 221 del 9 dicembre 2025. Le regole di formulazione linguistica qui delineate e il modello europeo EQF sono già stati applicati </a:t>
            </a:r>
            <a:r>
              <a:rPr lang="it-IT" sz="1200" dirty="0" smtClean="0">
                <a:solidFill>
                  <a:prstClr val="black"/>
                </a:solidFill>
                <a:latin typeface="Garamond" panose="02020404030301010803" pitchFamily="18" charset="0"/>
              </a:rPr>
              <a:t>per </a:t>
            </a:r>
            <a:r>
              <a:rPr lang="it-IT" sz="1200" dirty="0">
                <a:solidFill>
                  <a:prstClr val="black"/>
                </a:solidFill>
                <a:latin typeface="Garamond" panose="02020404030301010803" pitchFamily="18" charset="0"/>
              </a:rPr>
              <a:t>la stesura della sezione relativa alla Scuola dell'Infanzia e alle Classi Prime del Primo Ciclo (Scuola Primaria e Scuola Secondaria di I Grado).Questo </a:t>
            </a:r>
            <a:r>
              <a:rPr lang="it-IT" sz="1200" dirty="0" smtClean="0">
                <a:solidFill>
                  <a:prstClr val="black"/>
                </a:solidFill>
                <a:latin typeface="Garamond" panose="02020404030301010803" pitchFamily="18" charset="0"/>
              </a:rPr>
              <a:t>testo </a:t>
            </a:r>
            <a:r>
              <a:rPr lang="it-IT" sz="1200" dirty="0">
                <a:solidFill>
                  <a:prstClr val="black"/>
                </a:solidFill>
                <a:latin typeface="Garamond" panose="02020404030301010803" pitchFamily="18" charset="0"/>
              </a:rPr>
              <a:t>funge da vademecum operativo e da memoria storica per uniformare il lavoro rimanente, garantendo continuità metodologica, superando la contrapposizione tra "sapere" e "saper fare", e mantenendo il focus su pochi </a:t>
            </a:r>
            <a:r>
              <a:rPr lang="it-IT" sz="1200" dirty="0" err="1">
                <a:solidFill>
                  <a:prstClr val="black"/>
                </a:solidFill>
                <a:latin typeface="Garamond" panose="02020404030301010803" pitchFamily="18" charset="0"/>
              </a:rPr>
              <a:t>saperi</a:t>
            </a:r>
            <a:r>
              <a:rPr lang="it-IT" sz="1200" dirty="0">
                <a:solidFill>
                  <a:prstClr val="black"/>
                </a:solidFill>
                <a:latin typeface="Garamond" panose="02020404030301010803" pitchFamily="18" charset="0"/>
              </a:rPr>
              <a:t> essenziali ma profondi (non multa, </a:t>
            </a:r>
            <a:r>
              <a:rPr lang="it-IT" sz="1200" dirty="0" err="1">
                <a:solidFill>
                  <a:prstClr val="black"/>
                </a:solidFill>
                <a:latin typeface="Garamond" panose="02020404030301010803" pitchFamily="18" charset="0"/>
              </a:rPr>
              <a:t>sed</a:t>
            </a:r>
            <a:r>
              <a:rPr lang="it-IT" sz="1200" dirty="0">
                <a:solidFill>
                  <a:prstClr val="black"/>
                </a:solidFill>
                <a:latin typeface="Garamond" panose="02020404030301010803" pitchFamily="18" charset="0"/>
              </a:rPr>
              <a:t> </a:t>
            </a:r>
            <a:r>
              <a:rPr lang="it-IT" sz="1200" dirty="0" err="1">
                <a:solidFill>
                  <a:prstClr val="black"/>
                </a:solidFill>
                <a:latin typeface="Garamond" panose="02020404030301010803" pitchFamily="18" charset="0"/>
              </a:rPr>
              <a:t>multum</a:t>
            </a:r>
            <a:r>
              <a:rPr lang="it-IT" sz="1200" dirty="0" smtClean="0">
                <a:solidFill>
                  <a:prstClr val="black"/>
                </a:solidFill>
                <a:latin typeface="Garamond" panose="02020404030301010803" pitchFamily="18" charset="0"/>
              </a:rPr>
              <a:t>).</a:t>
            </a:r>
          </a:p>
          <a:p>
            <a:pPr algn="just">
              <a:lnSpc>
                <a:spcPct val="200000"/>
              </a:lnSpc>
            </a:pPr>
            <a:endParaRPr lang="it-IT" sz="1200" b="1" dirty="0" smtClean="0">
              <a:solidFill>
                <a:prstClr val="black"/>
              </a:solidFill>
              <a:latin typeface="Garamond" panose="02020404030301010803" pitchFamily="18" charset="0"/>
            </a:endParaRPr>
          </a:p>
          <a:p>
            <a:pPr algn="just">
              <a:lnSpc>
                <a:spcPct val="200000"/>
              </a:lnSpc>
            </a:pPr>
            <a:r>
              <a:rPr lang="it-IT" sz="1200" b="1" dirty="0" smtClean="0">
                <a:solidFill>
                  <a:prstClr val="black"/>
                </a:solidFill>
                <a:latin typeface="Garamond" panose="02020404030301010803" pitchFamily="18" charset="0"/>
              </a:rPr>
              <a:t>Modello </a:t>
            </a:r>
            <a:r>
              <a:rPr lang="it-IT" sz="1200" b="1" dirty="0">
                <a:solidFill>
                  <a:prstClr val="black"/>
                </a:solidFill>
                <a:latin typeface="Garamond" panose="02020404030301010803" pitchFamily="18" charset="0"/>
              </a:rPr>
              <a:t>di </a:t>
            </a:r>
            <a:r>
              <a:rPr lang="it-IT" sz="1200" b="1" dirty="0" smtClean="0">
                <a:solidFill>
                  <a:prstClr val="black"/>
                </a:solidFill>
                <a:latin typeface="Garamond" panose="02020404030301010803" pitchFamily="18" charset="0"/>
              </a:rPr>
              <a:t>declinazione dei tre livelli (già in uso)</a:t>
            </a:r>
          </a:p>
          <a:p>
            <a:pPr marL="228600" indent="-228600" algn="just">
              <a:lnSpc>
                <a:spcPct val="200000"/>
              </a:lnSpc>
              <a:buFontTx/>
              <a:buAutoNum type="arabicPeriod"/>
            </a:pPr>
            <a:r>
              <a:rPr lang="it-IT" sz="1200" b="1" dirty="0" smtClean="0">
                <a:solidFill>
                  <a:prstClr val="black"/>
                </a:solidFill>
                <a:latin typeface="Garamond" panose="02020404030301010803" pitchFamily="18" charset="0"/>
              </a:rPr>
              <a:t>Le </a:t>
            </a:r>
            <a:r>
              <a:rPr lang="it-IT" sz="1200" b="1" dirty="0">
                <a:solidFill>
                  <a:prstClr val="black"/>
                </a:solidFill>
                <a:latin typeface="Garamond" panose="02020404030301010803" pitchFamily="18" charset="0"/>
              </a:rPr>
              <a:t>Conoscenze </a:t>
            </a:r>
            <a:r>
              <a:rPr lang="it-IT" sz="1200" dirty="0">
                <a:solidFill>
                  <a:prstClr val="black"/>
                </a:solidFill>
                <a:latin typeface="Garamond" panose="02020404030301010803" pitchFamily="18" charset="0"/>
              </a:rPr>
              <a:t>(Il cosa si sa</a:t>
            </a:r>
            <a:r>
              <a:rPr lang="it-IT" sz="1200" dirty="0" smtClean="0">
                <a:solidFill>
                  <a:prstClr val="black"/>
                </a:solidFill>
                <a:latin typeface="Garamond" panose="02020404030301010803" pitchFamily="18" charset="0"/>
              </a:rPr>
              <a:t>)</a:t>
            </a:r>
          </a:p>
          <a:p>
            <a:pPr algn="just">
              <a:lnSpc>
                <a:spcPct val="200000"/>
              </a:lnSpc>
            </a:pPr>
            <a:r>
              <a:rPr lang="it-IT" sz="1200" dirty="0" smtClean="0">
                <a:solidFill>
                  <a:prstClr val="black"/>
                </a:solidFill>
                <a:latin typeface="Garamond" panose="02020404030301010803" pitchFamily="18" charset="0"/>
              </a:rPr>
              <a:t>Rappresentano </a:t>
            </a:r>
            <a:r>
              <a:rPr lang="it-IT" sz="1200" dirty="0">
                <a:solidFill>
                  <a:prstClr val="black"/>
                </a:solidFill>
                <a:latin typeface="Garamond" panose="02020404030301010803" pitchFamily="18" charset="0"/>
              </a:rPr>
              <a:t>l'interiorizzazione di fatti, dati, teorie e concetti stabili. Fungono da nuclei fondanti e aggregatori necessari per lo sviluppo del pensiero critico</a:t>
            </a:r>
            <a:r>
              <a:rPr lang="it-IT" sz="1200" dirty="0" smtClean="0">
                <a:solidFill>
                  <a:prstClr val="black"/>
                </a:solidFill>
                <a:latin typeface="Garamond" panose="02020404030301010803" pitchFamily="18" charset="0"/>
              </a:rPr>
              <a:t>.</a:t>
            </a:r>
          </a:p>
          <a:p>
            <a:pPr marL="171450" indent="-171450" algn="just">
              <a:lnSpc>
                <a:spcPct val="200000"/>
              </a:lnSpc>
              <a:buFont typeface="Arial" panose="020B0604020202020204" pitchFamily="34" charset="0"/>
              <a:buChar char="•"/>
            </a:pPr>
            <a:r>
              <a:rPr lang="it-IT" sz="1200" dirty="0" smtClean="0">
                <a:solidFill>
                  <a:prstClr val="black"/>
                </a:solidFill>
                <a:latin typeface="Garamond" panose="02020404030301010803" pitchFamily="18" charset="0"/>
              </a:rPr>
              <a:t>Regola </a:t>
            </a:r>
            <a:r>
              <a:rPr lang="it-IT" sz="1200" dirty="0">
                <a:solidFill>
                  <a:prstClr val="black"/>
                </a:solidFill>
                <a:latin typeface="Garamond" panose="02020404030301010803" pitchFamily="18" charset="0"/>
              </a:rPr>
              <a:t>di formulazione adottata: </a:t>
            </a:r>
            <a:r>
              <a:rPr lang="it-IT" sz="1200" dirty="0" smtClean="0">
                <a:solidFill>
                  <a:prstClr val="black"/>
                </a:solidFill>
                <a:latin typeface="Garamond" panose="02020404030301010803" pitchFamily="18" charset="0"/>
              </a:rPr>
              <a:t>utilizzare esclusivamente </a:t>
            </a:r>
            <a:r>
              <a:rPr lang="it-IT" sz="1200" dirty="0">
                <a:solidFill>
                  <a:prstClr val="black"/>
                </a:solidFill>
                <a:latin typeface="Garamond" panose="02020404030301010803" pitchFamily="18" charset="0"/>
              </a:rPr>
              <a:t>formule nominali e sostantivi concettuali o epistemologici. Evitare tassativamente l'uso di verbi all'infinito (es. non scrivere "Saper riconoscere</a:t>
            </a:r>
            <a:r>
              <a:rPr lang="it-IT" sz="1200" dirty="0" smtClean="0">
                <a:solidFill>
                  <a:prstClr val="black"/>
                </a:solidFill>
                <a:latin typeface="Garamond" panose="02020404030301010803" pitchFamily="18" charset="0"/>
              </a:rPr>
              <a:t>...").</a:t>
            </a:r>
          </a:p>
          <a:p>
            <a:pPr marL="171450" indent="-171450" algn="just">
              <a:lnSpc>
                <a:spcPct val="200000"/>
              </a:lnSpc>
              <a:buFont typeface="Arial" panose="020B0604020202020204" pitchFamily="34" charset="0"/>
              <a:buChar char="•"/>
            </a:pPr>
            <a:r>
              <a:rPr lang="it-IT" sz="1200" dirty="0" smtClean="0">
                <a:solidFill>
                  <a:prstClr val="black"/>
                </a:solidFill>
                <a:latin typeface="Garamond" panose="02020404030301010803" pitchFamily="18" charset="0"/>
              </a:rPr>
              <a:t>Esempio </a:t>
            </a:r>
            <a:r>
              <a:rPr lang="it-IT" sz="1200" dirty="0">
                <a:solidFill>
                  <a:prstClr val="black"/>
                </a:solidFill>
                <a:latin typeface="Garamond" panose="02020404030301010803" pitchFamily="18" charset="0"/>
              </a:rPr>
              <a:t>(Scuola dell'Infanzia): </a:t>
            </a:r>
            <a:r>
              <a:rPr lang="it-IT" sz="1200" dirty="0" smtClean="0">
                <a:solidFill>
                  <a:prstClr val="black"/>
                </a:solidFill>
                <a:latin typeface="Garamond" panose="02020404030301010803" pitchFamily="18" charset="0"/>
              </a:rPr>
              <a:t>Le differenze </a:t>
            </a:r>
            <a:r>
              <a:rPr lang="it-IT" sz="1200" dirty="0">
                <a:solidFill>
                  <a:prstClr val="black"/>
                </a:solidFill>
                <a:latin typeface="Garamond" panose="02020404030301010803" pitchFamily="18" charset="0"/>
              </a:rPr>
              <a:t>sonore, i ritmi della lingua parlata e le strutture di base delle narrazioni (inizio, sviluppo, conclusione</a:t>
            </a:r>
            <a:r>
              <a:rPr lang="it-IT" sz="1200" dirty="0" smtClean="0">
                <a:solidFill>
                  <a:prstClr val="black"/>
                </a:solidFill>
                <a:latin typeface="Garamond" panose="02020404030301010803" pitchFamily="18" charset="0"/>
              </a:rPr>
              <a:t>).</a:t>
            </a:r>
          </a:p>
          <a:p>
            <a:pPr marL="171450" indent="-171450" algn="just">
              <a:lnSpc>
                <a:spcPct val="200000"/>
              </a:lnSpc>
              <a:buFont typeface="Arial" panose="020B0604020202020204" pitchFamily="34" charset="0"/>
              <a:buChar char="•"/>
            </a:pPr>
            <a:r>
              <a:rPr lang="it-IT" sz="1200" dirty="0" smtClean="0">
                <a:solidFill>
                  <a:prstClr val="black"/>
                </a:solidFill>
                <a:latin typeface="Garamond" panose="02020404030301010803" pitchFamily="18" charset="0"/>
              </a:rPr>
              <a:t>Esempio </a:t>
            </a:r>
            <a:r>
              <a:rPr lang="it-IT" sz="1200" dirty="0">
                <a:solidFill>
                  <a:prstClr val="black"/>
                </a:solidFill>
                <a:latin typeface="Garamond" panose="02020404030301010803" pitchFamily="18" charset="0"/>
              </a:rPr>
              <a:t>(Scuola Primaria - Classe Prima): </a:t>
            </a:r>
            <a:r>
              <a:rPr lang="it-IT" sz="1200" dirty="0" smtClean="0">
                <a:solidFill>
                  <a:prstClr val="black"/>
                </a:solidFill>
                <a:latin typeface="Garamond" panose="02020404030301010803" pitchFamily="18" charset="0"/>
              </a:rPr>
              <a:t>La struttura </a:t>
            </a:r>
            <a:r>
              <a:rPr lang="it-IT" sz="1200" dirty="0">
                <a:solidFill>
                  <a:prstClr val="black"/>
                </a:solidFill>
                <a:latin typeface="Garamond" panose="02020404030301010803" pitchFamily="18" charset="0"/>
              </a:rPr>
              <a:t>logica della frase (soggetto, predicato, espansioni) e le regole ortografiche fondamentali</a:t>
            </a:r>
            <a:r>
              <a:rPr lang="it-IT" sz="1200" dirty="0" smtClean="0">
                <a:solidFill>
                  <a:prstClr val="black"/>
                </a:solidFill>
                <a:latin typeface="Garamond" panose="02020404030301010803" pitchFamily="18" charset="0"/>
              </a:rPr>
              <a:t>.</a:t>
            </a:r>
          </a:p>
          <a:p>
            <a:pPr marL="171450" indent="-171450" algn="just">
              <a:lnSpc>
                <a:spcPct val="200000"/>
              </a:lnSpc>
              <a:buFont typeface="Arial" panose="020B0604020202020204" pitchFamily="34" charset="0"/>
              <a:buChar char="•"/>
            </a:pPr>
            <a:r>
              <a:rPr lang="it-IT" sz="1200" dirty="0" smtClean="0">
                <a:solidFill>
                  <a:prstClr val="black"/>
                </a:solidFill>
                <a:latin typeface="Garamond" panose="02020404030301010803" pitchFamily="18" charset="0"/>
              </a:rPr>
              <a:t>Esempio </a:t>
            </a:r>
            <a:r>
              <a:rPr lang="it-IT" sz="1200" dirty="0">
                <a:solidFill>
                  <a:prstClr val="black"/>
                </a:solidFill>
                <a:latin typeface="Garamond" panose="02020404030301010803" pitchFamily="18" charset="0"/>
              </a:rPr>
              <a:t>(Scuola Secondaria - Classe Prima): </a:t>
            </a:r>
            <a:r>
              <a:rPr lang="it-IT" sz="1200" dirty="0" smtClean="0">
                <a:solidFill>
                  <a:prstClr val="black"/>
                </a:solidFill>
                <a:latin typeface="Garamond" panose="02020404030301010803" pitchFamily="18" charset="0"/>
              </a:rPr>
              <a:t>Le caratteristiche </a:t>
            </a:r>
            <a:r>
              <a:rPr lang="it-IT" sz="1200" dirty="0">
                <a:solidFill>
                  <a:prstClr val="black"/>
                </a:solidFill>
                <a:latin typeface="Garamond" panose="02020404030301010803" pitchFamily="18" charset="0"/>
              </a:rPr>
              <a:t>e le strutture morfologiche dei registri linguistici formali e informali.</a:t>
            </a:r>
          </a:p>
        </p:txBody>
      </p:sp>
      <p:pic>
        <p:nvPicPr>
          <p:cNvPr id="4" name="Immagine 3"/>
          <p:cNvPicPr>
            <a:picLocks noChangeAspect="1"/>
          </p:cNvPicPr>
          <p:nvPr/>
        </p:nvPicPr>
        <p:blipFill>
          <a:blip r:embed="rId2"/>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1731336103"/>
      </p:ext>
    </p:extLst>
  </p:cSld>
  <p:clrMapOvr>
    <a:masterClrMapping/>
  </p:clrMapOvr>
  <p:timing>
    <p:tnLst>
      <p:par>
        <p:cTn id="1" dur="indefinite" restart="never" nodeType="tmRoot"/>
      </p:par>
    </p:tnLst>
  </p:timing>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p:cNvSpPr/>
          <p:nvPr/>
        </p:nvSpPr>
        <p:spPr>
          <a:xfrm>
            <a:off x="0" y="79179"/>
            <a:ext cx="9144000" cy="6001643"/>
          </a:xfrm>
          <a:prstGeom prst="rect">
            <a:avLst/>
          </a:prstGeom>
        </p:spPr>
        <p:txBody>
          <a:bodyPr wrap="square">
            <a:spAutoFit/>
          </a:bodyPr>
          <a:lstStyle/>
          <a:p>
            <a:pPr algn="just">
              <a:lnSpc>
                <a:spcPct val="200000"/>
              </a:lnSpc>
            </a:pPr>
            <a:r>
              <a:rPr lang="it-IT" sz="1200" b="1" dirty="0">
                <a:solidFill>
                  <a:prstClr val="black"/>
                </a:solidFill>
                <a:latin typeface="Garamond" panose="02020404030301010803" pitchFamily="18" charset="0"/>
              </a:rPr>
              <a:t>2. Le Abilità </a:t>
            </a:r>
            <a:r>
              <a:rPr lang="it-IT" sz="1200" dirty="0">
                <a:solidFill>
                  <a:prstClr val="black"/>
                </a:solidFill>
                <a:latin typeface="Garamond" panose="02020404030301010803" pitchFamily="18" charset="0"/>
              </a:rPr>
              <a:t>(Il come si applica</a:t>
            </a:r>
            <a:r>
              <a:rPr lang="it-IT" sz="1200" dirty="0" smtClean="0">
                <a:solidFill>
                  <a:prstClr val="black"/>
                </a:solidFill>
                <a:latin typeface="Garamond" panose="02020404030301010803" pitchFamily="18" charset="0"/>
              </a:rPr>
              <a:t>)</a:t>
            </a:r>
          </a:p>
          <a:p>
            <a:pPr algn="just">
              <a:lnSpc>
                <a:spcPct val="200000"/>
              </a:lnSpc>
            </a:pPr>
            <a:r>
              <a:rPr lang="it-IT" sz="1200" dirty="0" smtClean="0">
                <a:solidFill>
                  <a:prstClr val="black"/>
                </a:solidFill>
                <a:latin typeface="Garamond" panose="02020404030301010803" pitchFamily="18" charset="0"/>
              </a:rPr>
              <a:t>Indicano </a:t>
            </a:r>
            <a:r>
              <a:rPr lang="it-IT" sz="1200" dirty="0">
                <a:solidFill>
                  <a:prstClr val="black"/>
                </a:solidFill>
                <a:latin typeface="Garamond" panose="02020404030301010803" pitchFamily="18" charset="0"/>
              </a:rPr>
              <a:t>la capacità di applicare le conoscenze strutturate per risolvere problemi circoscritti, traducendo i concetti in precise operazioni logiche, pratiche o comunicative</a:t>
            </a:r>
            <a:r>
              <a:rPr lang="it-IT" sz="1200" dirty="0" smtClean="0">
                <a:solidFill>
                  <a:prstClr val="black"/>
                </a:solidFill>
                <a:latin typeface="Garamond" panose="02020404030301010803" pitchFamily="18" charset="0"/>
              </a:rPr>
              <a:t>.</a:t>
            </a:r>
          </a:p>
          <a:p>
            <a:pPr marL="171450" indent="-171450" algn="just">
              <a:lnSpc>
                <a:spcPct val="200000"/>
              </a:lnSpc>
              <a:buFont typeface="Arial" panose="020B0604020202020204" pitchFamily="34" charset="0"/>
              <a:buChar char="•"/>
            </a:pPr>
            <a:r>
              <a:rPr lang="it-IT" sz="1200" dirty="0" smtClean="0">
                <a:solidFill>
                  <a:prstClr val="black"/>
                </a:solidFill>
                <a:latin typeface="Garamond" panose="02020404030301010803" pitchFamily="18" charset="0"/>
              </a:rPr>
              <a:t>Regola </a:t>
            </a:r>
            <a:r>
              <a:rPr lang="it-IT" sz="1200" dirty="0">
                <a:solidFill>
                  <a:prstClr val="black"/>
                </a:solidFill>
                <a:latin typeface="Garamond" panose="02020404030301010803" pitchFamily="18" charset="0"/>
              </a:rPr>
              <a:t>di formulazione adottata: </a:t>
            </a:r>
            <a:r>
              <a:rPr lang="it-IT" sz="1200" dirty="0" smtClean="0">
                <a:solidFill>
                  <a:prstClr val="black"/>
                </a:solidFill>
                <a:latin typeface="Garamond" panose="02020404030301010803" pitchFamily="18" charset="0"/>
              </a:rPr>
              <a:t>utilizzare verbi </a:t>
            </a:r>
            <a:r>
              <a:rPr lang="it-IT" sz="1200" dirty="0">
                <a:solidFill>
                  <a:prstClr val="black"/>
                </a:solidFill>
                <a:latin typeface="Garamond" panose="02020404030301010803" pitchFamily="18" charset="0"/>
              </a:rPr>
              <a:t>d'azione declinati al modo infinito, atti a descrivere l'operazione compiuta sullo specifico oggetto di sapere</a:t>
            </a:r>
            <a:r>
              <a:rPr lang="it-IT" sz="1200" dirty="0" smtClean="0">
                <a:solidFill>
                  <a:prstClr val="black"/>
                </a:solidFill>
                <a:latin typeface="Garamond" panose="02020404030301010803" pitchFamily="18" charset="0"/>
              </a:rPr>
              <a:t>.</a:t>
            </a:r>
          </a:p>
          <a:p>
            <a:pPr marL="171450" indent="-171450" algn="just">
              <a:lnSpc>
                <a:spcPct val="200000"/>
              </a:lnSpc>
              <a:buFont typeface="Arial" panose="020B0604020202020204" pitchFamily="34" charset="0"/>
              <a:buChar char="•"/>
            </a:pPr>
            <a:r>
              <a:rPr lang="it-IT" sz="1200" dirty="0" smtClean="0">
                <a:solidFill>
                  <a:prstClr val="black"/>
                </a:solidFill>
                <a:latin typeface="Garamond" panose="02020404030301010803" pitchFamily="18" charset="0"/>
              </a:rPr>
              <a:t>Esempio </a:t>
            </a:r>
            <a:r>
              <a:rPr lang="it-IT" sz="1200" dirty="0">
                <a:solidFill>
                  <a:prstClr val="black"/>
                </a:solidFill>
                <a:latin typeface="Garamond" panose="02020404030301010803" pitchFamily="18" charset="0"/>
              </a:rPr>
              <a:t>(Scuola dell'Infanzia): Associare suoni a simboli grafici inventati e ordinare sequenze di immagini di una storia in ordine cronologico</a:t>
            </a:r>
            <a:r>
              <a:rPr lang="it-IT" sz="1200" dirty="0" smtClean="0">
                <a:solidFill>
                  <a:prstClr val="black"/>
                </a:solidFill>
                <a:latin typeface="Garamond" panose="02020404030301010803" pitchFamily="18" charset="0"/>
              </a:rPr>
              <a:t>.</a:t>
            </a:r>
          </a:p>
          <a:p>
            <a:pPr marL="171450" indent="-171450" algn="just">
              <a:lnSpc>
                <a:spcPct val="200000"/>
              </a:lnSpc>
              <a:buFont typeface="Arial" panose="020B0604020202020204" pitchFamily="34" charset="0"/>
              <a:buChar char="•"/>
            </a:pPr>
            <a:r>
              <a:rPr lang="it-IT" sz="1200" dirty="0" smtClean="0">
                <a:solidFill>
                  <a:prstClr val="black"/>
                </a:solidFill>
                <a:latin typeface="Garamond" panose="02020404030301010803" pitchFamily="18" charset="0"/>
              </a:rPr>
              <a:t>Esempio </a:t>
            </a:r>
            <a:r>
              <a:rPr lang="it-IT" sz="1200" dirty="0">
                <a:solidFill>
                  <a:prstClr val="black"/>
                </a:solidFill>
                <a:latin typeface="Garamond" panose="02020404030301010803" pitchFamily="18" charset="0"/>
              </a:rPr>
              <a:t>(Scuola Primaria - Classe Prima): </a:t>
            </a:r>
            <a:r>
              <a:rPr lang="it-IT" sz="1200" dirty="0" smtClean="0">
                <a:solidFill>
                  <a:prstClr val="black"/>
                </a:solidFill>
                <a:latin typeface="Garamond" panose="02020404030301010803" pitchFamily="18" charset="0"/>
              </a:rPr>
              <a:t>Espandere </a:t>
            </a:r>
            <a:r>
              <a:rPr lang="it-IT" sz="1200" dirty="0">
                <a:solidFill>
                  <a:prstClr val="black"/>
                </a:solidFill>
                <a:latin typeface="Garamond" panose="02020404030301010803" pitchFamily="18" charset="0"/>
              </a:rPr>
              <a:t>una frase minima arricchendola con i complementi diretti e indiretti appropriati</a:t>
            </a:r>
            <a:r>
              <a:rPr lang="it-IT" sz="1200" dirty="0" smtClean="0">
                <a:solidFill>
                  <a:prstClr val="black"/>
                </a:solidFill>
                <a:latin typeface="Garamond" panose="02020404030301010803" pitchFamily="18" charset="0"/>
              </a:rPr>
              <a:t>.</a:t>
            </a:r>
          </a:p>
          <a:p>
            <a:pPr marL="171450" indent="-171450" algn="just">
              <a:lnSpc>
                <a:spcPct val="200000"/>
              </a:lnSpc>
              <a:buFont typeface="Arial" panose="020B0604020202020204" pitchFamily="34" charset="0"/>
              <a:buChar char="•"/>
            </a:pPr>
            <a:r>
              <a:rPr lang="it-IT" sz="1200" dirty="0" smtClean="0">
                <a:solidFill>
                  <a:prstClr val="black"/>
                </a:solidFill>
                <a:latin typeface="Garamond" panose="02020404030301010803" pitchFamily="18" charset="0"/>
              </a:rPr>
              <a:t>Esempio </a:t>
            </a:r>
            <a:r>
              <a:rPr lang="it-IT" sz="1200" dirty="0">
                <a:solidFill>
                  <a:prstClr val="black"/>
                </a:solidFill>
                <a:latin typeface="Garamond" panose="02020404030301010803" pitchFamily="18" charset="0"/>
              </a:rPr>
              <a:t>(Scuola Secondaria - Classe Prima): Scrivere un testo dialogico utilizzando uno specifico registro formale</a:t>
            </a:r>
            <a:r>
              <a:rPr lang="it-IT" sz="1200" dirty="0" smtClean="0">
                <a:solidFill>
                  <a:prstClr val="black"/>
                </a:solidFill>
                <a:latin typeface="Garamond" panose="02020404030301010803" pitchFamily="18" charset="0"/>
              </a:rPr>
              <a:t>.</a:t>
            </a:r>
          </a:p>
          <a:p>
            <a:pPr algn="just">
              <a:lnSpc>
                <a:spcPct val="200000"/>
              </a:lnSpc>
            </a:pPr>
            <a:r>
              <a:rPr lang="it-IT" sz="1200" b="1" dirty="0">
                <a:solidFill>
                  <a:prstClr val="black"/>
                </a:solidFill>
                <a:latin typeface="Garamond" panose="02020404030301010803" pitchFamily="18" charset="0"/>
              </a:rPr>
              <a:t>3. Le Competenze </a:t>
            </a:r>
            <a:r>
              <a:rPr lang="it-IT" sz="1200" dirty="0">
                <a:solidFill>
                  <a:prstClr val="black"/>
                </a:solidFill>
                <a:latin typeface="Garamond" panose="02020404030301010803" pitchFamily="18" charset="0"/>
              </a:rPr>
              <a:t>(La mobilitazione autonoma</a:t>
            </a:r>
            <a:r>
              <a:rPr lang="it-IT" sz="1200" dirty="0" smtClean="0">
                <a:solidFill>
                  <a:prstClr val="black"/>
                </a:solidFill>
                <a:latin typeface="Garamond" panose="02020404030301010803" pitchFamily="18" charset="0"/>
              </a:rPr>
              <a:t>)</a:t>
            </a:r>
          </a:p>
          <a:p>
            <a:pPr algn="just">
              <a:lnSpc>
                <a:spcPct val="200000"/>
              </a:lnSpc>
            </a:pPr>
            <a:r>
              <a:rPr lang="it-IT" sz="1200" dirty="0" smtClean="0">
                <a:solidFill>
                  <a:prstClr val="black"/>
                </a:solidFill>
                <a:latin typeface="Garamond" panose="02020404030301010803" pitchFamily="18" charset="0"/>
              </a:rPr>
              <a:t>Rappresentano la capacità dello studente di orchestrare, combinare e mobilitare in modo autonomo e responsabile le proprie conoscenze e abilità per orientarsi, agire ed esprimersi efficacemente all'interno di situazioni e contesti significativi tratti dal mondo reale.</a:t>
            </a:r>
          </a:p>
          <a:p>
            <a:pPr marL="171450" indent="-171450" algn="just">
              <a:lnSpc>
                <a:spcPct val="200000"/>
              </a:lnSpc>
              <a:buFont typeface="Arial" panose="020B0604020202020204" pitchFamily="34" charset="0"/>
              <a:buChar char="•"/>
            </a:pPr>
            <a:r>
              <a:rPr lang="it-IT" sz="1200" dirty="0">
                <a:solidFill>
                  <a:prstClr val="black"/>
                </a:solidFill>
                <a:latin typeface="Garamond" panose="02020404030301010803" pitchFamily="18" charset="0"/>
              </a:rPr>
              <a:t>Regola di formulazione adottata: </a:t>
            </a:r>
            <a:r>
              <a:rPr lang="it-IT" sz="1200" dirty="0" smtClean="0">
                <a:solidFill>
                  <a:prstClr val="black"/>
                </a:solidFill>
                <a:latin typeface="Garamond" panose="02020404030301010803" pitchFamily="18" charset="0"/>
              </a:rPr>
              <a:t>per declinare </a:t>
            </a:r>
            <a:r>
              <a:rPr lang="it-IT" sz="1200" dirty="0">
                <a:solidFill>
                  <a:prstClr val="black"/>
                </a:solidFill>
                <a:latin typeface="Garamond" panose="02020404030301010803" pitchFamily="18" charset="0"/>
              </a:rPr>
              <a:t>una competenza si utilizzano i verbi d'azione positivi e misurabili, preferibilmente alla terza persona singolare (es. "Racconta...", "Redige...", "Adatta...").</a:t>
            </a:r>
            <a:endParaRPr lang="it-IT" sz="1200" dirty="0" smtClean="0">
              <a:solidFill>
                <a:prstClr val="black"/>
              </a:solidFill>
              <a:latin typeface="Garamond" panose="02020404030301010803" pitchFamily="18" charset="0"/>
            </a:endParaRPr>
          </a:p>
          <a:p>
            <a:pPr marL="171450" indent="-171450" algn="just">
              <a:lnSpc>
                <a:spcPct val="200000"/>
              </a:lnSpc>
              <a:buFont typeface="Arial" panose="020B0604020202020204" pitchFamily="34" charset="0"/>
              <a:buChar char="•"/>
            </a:pPr>
            <a:r>
              <a:rPr lang="it-IT" sz="1200" dirty="0" smtClean="0">
                <a:solidFill>
                  <a:prstClr val="black"/>
                </a:solidFill>
                <a:latin typeface="Garamond" panose="02020404030301010803" pitchFamily="18" charset="0"/>
              </a:rPr>
              <a:t>Esempio (Scuola dell'Infanzia</a:t>
            </a:r>
            <a:r>
              <a:rPr lang="it-IT" sz="1200" dirty="0">
                <a:solidFill>
                  <a:prstClr val="black"/>
                </a:solidFill>
                <a:latin typeface="Garamond" panose="02020404030301010803" pitchFamily="18" charset="0"/>
              </a:rPr>
              <a:t>): Racconta spontaneamente un'esperienza personale </a:t>
            </a:r>
            <a:r>
              <a:rPr lang="it-IT" sz="1200" dirty="0" smtClean="0">
                <a:solidFill>
                  <a:prstClr val="black"/>
                </a:solidFill>
                <a:latin typeface="Garamond" panose="02020404030301010803" pitchFamily="18" charset="0"/>
              </a:rPr>
              <a:t>rispettando </a:t>
            </a:r>
            <a:r>
              <a:rPr lang="it-IT" sz="1200" dirty="0">
                <a:solidFill>
                  <a:prstClr val="black"/>
                </a:solidFill>
                <a:latin typeface="Garamond" panose="02020404030301010803" pitchFamily="18" charset="0"/>
              </a:rPr>
              <a:t>il proprio turno di </a:t>
            </a:r>
            <a:r>
              <a:rPr lang="it-IT" sz="1200" dirty="0" smtClean="0">
                <a:solidFill>
                  <a:prstClr val="black"/>
                </a:solidFill>
                <a:latin typeface="Garamond" panose="02020404030301010803" pitchFamily="18" charset="0"/>
              </a:rPr>
              <a:t>parola.</a:t>
            </a:r>
          </a:p>
          <a:p>
            <a:pPr marL="171450" indent="-171450" algn="just">
              <a:lnSpc>
                <a:spcPct val="200000"/>
              </a:lnSpc>
              <a:buFont typeface="Arial" panose="020B0604020202020204" pitchFamily="34" charset="0"/>
              <a:buChar char="•"/>
            </a:pPr>
            <a:r>
              <a:rPr lang="it-IT" sz="1200" dirty="0" smtClean="0">
                <a:solidFill>
                  <a:prstClr val="black"/>
                </a:solidFill>
                <a:latin typeface="Garamond" panose="02020404030301010803" pitchFamily="18" charset="0"/>
              </a:rPr>
              <a:t>Esempio </a:t>
            </a:r>
            <a:r>
              <a:rPr lang="it-IT" sz="1200" dirty="0">
                <a:solidFill>
                  <a:prstClr val="black"/>
                </a:solidFill>
                <a:latin typeface="Garamond" panose="02020404030301010803" pitchFamily="18" charset="0"/>
              </a:rPr>
              <a:t>(Scuola Primaria - Classe Prima): Comunica un messaggio chiaro a compagni e insegnanti in una situazione quotidiana di vita scolastica.</a:t>
            </a:r>
            <a:endParaRPr lang="it-IT" sz="1200" dirty="0" smtClean="0">
              <a:solidFill>
                <a:prstClr val="black"/>
              </a:solidFill>
              <a:latin typeface="Garamond" panose="02020404030301010803" pitchFamily="18" charset="0"/>
            </a:endParaRPr>
          </a:p>
          <a:p>
            <a:pPr marL="171450" indent="-171450" algn="just">
              <a:lnSpc>
                <a:spcPct val="200000"/>
              </a:lnSpc>
              <a:buFont typeface="Arial" panose="020B0604020202020204" pitchFamily="34" charset="0"/>
              <a:buChar char="•"/>
            </a:pPr>
            <a:r>
              <a:rPr lang="it-IT" sz="1200" dirty="0" smtClean="0">
                <a:solidFill>
                  <a:prstClr val="black"/>
                </a:solidFill>
                <a:latin typeface="Garamond" panose="02020404030301010803" pitchFamily="18" charset="0"/>
              </a:rPr>
              <a:t>Esempio </a:t>
            </a:r>
            <a:r>
              <a:rPr lang="it-IT" sz="1200" dirty="0">
                <a:solidFill>
                  <a:prstClr val="black"/>
                </a:solidFill>
                <a:latin typeface="Garamond" panose="02020404030301010803" pitchFamily="18" charset="0"/>
              </a:rPr>
              <a:t>(Scuola Secondaria - Classe Prima): Adatta il registro linguistico e le modalità comunicative in base alla situazione e all'interlocutore.</a:t>
            </a:r>
            <a:endParaRPr lang="it-IT" sz="1200" dirty="0" smtClean="0">
              <a:solidFill>
                <a:prstClr val="black"/>
              </a:solidFill>
              <a:latin typeface="Garamond" panose="02020404030301010803" pitchFamily="18" charset="0"/>
            </a:endParaRPr>
          </a:p>
        </p:txBody>
      </p:sp>
      <p:pic>
        <p:nvPicPr>
          <p:cNvPr id="4" name="Immagine 3"/>
          <p:cNvPicPr>
            <a:picLocks noChangeAspect="1"/>
          </p:cNvPicPr>
          <p:nvPr/>
        </p:nvPicPr>
        <p:blipFill>
          <a:blip r:embed="rId2"/>
          <a:stretch>
            <a:fillRect/>
          </a:stretch>
        </p:blipFill>
        <p:spPr>
          <a:xfrm>
            <a:off x="4339311" y="6404349"/>
            <a:ext cx="469433" cy="426757"/>
          </a:xfrm>
          <a:prstGeom prst="rect">
            <a:avLst/>
          </a:prstGeom>
        </p:spPr>
      </p:pic>
    </p:spTree>
    <p:extLst>
      <p:ext uri="{BB962C8B-B14F-4D97-AF65-F5344CB8AC3E}">
        <p14:creationId xmlns:p14="http://schemas.microsoft.com/office/powerpoint/2010/main" val="4238316984"/>
      </p:ext>
    </p:extLst>
  </p:cSld>
  <p:clrMapOvr>
    <a:masterClrMapping/>
  </p:clrMapOvr>
  <p:timing>
    <p:tnLst>
      <p:par>
        <p:cTn id="1" dur="indefinite" restart="never" nodeType="tmRoot"/>
      </p:par>
    </p:tnLst>
  </p:timing>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p:cNvSpPr/>
          <p:nvPr/>
        </p:nvSpPr>
        <p:spPr>
          <a:xfrm>
            <a:off x="282388" y="65732"/>
            <a:ext cx="8417859" cy="3970318"/>
          </a:xfrm>
          <a:prstGeom prst="rect">
            <a:avLst/>
          </a:prstGeom>
        </p:spPr>
        <p:txBody>
          <a:bodyPr wrap="square">
            <a:spAutoFit/>
          </a:bodyPr>
          <a:lstStyle/>
          <a:p>
            <a:pPr algn="just">
              <a:lnSpc>
                <a:spcPct val="200000"/>
              </a:lnSpc>
            </a:pPr>
            <a:r>
              <a:rPr lang="it-IT" sz="1400" b="1" dirty="0" smtClean="0">
                <a:solidFill>
                  <a:prstClr val="black"/>
                </a:solidFill>
                <a:latin typeface="Garamond" panose="02020404030301010803" pitchFamily="18" charset="0"/>
              </a:rPr>
              <a:t>LINEE GUIDA PER IL PROSIEGUO DEI LAVORI NEI DIPARTIMENTI </a:t>
            </a:r>
          </a:p>
          <a:p>
            <a:pPr marL="285750" indent="-285750" algn="just">
              <a:lnSpc>
                <a:spcPct val="200000"/>
              </a:lnSpc>
              <a:buFont typeface="Arial" panose="020B0604020202020204" pitchFamily="34" charset="0"/>
              <a:buChar char="•"/>
            </a:pPr>
            <a:r>
              <a:rPr lang="it-IT" sz="1400" dirty="0" smtClean="0">
                <a:solidFill>
                  <a:prstClr val="black"/>
                </a:solidFill>
                <a:latin typeface="Garamond" panose="02020404030301010803" pitchFamily="18" charset="0"/>
              </a:rPr>
              <a:t>Estensione del modello: i docenti </a:t>
            </a:r>
            <a:r>
              <a:rPr lang="it-IT" sz="1400" dirty="0">
                <a:solidFill>
                  <a:prstClr val="black"/>
                </a:solidFill>
                <a:latin typeface="Garamond" panose="02020404030301010803" pitchFamily="18" charset="0"/>
              </a:rPr>
              <a:t>sono invitati a declinare le annualità successive delle classi della scuola primaria e secondaria applicando in modo rigoroso gli stessi criteri di formulazione linguistica già validati nelle classi </a:t>
            </a:r>
            <a:r>
              <a:rPr lang="it-IT" sz="1400" dirty="0" smtClean="0">
                <a:solidFill>
                  <a:prstClr val="black"/>
                </a:solidFill>
                <a:latin typeface="Garamond" panose="02020404030301010803" pitchFamily="18" charset="0"/>
              </a:rPr>
              <a:t>prime.</a:t>
            </a:r>
          </a:p>
          <a:p>
            <a:pPr marL="285750" indent="-285750" algn="just">
              <a:lnSpc>
                <a:spcPct val="200000"/>
              </a:lnSpc>
              <a:buFont typeface="Arial" panose="020B0604020202020204" pitchFamily="34" charset="0"/>
              <a:buChar char="•"/>
            </a:pPr>
            <a:r>
              <a:rPr lang="it-IT" sz="1400" dirty="0" smtClean="0">
                <a:solidFill>
                  <a:prstClr val="black"/>
                </a:solidFill>
                <a:latin typeface="Garamond" panose="02020404030301010803" pitchFamily="18" charset="0"/>
              </a:rPr>
              <a:t>Sintesi </a:t>
            </a:r>
            <a:r>
              <a:rPr lang="it-IT" sz="1400" dirty="0">
                <a:solidFill>
                  <a:prstClr val="black"/>
                </a:solidFill>
                <a:latin typeface="Garamond" panose="02020404030301010803" pitchFamily="18" charset="0"/>
              </a:rPr>
              <a:t>ed </a:t>
            </a:r>
            <a:r>
              <a:rPr lang="it-IT" sz="1400" dirty="0" smtClean="0">
                <a:solidFill>
                  <a:prstClr val="black"/>
                </a:solidFill>
                <a:latin typeface="Garamond" panose="02020404030301010803" pitchFamily="18" charset="0"/>
              </a:rPr>
              <a:t>essenzialità: coerentemente con </a:t>
            </a:r>
            <a:r>
              <a:rPr lang="it-IT" sz="1400" dirty="0">
                <a:solidFill>
                  <a:prstClr val="black"/>
                </a:solidFill>
                <a:latin typeface="Garamond" panose="02020404030301010803" pitchFamily="18" charset="0"/>
              </a:rPr>
              <a:t>il principio "non multa, </a:t>
            </a:r>
            <a:r>
              <a:rPr lang="it-IT" sz="1400" dirty="0" err="1">
                <a:solidFill>
                  <a:prstClr val="black"/>
                </a:solidFill>
                <a:latin typeface="Garamond" panose="02020404030301010803" pitchFamily="18" charset="0"/>
              </a:rPr>
              <a:t>sed</a:t>
            </a:r>
            <a:r>
              <a:rPr lang="it-IT" sz="1400" dirty="0">
                <a:solidFill>
                  <a:prstClr val="black"/>
                </a:solidFill>
                <a:latin typeface="Garamond" panose="02020404030301010803" pitchFamily="18" charset="0"/>
              </a:rPr>
              <a:t> </a:t>
            </a:r>
            <a:r>
              <a:rPr lang="it-IT" sz="1400" dirty="0" err="1">
                <a:solidFill>
                  <a:prstClr val="black"/>
                </a:solidFill>
                <a:latin typeface="Garamond" panose="02020404030301010803" pitchFamily="18" charset="0"/>
              </a:rPr>
              <a:t>multum</a:t>
            </a:r>
            <a:r>
              <a:rPr lang="it-IT" sz="1400" dirty="0">
                <a:solidFill>
                  <a:prstClr val="black"/>
                </a:solidFill>
                <a:latin typeface="Garamond" panose="02020404030301010803" pitchFamily="18" charset="0"/>
              </a:rPr>
              <a:t>", occorre evitare la tentazione di appesantire gli anni successivi con elenchi enciclopedici. Il testo ministeriale va sempre tradotto in concetti-chiave </a:t>
            </a:r>
            <a:r>
              <a:rPr lang="it-IT" sz="1400" dirty="0" smtClean="0">
                <a:solidFill>
                  <a:prstClr val="black"/>
                </a:solidFill>
                <a:latin typeface="Garamond" panose="02020404030301010803" pitchFamily="18" charset="0"/>
              </a:rPr>
              <a:t>essenziali.</a:t>
            </a:r>
          </a:p>
          <a:p>
            <a:pPr marL="285750" indent="-285750" algn="just">
              <a:lnSpc>
                <a:spcPct val="200000"/>
              </a:lnSpc>
              <a:buFont typeface="Arial" panose="020B0604020202020204" pitchFamily="34" charset="0"/>
              <a:buChar char="•"/>
            </a:pPr>
            <a:r>
              <a:rPr lang="it-IT" sz="1400" dirty="0" smtClean="0">
                <a:solidFill>
                  <a:prstClr val="black"/>
                </a:solidFill>
                <a:latin typeface="Garamond" panose="02020404030301010803" pitchFamily="18" charset="0"/>
              </a:rPr>
              <a:t>Verifica </a:t>
            </a:r>
            <a:r>
              <a:rPr lang="it-IT" sz="1400" dirty="0">
                <a:solidFill>
                  <a:prstClr val="black"/>
                </a:solidFill>
                <a:latin typeface="Garamond" panose="02020404030301010803" pitchFamily="18" charset="0"/>
              </a:rPr>
              <a:t>di </a:t>
            </a:r>
            <a:r>
              <a:rPr lang="it-IT" sz="1400" dirty="0" smtClean="0">
                <a:solidFill>
                  <a:prstClr val="black"/>
                </a:solidFill>
                <a:latin typeface="Garamond" panose="02020404030301010803" pitchFamily="18" charset="0"/>
              </a:rPr>
              <a:t>conformità: in fase </a:t>
            </a:r>
            <a:r>
              <a:rPr lang="it-IT" sz="1400" dirty="0">
                <a:solidFill>
                  <a:prstClr val="black"/>
                </a:solidFill>
                <a:latin typeface="Garamond" panose="02020404030301010803" pitchFamily="18" charset="0"/>
              </a:rPr>
              <a:t>di controllo delle tabelle, assicurarsi che la Conoscenza descriva sempre e solo l'oggetto del sapere (formula nominale), l'Abilità l'azione immediata (verbo all'infinito) e la Competenza l'agire osservabile (verbo alla terza persona singolare).</a:t>
            </a:r>
            <a:endParaRPr lang="it-IT" sz="1400" dirty="0" smtClean="0">
              <a:solidFill>
                <a:prstClr val="black"/>
              </a:solidFill>
              <a:latin typeface="Garamond" panose="02020404030301010803" pitchFamily="18" charset="0"/>
            </a:endParaRPr>
          </a:p>
        </p:txBody>
      </p:sp>
      <p:pic>
        <p:nvPicPr>
          <p:cNvPr id="4" name="Immagine 3">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72752" y="5670481"/>
            <a:ext cx="1200966" cy="1200966"/>
          </a:xfrm>
          <a:prstGeom prst="rect">
            <a:avLst/>
          </a:prstGeom>
        </p:spPr>
      </p:pic>
    </p:spTree>
    <p:extLst>
      <p:ext uri="{BB962C8B-B14F-4D97-AF65-F5344CB8AC3E}">
        <p14:creationId xmlns:p14="http://schemas.microsoft.com/office/powerpoint/2010/main" val="156017154"/>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i Office">
  <a:themeElements>
    <a:clrScheme name="Tema di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i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i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9644</TotalTime>
  <Words>51566</Words>
  <Application>Microsoft Office PowerPoint</Application>
  <PresentationFormat>Presentazione su schermo (4:3)</PresentationFormat>
  <Paragraphs>7592</Paragraphs>
  <Slides>267</Slides>
  <Notes>0</Notes>
  <HiddenSlides>0</HiddenSlides>
  <MMClips>0</MMClips>
  <ScaleCrop>false</ScaleCrop>
  <HeadingPairs>
    <vt:vector size="6" baseType="variant">
      <vt:variant>
        <vt:lpstr>Caratteri utilizzati</vt:lpstr>
      </vt:variant>
      <vt:variant>
        <vt:i4>10</vt:i4>
      </vt:variant>
      <vt:variant>
        <vt:lpstr>Tema</vt:lpstr>
      </vt:variant>
      <vt:variant>
        <vt:i4>2</vt:i4>
      </vt:variant>
      <vt:variant>
        <vt:lpstr>Titoli diapositive</vt:lpstr>
      </vt:variant>
      <vt:variant>
        <vt:i4>267</vt:i4>
      </vt:variant>
    </vt:vector>
  </HeadingPairs>
  <TitlesOfParts>
    <vt:vector size="279" baseType="lpstr">
      <vt:lpstr>Arial</vt:lpstr>
      <vt:lpstr>Calibri</vt:lpstr>
      <vt:lpstr>Calibri Light</vt:lpstr>
      <vt:lpstr>Comic Sans MS</vt:lpstr>
      <vt:lpstr>Garamond</vt:lpstr>
      <vt:lpstr>Georgia</vt:lpstr>
      <vt:lpstr>Symbol</vt:lpstr>
      <vt:lpstr>Times New Roman</vt:lpstr>
      <vt:lpstr>Verdana</vt:lpstr>
      <vt:lpstr>Wingdings</vt:lpstr>
      <vt:lpstr>Tema di Office</vt:lpstr>
      <vt:lpstr>1_Tema di Office</vt:lpstr>
      <vt:lpstr>   </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   </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Ezia</dc:creator>
  <cp:lastModifiedBy>Ezia</cp:lastModifiedBy>
  <cp:revision>829</cp:revision>
  <cp:lastPrinted>2026-05-25T16:48:31Z</cp:lastPrinted>
  <dcterms:created xsi:type="dcterms:W3CDTF">2025-06-17T07:59:01Z</dcterms:created>
  <dcterms:modified xsi:type="dcterms:W3CDTF">2026-07-10T12:21:10Z</dcterms:modified>
</cp:coreProperties>
</file>